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9"/>
  </p:notesMasterIdLst>
  <p:handoutMasterIdLst>
    <p:handoutMasterId r:id="rId20"/>
  </p:handoutMasterIdLst>
  <p:sldIdLst>
    <p:sldId id="256" r:id="rId2"/>
    <p:sldId id="274" r:id="rId3"/>
    <p:sldId id="260" r:id="rId4"/>
    <p:sldId id="283" r:id="rId5"/>
    <p:sldId id="275" r:id="rId6"/>
    <p:sldId id="281" r:id="rId7"/>
    <p:sldId id="276" r:id="rId8"/>
    <p:sldId id="282" r:id="rId9"/>
    <p:sldId id="284" r:id="rId10"/>
    <p:sldId id="285" r:id="rId11"/>
    <p:sldId id="286" r:id="rId12"/>
    <p:sldId id="287" r:id="rId13"/>
    <p:sldId id="267" r:id="rId14"/>
    <p:sldId id="269" r:id="rId15"/>
    <p:sldId id="277" r:id="rId16"/>
    <p:sldId id="271" r:id="rId17"/>
    <p:sldId id="280" r:id="rId18"/>
  </p:sldIdLst>
  <p:sldSz cx="9144000" cy="6858000" type="screen4x3"/>
  <p:notesSz cx="6881813" cy="9296400"/>
  <p:embeddedFontLst>
    <p:embeddedFont>
      <p:font typeface="Arial Narrow" panose="020B060602020203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A9D475"/>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989"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001A707A-301B-4783-92D6-9076C8AB0ED2}" type="datetimeFigureOut">
              <a:rPr lang="en-US" smtClean="0"/>
              <a:pPr/>
              <a:t>12/14/2016</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986224E7-A202-4104-88EE-105F51DBFDBF}" type="slidenum">
              <a:rPr lang="en-US" smtClean="0"/>
              <a:pPr/>
              <a:t>‹#›</a:t>
            </a:fld>
            <a:endParaRPr lang="en-US" dirty="0"/>
          </a:p>
        </p:txBody>
      </p:sp>
    </p:spTree>
    <p:extLst>
      <p:ext uri="{BB962C8B-B14F-4D97-AF65-F5344CB8AC3E}">
        <p14:creationId xmlns:p14="http://schemas.microsoft.com/office/powerpoint/2010/main" val="1373392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963CA66F-C782-412B-A1A9-18D0AF4F2B64}" type="datetimeFigureOut">
              <a:rPr lang="en-US" smtClean="0"/>
              <a:pPr/>
              <a:t>12/14/2016</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B1FA8073-F285-4972-A5B1-BCD2801D2E47}" type="slidenum">
              <a:rPr lang="en-US" smtClean="0"/>
              <a:pPr/>
              <a:t>‹#›</a:t>
            </a:fld>
            <a:endParaRPr lang="en-US" dirty="0"/>
          </a:p>
        </p:txBody>
      </p:sp>
    </p:spTree>
    <p:extLst>
      <p:ext uri="{BB962C8B-B14F-4D97-AF65-F5344CB8AC3E}">
        <p14:creationId xmlns:p14="http://schemas.microsoft.com/office/powerpoint/2010/main" val="274700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A9D475"/>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57200" y="1600200"/>
            <a:ext cx="8229600" cy="4419600"/>
          </a:xfrm>
        </p:spPr>
        <p:txBody>
          <a:bodyPr>
            <a:noAutofit/>
          </a:bodyPr>
          <a:lstStyle>
            <a:lvl1pPr>
              <a:defRPr sz="6000" b="0" cap="none" baseline="0">
                <a:ln>
                  <a:noFill/>
                </a:ln>
                <a:solidFill>
                  <a:schemeClr val="bg1"/>
                </a:solidFill>
              </a:defRPr>
            </a:lvl1pPr>
          </a:lstStyle>
          <a:p>
            <a:r>
              <a:rPr lang="en-US" dirty="0" smtClean="0"/>
              <a:t>Title Slide</a:t>
            </a:r>
            <a:endParaRPr lang="en-US" dirty="0"/>
          </a:p>
        </p:txBody>
      </p:sp>
      <p:sp>
        <p:nvSpPr>
          <p:cNvPr id="4" name="Date Placeholder 3"/>
          <p:cNvSpPr>
            <a:spLocks noGrp="1"/>
          </p:cNvSpPr>
          <p:nvPr>
            <p:ph type="dt" sz="half" idx="10"/>
          </p:nvPr>
        </p:nvSpPr>
        <p:spPr/>
        <p:txBody>
          <a:bodyPr/>
          <a:lstStyle/>
          <a:p>
            <a:fld id="{B170D82D-A4CD-482D-AB6F-A180EE9534C3}" type="datetime4">
              <a:rPr lang="en-US" smtClean="0"/>
              <a:pPr/>
              <a:t>December 14, 2016</a:t>
            </a:fld>
            <a:endParaRPr lang="en-US" dirty="0"/>
          </a:p>
        </p:txBody>
      </p:sp>
      <p:sp>
        <p:nvSpPr>
          <p:cNvPr id="5" name="Footer Placeholder 4"/>
          <p:cNvSpPr>
            <a:spLocks noGrp="1"/>
          </p:cNvSpPr>
          <p:nvPr>
            <p:ph type="ftr" sz="quarter" idx="11"/>
          </p:nvPr>
        </p:nvSpPr>
        <p:spPr/>
        <p:txBody>
          <a:bodyPr/>
          <a:lstStyle/>
          <a:p>
            <a:r>
              <a:rPr lang="en-US" dirty="0" smtClean="0"/>
              <a:t>Tbilisi, Georgia</a:t>
            </a:r>
            <a:endParaRPr lang="en-US" dirty="0"/>
          </a:p>
        </p:txBody>
      </p:sp>
      <p:pic>
        <p:nvPicPr>
          <p:cNvPr id="10" name="Picture 6" descr="C:\Users\dbirman\Desktop\igf-logo-ppt2.gif"/>
          <p:cNvPicPr>
            <a:picLocks noChangeAspect="1" noChangeArrowheads="1"/>
          </p:cNvPicPr>
          <p:nvPr userDrawn="1"/>
        </p:nvPicPr>
        <p:blipFill>
          <a:blip r:embed="rId2"/>
          <a:srcRect/>
          <a:stretch>
            <a:fillRect/>
          </a:stretch>
        </p:blipFill>
        <p:spPr bwMode="auto">
          <a:xfrm>
            <a:off x="5867400" y="295275"/>
            <a:ext cx="2857500" cy="923925"/>
          </a:xfrm>
          <a:prstGeom prst="rect">
            <a:avLst/>
          </a:prstGeom>
          <a:noFill/>
        </p:spPr>
      </p:pic>
      <p:sp>
        <p:nvSpPr>
          <p:cNvPr id="12" name="TextBox 11"/>
          <p:cNvSpPr txBox="1"/>
          <p:nvPr userDrawn="1"/>
        </p:nvSpPr>
        <p:spPr>
          <a:xfrm>
            <a:off x="457200" y="6324600"/>
            <a:ext cx="2438400" cy="369332"/>
          </a:xfrm>
          <a:prstGeom prst="rect">
            <a:avLst/>
          </a:prstGeom>
          <a:noFill/>
        </p:spPr>
        <p:txBody>
          <a:bodyPr wrap="square" rtlCol="0">
            <a:spAutoFit/>
          </a:bodyPr>
          <a:lstStyle/>
          <a:p>
            <a:pPr algn="l"/>
            <a:r>
              <a:rPr lang="en-US" sz="1800" b="1" i="0" dirty="0" smtClean="0">
                <a:solidFill>
                  <a:srgbClr val="A9D475"/>
                </a:solidFill>
              </a:rPr>
              <a:t>www.iGeneration.ge</a:t>
            </a:r>
            <a:endParaRPr lang="en-US" sz="1800" b="1" i="0" dirty="0">
              <a:solidFill>
                <a:srgbClr val="A9D475"/>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600200"/>
            <a:ext cx="8229600" cy="4419600"/>
          </a:xfrm>
        </p:spPr>
        <p:txBody>
          <a:bodyPr>
            <a:noAutofit/>
          </a:bodyPr>
          <a:lstStyle>
            <a:lvl1pPr>
              <a:defRPr sz="6000" b="0" cap="none" baseline="0">
                <a:ln>
                  <a:noFill/>
                </a:ln>
                <a:solidFill>
                  <a:srgbClr val="A9D475"/>
                </a:solidFill>
              </a:defRPr>
            </a:lvl1pPr>
          </a:lstStyle>
          <a:p>
            <a:r>
              <a:rPr lang="en-US" dirty="0" smtClean="0"/>
              <a:t>Section Opener</a:t>
            </a:r>
            <a:endParaRPr lang="en-US" dirty="0"/>
          </a:p>
        </p:txBody>
      </p:sp>
      <p:sp>
        <p:nvSpPr>
          <p:cNvPr id="4" name="Date Placeholder 3"/>
          <p:cNvSpPr>
            <a:spLocks noGrp="1"/>
          </p:cNvSpPr>
          <p:nvPr>
            <p:ph type="dt" sz="half" idx="10"/>
          </p:nvPr>
        </p:nvSpPr>
        <p:spPr/>
        <p:txBody>
          <a:bodyPr/>
          <a:lstStyle/>
          <a:p>
            <a:fld id="{93020CDC-2FB5-451C-B735-11FB19A546B1}" type="datetime4">
              <a:rPr lang="en-US" smtClean="0"/>
              <a:pPr/>
              <a:t>December 14, 2016</a:t>
            </a:fld>
            <a:endParaRPr lang="en-US" dirty="0"/>
          </a:p>
        </p:txBody>
      </p:sp>
      <p:sp>
        <p:nvSpPr>
          <p:cNvPr id="5" name="Footer Placeholder 4"/>
          <p:cNvSpPr>
            <a:spLocks noGrp="1"/>
          </p:cNvSpPr>
          <p:nvPr>
            <p:ph type="ftr" sz="quarter" idx="11"/>
          </p:nvPr>
        </p:nvSpPr>
        <p:spPr/>
        <p:txBody>
          <a:bodyPr/>
          <a:lstStyle/>
          <a:p>
            <a:r>
              <a:rPr lang="en-US" dirty="0" smtClean="0"/>
              <a:t>Tbilisi, Georgia</a:t>
            </a:r>
            <a:endParaRPr lang="en-US" dirty="0"/>
          </a:p>
        </p:txBody>
      </p:sp>
      <p:sp>
        <p:nvSpPr>
          <p:cNvPr id="8" name="Slide Number Placeholder 5"/>
          <p:cNvSpPr>
            <a:spLocks noGrp="1"/>
          </p:cNvSpPr>
          <p:nvPr>
            <p:ph type="sldNum" sz="quarter" idx="12"/>
          </p:nvPr>
        </p:nvSpPr>
        <p:spPr>
          <a:xfrm>
            <a:off x="8305800" y="6356350"/>
            <a:ext cx="365760" cy="365125"/>
          </a:xfrm>
        </p:spPr>
        <p:txBody>
          <a:bodyPr/>
          <a:lstStyle/>
          <a:p>
            <a:fld id="{84C7FDB9-C319-4613-94F9-B51FCD00F4C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A1A015-E365-43A0-8F24-877E89FC5EF8}" type="datetime4">
              <a:rPr lang="en-US" smtClean="0"/>
              <a:pPr/>
              <a:t>December 14, 2016</a:t>
            </a:fld>
            <a:endParaRPr lang="en-US" dirty="0"/>
          </a:p>
        </p:txBody>
      </p:sp>
      <p:sp>
        <p:nvSpPr>
          <p:cNvPr id="5" name="Footer Placeholder 4"/>
          <p:cNvSpPr>
            <a:spLocks noGrp="1"/>
          </p:cNvSpPr>
          <p:nvPr>
            <p:ph type="ftr" sz="quarter" idx="11"/>
          </p:nvPr>
        </p:nvSpPr>
        <p:spPr/>
        <p:txBody>
          <a:bodyPr/>
          <a:lstStyle/>
          <a:p>
            <a:r>
              <a:rPr lang="en-US" dirty="0" smtClean="0"/>
              <a:t>Tbilisi, Georgia</a:t>
            </a:r>
            <a:endParaRPr lang="en-US" dirty="0"/>
          </a:p>
        </p:txBody>
      </p:sp>
      <p:sp>
        <p:nvSpPr>
          <p:cNvPr id="6" name="Slide Number Placeholder 5"/>
          <p:cNvSpPr>
            <a:spLocks noGrp="1"/>
          </p:cNvSpPr>
          <p:nvPr>
            <p:ph type="sldNum" sz="quarter" idx="12"/>
          </p:nvPr>
        </p:nvSpPr>
        <p:spPr/>
        <p:txBody>
          <a:bodyPr/>
          <a:lstStyle/>
          <a:p>
            <a:fld id="{84C7FDB9-C319-4613-94F9-B51FCD00F4C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6BCAEC-8417-4E1F-8A7A-62B7914E072C}" type="datetime4">
              <a:rPr lang="en-US" smtClean="0"/>
              <a:pPr/>
              <a:t>December 14, 2016</a:t>
            </a:fld>
            <a:endParaRPr lang="en-US" dirty="0"/>
          </a:p>
        </p:txBody>
      </p:sp>
      <p:sp>
        <p:nvSpPr>
          <p:cNvPr id="6" name="Footer Placeholder 5"/>
          <p:cNvSpPr>
            <a:spLocks noGrp="1"/>
          </p:cNvSpPr>
          <p:nvPr>
            <p:ph type="ftr" sz="quarter" idx="11"/>
          </p:nvPr>
        </p:nvSpPr>
        <p:spPr/>
        <p:txBody>
          <a:bodyPr/>
          <a:lstStyle/>
          <a:p>
            <a:r>
              <a:rPr lang="en-US" dirty="0" smtClean="0"/>
              <a:t>Tbilisi, Georgia</a:t>
            </a:r>
            <a:endParaRPr lang="en-US" dirty="0"/>
          </a:p>
        </p:txBody>
      </p:sp>
      <p:sp>
        <p:nvSpPr>
          <p:cNvPr id="7" name="Slide Number Placeholder 6"/>
          <p:cNvSpPr>
            <a:spLocks noGrp="1"/>
          </p:cNvSpPr>
          <p:nvPr>
            <p:ph type="sldNum" sz="quarter" idx="12"/>
          </p:nvPr>
        </p:nvSpPr>
        <p:spPr/>
        <p:txBody>
          <a:bodyPr/>
          <a:lstStyle/>
          <a:p>
            <a:fld id="{84C7FDB9-C319-4613-94F9-B51FCD00F4C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6000"/>
            <a:ext cx="4040188"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6000"/>
            <a:ext cx="4041775"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5D49FF-39C7-43A6-8802-F8322677041B}" type="datetime4">
              <a:rPr lang="en-US" smtClean="0"/>
              <a:pPr/>
              <a:t>December 14, 2016</a:t>
            </a:fld>
            <a:endParaRPr lang="en-US" dirty="0"/>
          </a:p>
        </p:txBody>
      </p:sp>
      <p:sp>
        <p:nvSpPr>
          <p:cNvPr id="8" name="Footer Placeholder 7"/>
          <p:cNvSpPr>
            <a:spLocks noGrp="1"/>
          </p:cNvSpPr>
          <p:nvPr>
            <p:ph type="ftr" sz="quarter" idx="11"/>
          </p:nvPr>
        </p:nvSpPr>
        <p:spPr/>
        <p:txBody>
          <a:bodyPr/>
          <a:lstStyle/>
          <a:p>
            <a:r>
              <a:rPr lang="en-US" dirty="0" smtClean="0"/>
              <a:t>Tbilisi, Georgia</a:t>
            </a:r>
            <a:endParaRPr lang="en-US" dirty="0"/>
          </a:p>
        </p:txBody>
      </p:sp>
      <p:sp>
        <p:nvSpPr>
          <p:cNvPr id="9" name="Slide Number Placeholder 8"/>
          <p:cNvSpPr>
            <a:spLocks noGrp="1"/>
          </p:cNvSpPr>
          <p:nvPr>
            <p:ph type="sldNum" sz="quarter" idx="12"/>
          </p:nvPr>
        </p:nvSpPr>
        <p:spPr/>
        <p:txBody>
          <a:bodyPr/>
          <a:lstStyle/>
          <a:p>
            <a:fld id="{84C7FDB9-C319-4613-94F9-B51FCD00F4C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5DF29D-ECC6-4640-B0C3-B4518E62C440}" type="datetime4">
              <a:rPr lang="en-US" smtClean="0"/>
              <a:pPr/>
              <a:t>December 14, 2016</a:t>
            </a:fld>
            <a:endParaRPr lang="en-US" dirty="0"/>
          </a:p>
        </p:txBody>
      </p:sp>
      <p:sp>
        <p:nvSpPr>
          <p:cNvPr id="4" name="Footer Placeholder 3"/>
          <p:cNvSpPr>
            <a:spLocks noGrp="1"/>
          </p:cNvSpPr>
          <p:nvPr>
            <p:ph type="ftr" sz="quarter" idx="11"/>
          </p:nvPr>
        </p:nvSpPr>
        <p:spPr/>
        <p:txBody>
          <a:bodyPr/>
          <a:lstStyle/>
          <a:p>
            <a:r>
              <a:rPr lang="en-US" dirty="0" smtClean="0"/>
              <a:t>Tbilisi, Georgia</a:t>
            </a:r>
            <a:endParaRPr lang="en-US" dirty="0"/>
          </a:p>
        </p:txBody>
      </p:sp>
      <p:sp>
        <p:nvSpPr>
          <p:cNvPr id="5" name="Slide Number Placeholder 4"/>
          <p:cNvSpPr>
            <a:spLocks noGrp="1"/>
          </p:cNvSpPr>
          <p:nvPr>
            <p:ph type="sldNum" sz="quarter" idx="12"/>
          </p:nvPr>
        </p:nvSpPr>
        <p:spPr/>
        <p:txBody>
          <a:bodyPr/>
          <a:lstStyle/>
          <a:p>
            <a:fld id="{84C7FDB9-C319-4613-94F9-B51FCD00F4C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A9D475"/>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57200" y="3429000"/>
            <a:ext cx="8229600" cy="2590800"/>
          </a:xfrm>
        </p:spPr>
        <p:txBody>
          <a:bodyPr>
            <a:noAutofit/>
          </a:bodyPr>
          <a:lstStyle>
            <a:lvl1pPr>
              <a:defRPr sz="6000" b="0" cap="none" baseline="0">
                <a:ln>
                  <a:noFill/>
                </a:ln>
                <a:solidFill>
                  <a:schemeClr val="bg1"/>
                </a:solidFill>
              </a:defRPr>
            </a:lvl1pPr>
          </a:lstStyle>
          <a:p>
            <a:r>
              <a:rPr lang="en-US" dirty="0" smtClean="0"/>
              <a:t>Final Slide</a:t>
            </a:r>
            <a:endParaRPr lang="en-US" dirty="0"/>
          </a:p>
        </p:txBody>
      </p:sp>
      <p:sp>
        <p:nvSpPr>
          <p:cNvPr id="4" name="Date Placeholder 3"/>
          <p:cNvSpPr>
            <a:spLocks noGrp="1"/>
          </p:cNvSpPr>
          <p:nvPr>
            <p:ph type="dt" sz="half" idx="10"/>
          </p:nvPr>
        </p:nvSpPr>
        <p:spPr/>
        <p:txBody>
          <a:bodyPr/>
          <a:lstStyle/>
          <a:p>
            <a:fld id="{CB16933B-DE17-4E9E-B072-DEC84938DAB8}" type="datetime4">
              <a:rPr lang="en-US" smtClean="0"/>
              <a:pPr/>
              <a:t>December 14, 2016</a:t>
            </a:fld>
            <a:endParaRPr lang="en-US" dirty="0"/>
          </a:p>
        </p:txBody>
      </p:sp>
      <p:sp>
        <p:nvSpPr>
          <p:cNvPr id="5" name="Footer Placeholder 4"/>
          <p:cNvSpPr>
            <a:spLocks noGrp="1"/>
          </p:cNvSpPr>
          <p:nvPr>
            <p:ph type="ftr" sz="quarter" idx="11"/>
          </p:nvPr>
        </p:nvSpPr>
        <p:spPr/>
        <p:txBody>
          <a:bodyPr/>
          <a:lstStyle/>
          <a:p>
            <a:r>
              <a:rPr lang="en-US" dirty="0" smtClean="0"/>
              <a:t>Tbilisi, Georgia</a:t>
            </a:r>
            <a:endParaRPr lang="en-US" dirty="0"/>
          </a:p>
        </p:txBody>
      </p:sp>
      <p:pic>
        <p:nvPicPr>
          <p:cNvPr id="8" name="Picture 3" descr="C:\Users\dbirman\Desktop\igf-logo-ppt2b2.gif"/>
          <p:cNvPicPr>
            <a:picLocks noChangeAspect="1" noChangeArrowheads="1"/>
          </p:cNvPicPr>
          <p:nvPr userDrawn="1"/>
        </p:nvPicPr>
        <p:blipFill>
          <a:blip r:embed="rId2"/>
          <a:srcRect/>
          <a:stretch>
            <a:fillRect/>
          </a:stretch>
        </p:blipFill>
        <p:spPr bwMode="auto">
          <a:xfrm>
            <a:off x="685800" y="457200"/>
            <a:ext cx="7696200" cy="2485873"/>
          </a:xfrm>
          <a:prstGeom prst="rect">
            <a:avLst/>
          </a:prstGeom>
          <a:noFill/>
        </p:spPr>
      </p:pic>
      <p:sp>
        <p:nvSpPr>
          <p:cNvPr id="12" name="Rectangle 11"/>
          <p:cNvSpPr/>
          <p:nvPr userDrawn="1"/>
        </p:nvSpPr>
        <p:spPr>
          <a:xfrm>
            <a:off x="0" y="3249168"/>
            <a:ext cx="9144000" cy="2743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457200" y="6324600"/>
            <a:ext cx="2438400" cy="369332"/>
          </a:xfrm>
          <a:prstGeom prst="rect">
            <a:avLst/>
          </a:prstGeom>
          <a:noFill/>
        </p:spPr>
        <p:txBody>
          <a:bodyPr wrap="square" rtlCol="0">
            <a:spAutoFit/>
          </a:bodyPr>
          <a:lstStyle/>
          <a:p>
            <a:pPr algn="l"/>
            <a:r>
              <a:rPr lang="en-US" sz="1800" b="1" i="0" dirty="0" smtClean="0">
                <a:solidFill>
                  <a:srgbClr val="A9D475"/>
                </a:solidFill>
              </a:rPr>
              <a:t>www.iGeneration.ge</a:t>
            </a:r>
            <a:endParaRPr lang="en-US" sz="1800" b="1" i="0" dirty="0">
              <a:solidFill>
                <a:srgbClr val="A9D475"/>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1447800"/>
          </a:xfrm>
          <a:prstGeom prst="rect">
            <a:avLst/>
          </a:prstGeom>
          <a:solidFill>
            <a:srgbClr val="A9D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356350"/>
            <a:ext cx="1981200" cy="365125"/>
          </a:xfrm>
          <a:prstGeom prst="rect">
            <a:avLst/>
          </a:prstGeom>
        </p:spPr>
        <p:txBody>
          <a:bodyPr vert="horz" lIns="91440" tIns="45720" rIns="91440" bIns="45720" rtlCol="0" anchor="ctr"/>
          <a:lstStyle>
            <a:lvl1pPr algn="ctr">
              <a:defRPr sz="1200" b="1">
                <a:solidFill>
                  <a:srgbClr val="808080"/>
                </a:solidFill>
              </a:defRPr>
            </a:lvl1pPr>
          </a:lstStyle>
          <a:p>
            <a:fld id="{0D7B60B4-93A7-41B0-98F7-B2CF45A58018}" type="datetime4">
              <a:rPr lang="en-US" smtClean="0"/>
              <a:pPr/>
              <a:t>December 14, 2016</a:t>
            </a:fld>
            <a:endParaRPr lang="en-US" dirty="0"/>
          </a:p>
        </p:txBody>
      </p:sp>
      <p:sp>
        <p:nvSpPr>
          <p:cNvPr id="5" name="Footer Placeholder 4"/>
          <p:cNvSpPr>
            <a:spLocks noGrp="1"/>
          </p:cNvSpPr>
          <p:nvPr>
            <p:ph type="ftr" sz="quarter" idx="3"/>
          </p:nvPr>
        </p:nvSpPr>
        <p:spPr>
          <a:xfrm>
            <a:off x="3048000" y="6356350"/>
            <a:ext cx="2971800" cy="365125"/>
          </a:xfrm>
          <a:prstGeom prst="rect">
            <a:avLst/>
          </a:prstGeom>
        </p:spPr>
        <p:txBody>
          <a:bodyPr vert="horz" lIns="91440" tIns="45720" rIns="91440" bIns="45720" rtlCol="0" anchor="ctr"/>
          <a:lstStyle>
            <a:lvl1pPr algn="ctr">
              <a:defRPr sz="1200" b="1">
                <a:solidFill>
                  <a:srgbClr val="808080"/>
                </a:solidFill>
              </a:defRPr>
            </a:lvl1pPr>
          </a:lstStyle>
          <a:p>
            <a:r>
              <a:rPr lang="en-US" dirty="0" smtClean="0"/>
              <a:t>Tbilisi, Georgia</a:t>
            </a:r>
            <a:endParaRPr lang="en-US" dirty="0"/>
          </a:p>
        </p:txBody>
      </p:sp>
      <p:sp>
        <p:nvSpPr>
          <p:cNvPr id="6" name="Slide Number Placeholder 5"/>
          <p:cNvSpPr>
            <a:spLocks noGrp="1"/>
          </p:cNvSpPr>
          <p:nvPr>
            <p:ph type="sldNum" sz="quarter" idx="4"/>
          </p:nvPr>
        </p:nvSpPr>
        <p:spPr>
          <a:xfrm>
            <a:off x="8305800" y="6356350"/>
            <a:ext cx="365760" cy="365125"/>
          </a:xfrm>
          <a:prstGeom prst="rect">
            <a:avLst/>
          </a:prstGeom>
          <a:blipFill dpi="0" rotWithShape="1">
            <a:blip r:embed="rId9"/>
            <a:srcRect/>
            <a:stretch>
              <a:fillRect/>
            </a:stretch>
          </a:blipFill>
        </p:spPr>
        <p:txBody>
          <a:bodyPr vert="horz" lIns="91440" tIns="45720" rIns="91440" bIns="45720" rtlCol="0" anchor="ctr" anchorCtr="1"/>
          <a:lstStyle>
            <a:lvl1pPr algn="ctr">
              <a:defRPr sz="1200" b="1">
                <a:solidFill>
                  <a:schemeClr val="bg1"/>
                </a:solidFill>
              </a:defRPr>
            </a:lvl1pPr>
          </a:lstStyle>
          <a:p>
            <a:fld id="{84C7FDB9-C319-4613-94F9-B51FCD00F4C8}" type="slidenum">
              <a:rPr lang="en-US" smtClean="0"/>
              <a:pPr/>
              <a:t>‹#›</a:t>
            </a:fld>
            <a:endParaRPr lang="en-US" dirty="0"/>
          </a:p>
        </p:txBody>
      </p:sp>
      <p:pic>
        <p:nvPicPr>
          <p:cNvPr id="9" name="Picture 6" descr="C:\Users\dbirman\Desktop\igf-logo-ppt2.gif"/>
          <p:cNvPicPr>
            <a:picLocks noChangeAspect="1" noChangeArrowheads="1"/>
          </p:cNvPicPr>
          <p:nvPr/>
        </p:nvPicPr>
        <p:blipFill>
          <a:blip r:embed="rId10"/>
          <a:srcRect/>
          <a:stretch>
            <a:fillRect/>
          </a:stretch>
        </p:blipFill>
        <p:spPr bwMode="auto">
          <a:xfrm>
            <a:off x="457200" y="6217651"/>
            <a:ext cx="1714500" cy="554355"/>
          </a:xfrm>
          <a:prstGeom prst="rect">
            <a:avLst/>
          </a:prstGeom>
          <a:noFill/>
        </p:spPr>
      </p:pic>
      <p:sp>
        <p:nvSpPr>
          <p:cNvPr id="14" name="Rectangle 13"/>
          <p:cNvSpPr/>
          <p:nvPr/>
        </p:nvSpPr>
        <p:spPr>
          <a:xfrm>
            <a:off x="0" y="6144768"/>
            <a:ext cx="9144000" cy="2743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1447800"/>
            <a:ext cx="9144000" cy="2743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52" r:id="rId4"/>
    <p:sldLayoutId id="2147483653" r:id="rId5"/>
    <p:sldLayoutId id="2147483654" r:id="rId6"/>
    <p:sldLayoutId id="2147483664" r:id="rId7"/>
  </p:sldLayoutIdLst>
  <p:hf hdr="0"/>
  <p:txStyles>
    <p:titleStyle>
      <a:lvl1pPr algn="l" defTabSz="914400" rtl="0" eaLnBrk="1" latinLnBrk="0" hangingPunct="1">
        <a:spcBef>
          <a:spcPct val="0"/>
        </a:spcBef>
        <a:buNone/>
        <a:defRPr sz="4400" b="0" i="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A9D475"/>
        </a:buClr>
        <a:buFontTx/>
        <a:buBlip>
          <a:blip r:embed="rId11"/>
        </a:buBlip>
        <a:defRPr sz="3200" b="0" kern="1200">
          <a:solidFill>
            <a:srgbClr val="808080"/>
          </a:solidFill>
          <a:latin typeface="+mn-lt"/>
          <a:ea typeface="+mn-ea"/>
          <a:cs typeface="+mn-cs"/>
        </a:defRPr>
      </a:lvl1pPr>
      <a:lvl2pPr marL="742950" indent="-285750" algn="l" defTabSz="914400" rtl="0" eaLnBrk="1" latinLnBrk="0" hangingPunct="1">
        <a:spcBef>
          <a:spcPct val="20000"/>
        </a:spcBef>
        <a:buClr>
          <a:srgbClr val="A9D475"/>
        </a:buClr>
        <a:buFontTx/>
        <a:buBlip>
          <a:blip r:embed="rId11"/>
        </a:buBlip>
        <a:defRPr sz="2800" b="0" kern="1200">
          <a:solidFill>
            <a:srgbClr val="808080"/>
          </a:solidFill>
          <a:latin typeface="+mn-lt"/>
          <a:ea typeface="+mn-ea"/>
          <a:cs typeface="+mn-cs"/>
        </a:defRPr>
      </a:lvl2pPr>
      <a:lvl3pPr marL="1143000" indent="-228600" algn="l" defTabSz="914400" rtl="0" eaLnBrk="1" latinLnBrk="0" hangingPunct="1">
        <a:spcBef>
          <a:spcPct val="20000"/>
        </a:spcBef>
        <a:buClr>
          <a:srgbClr val="A9D475"/>
        </a:buClr>
        <a:buFontTx/>
        <a:buBlip>
          <a:blip r:embed="rId11"/>
        </a:buBlip>
        <a:defRPr sz="2400" b="0" kern="1200">
          <a:solidFill>
            <a:srgbClr val="808080"/>
          </a:solidFill>
          <a:latin typeface="+mn-lt"/>
          <a:ea typeface="+mn-ea"/>
          <a:cs typeface="+mn-cs"/>
        </a:defRPr>
      </a:lvl3pPr>
      <a:lvl4pPr marL="1600200" indent="-228600" algn="l" defTabSz="914400" rtl="0" eaLnBrk="1" latinLnBrk="0" hangingPunct="1">
        <a:spcBef>
          <a:spcPct val="20000"/>
        </a:spcBef>
        <a:buClr>
          <a:srgbClr val="A9D475"/>
        </a:buClr>
        <a:buFontTx/>
        <a:buBlip>
          <a:blip r:embed="rId11"/>
        </a:buBlip>
        <a:defRPr sz="2000" b="0" kern="1200">
          <a:solidFill>
            <a:srgbClr val="808080"/>
          </a:solidFill>
          <a:latin typeface="+mn-lt"/>
          <a:ea typeface="+mn-ea"/>
          <a:cs typeface="+mn-cs"/>
        </a:defRPr>
      </a:lvl4pPr>
      <a:lvl5pPr marL="2057400" indent="-228600" algn="l" defTabSz="914400" rtl="0" eaLnBrk="1" latinLnBrk="0" hangingPunct="1">
        <a:spcBef>
          <a:spcPct val="20000"/>
        </a:spcBef>
        <a:buClr>
          <a:srgbClr val="A9D475"/>
        </a:buClr>
        <a:buFontTx/>
        <a:buBlip>
          <a:blip r:embed="rId11"/>
        </a:buBlip>
        <a:defRPr sz="2000" b="0" kern="1200">
          <a:solidFill>
            <a:srgbClr val="80808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igeneration.ge/" TargetMode="External"/><Relationship Id="rId2" Type="http://schemas.openxmlformats.org/officeDocument/2006/relationships/hyperlink" Target="https://goo.gl/ZNS4HY" TargetMode="External"/><Relationship Id="rId1" Type="http://schemas.openxmlformats.org/officeDocument/2006/relationships/slideLayout" Target="../slideLayouts/slideLayout3.xml"/><Relationship Id="rId6" Type="http://schemas.openxmlformats.org/officeDocument/2006/relationships/hyperlink" Target="mailto:nino@osgf.ge" TargetMode="External"/><Relationship Id="rId5" Type="http://schemas.openxmlformats.org/officeDocument/2006/relationships/hyperlink" Target="mailto:natia@osgf.ge" TargetMode="External"/><Relationship Id="rId4" Type="http://schemas.openxmlformats.org/officeDocument/2006/relationships/hyperlink" Target="mailto:international@ul.i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600" dirty="0" smtClean="0"/>
              <a:t>iGeneration </a:t>
            </a:r>
            <a:br>
              <a:rPr lang="en-US" sz="6600" dirty="0" smtClean="0"/>
            </a:br>
            <a:r>
              <a:rPr lang="en-US" sz="6600" dirty="0" smtClean="0"/>
              <a:t>Scholarship Program </a:t>
            </a:r>
            <a:r>
              <a:rPr lang="en-US" sz="5000" dirty="0" smtClean="0"/>
              <a:t/>
            </a:r>
            <a:br>
              <a:rPr lang="en-US" sz="5000" dirty="0" smtClean="0"/>
            </a:br>
            <a:r>
              <a:rPr lang="en-US" sz="5000" dirty="0" smtClean="0"/>
              <a:t>for academic year 2017/2018</a:t>
            </a:r>
            <a:endParaRPr lang="en-US" sz="5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 Scholars of </a:t>
            </a:r>
            <a:r>
              <a:rPr lang="en-US" dirty="0" smtClean="0"/>
              <a:t>2014 </a:t>
            </a:r>
            <a:r>
              <a:rPr lang="en-US" dirty="0"/>
              <a:t>(cont’d)</a:t>
            </a:r>
          </a:p>
        </p:txBody>
      </p:sp>
      <p:sp>
        <p:nvSpPr>
          <p:cNvPr id="3" name="Content Placeholder 2"/>
          <p:cNvSpPr>
            <a:spLocks noGrp="1"/>
          </p:cNvSpPr>
          <p:nvPr>
            <p:ph idx="1"/>
          </p:nvPr>
        </p:nvSpPr>
        <p:spPr>
          <a:xfrm>
            <a:off x="3810000" y="1600200"/>
            <a:ext cx="5257800" cy="4572000"/>
          </a:xfrm>
        </p:spPr>
        <p:txBody>
          <a:bodyPr>
            <a:normAutofit fontScale="47500" lnSpcReduction="20000"/>
          </a:bodyPr>
          <a:lstStyle/>
          <a:p>
            <a:pPr marL="0" indent="0">
              <a:buNone/>
            </a:pPr>
            <a:r>
              <a:rPr lang="en-US" sz="7600" b="1" cap="all" dirty="0" smtClean="0"/>
              <a:t>ALEKSANDRE ZIBZIBADZE</a:t>
            </a:r>
            <a:endParaRPr lang="en-US" sz="7600" b="1" cap="all" dirty="0"/>
          </a:p>
          <a:p>
            <a:pPr marL="0" indent="0" algn="just">
              <a:buNone/>
            </a:pPr>
            <a:r>
              <a:rPr lang="en-US" sz="3400" dirty="0"/>
              <a:t>Aleksandre (</a:t>
            </a:r>
            <a:r>
              <a:rPr lang="en-US" sz="3400" dirty="0" err="1"/>
              <a:t>Sandro</a:t>
            </a:r>
            <a:r>
              <a:rPr lang="en-US" sz="3400" dirty="0"/>
              <a:t>) </a:t>
            </a:r>
            <a:r>
              <a:rPr lang="en-US" sz="3400" dirty="0" err="1"/>
              <a:t>Zibzibadze</a:t>
            </a:r>
            <a:r>
              <a:rPr lang="en-US" sz="3400" dirty="0"/>
              <a:t> was born in Tbilisi in 1993 and attended Tbilisi Public School, which he graduated from with Golden Medal (distinction). In 2009, </a:t>
            </a:r>
            <a:r>
              <a:rPr lang="en-US" sz="3400" dirty="0" err="1"/>
              <a:t>Alexandre</a:t>
            </a:r>
            <a:r>
              <a:rPr lang="en-US" sz="3400" dirty="0"/>
              <a:t> won the FLEX scholarship and spent an exchange year at high school in Arizona, US.</a:t>
            </a:r>
          </a:p>
          <a:p>
            <a:pPr marL="0" indent="0" algn="just">
              <a:buNone/>
            </a:pPr>
            <a:r>
              <a:rPr lang="en-US" sz="3400" dirty="0"/>
              <a:t>In 2011 </a:t>
            </a:r>
            <a:r>
              <a:rPr lang="en-US" sz="3400" dirty="0" err="1"/>
              <a:t>Alexandre</a:t>
            </a:r>
            <a:r>
              <a:rPr lang="en-US" sz="3400" dirty="0"/>
              <a:t> passed Unified National Exams receiving full state scholarship and was accepted into Free University of Tbilisi to study Business Administration. He has won various awards in debate and public speaking competitions and contributed to the establishment of various speech and debate clubs and societies.</a:t>
            </a:r>
          </a:p>
          <a:p>
            <a:pPr marL="0" indent="0" algn="just">
              <a:buNone/>
            </a:pPr>
            <a:r>
              <a:rPr lang="en-US" sz="3400" dirty="0"/>
              <a:t>He has always tried to be socially active, participating in various conferences and seminars for students in Europe. </a:t>
            </a:r>
            <a:r>
              <a:rPr lang="en-US" sz="3400" dirty="0" err="1"/>
              <a:t>Alexandre</a:t>
            </a:r>
            <a:r>
              <a:rPr lang="en-US" sz="3400" dirty="0"/>
              <a:t> was accepted to study International Business Administration in UL.</a:t>
            </a:r>
          </a:p>
          <a:p>
            <a:pPr marL="0" indent="0" algn="just">
              <a:buNone/>
            </a:pPr>
            <a:r>
              <a:rPr lang="en-US" sz="3400" dirty="0"/>
              <a:t>At the interviews Aleksandre showed confidence and good judgment while addressing different questions, after which the whole board unanimously voted in his favor.</a:t>
            </a:r>
          </a:p>
          <a:p>
            <a:endParaRPr lang="en-US" dirty="0"/>
          </a:p>
        </p:txBody>
      </p:sp>
      <p:sp>
        <p:nvSpPr>
          <p:cNvPr id="4" name="Date Placeholder 3"/>
          <p:cNvSpPr>
            <a:spLocks noGrp="1"/>
          </p:cNvSpPr>
          <p:nvPr>
            <p:ph type="dt" sz="half" idx="10"/>
          </p:nvPr>
        </p:nvSpPr>
        <p:spPr/>
        <p:txBody>
          <a:bodyPr/>
          <a:lstStyle/>
          <a:p>
            <a:fld id="{51A1A015-E365-43A0-8F24-877E89FC5EF8}" type="datetime4">
              <a:rPr lang="en-US" smtClean="0"/>
              <a:pPr/>
              <a:t>December 14, 2016</a:t>
            </a:fld>
            <a:endParaRPr lang="en-US" dirty="0"/>
          </a:p>
        </p:txBody>
      </p:sp>
      <p:sp>
        <p:nvSpPr>
          <p:cNvPr id="5" name="Footer Placeholder 4"/>
          <p:cNvSpPr>
            <a:spLocks noGrp="1"/>
          </p:cNvSpPr>
          <p:nvPr>
            <p:ph type="ftr" sz="quarter" idx="11"/>
          </p:nvPr>
        </p:nvSpPr>
        <p:spPr/>
        <p:txBody>
          <a:bodyPr/>
          <a:lstStyle/>
          <a:p>
            <a:r>
              <a:rPr lang="en-US" smtClean="0"/>
              <a:t>Tbilisi, Georgia</a:t>
            </a:r>
            <a:endParaRPr lang="en-US" dirty="0"/>
          </a:p>
        </p:txBody>
      </p:sp>
      <p:sp>
        <p:nvSpPr>
          <p:cNvPr id="6" name="Slide Number Placeholder 5"/>
          <p:cNvSpPr>
            <a:spLocks noGrp="1"/>
          </p:cNvSpPr>
          <p:nvPr>
            <p:ph type="sldNum" sz="quarter" idx="12"/>
          </p:nvPr>
        </p:nvSpPr>
        <p:spPr/>
        <p:txBody>
          <a:bodyPr/>
          <a:lstStyle/>
          <a:p>
            <a:fld id="{84C7FDB9-C319-4613-94F9-B51FCD00F4C8}" type="slidenum">
              <a:rPr lang="en-US" smtClean="0"/>
              <a:pPr/>
              <a:t>10</a:t>
            </a:fld>
            <a:endParaRPr lang="en-US" dirty="0"/>
          </a:p>
        </p:txBody>
      </p:sp>
      <p:pic>
        <p:nvPicPr>
          <p:cNvPr id="2050" name="Picture 2" descr="D:\Eka\IG Foundation\year 2014-2015\photos\Elene and Sandro\DSC_0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353" y="1676400"/>
            <a:ext cx="2747276"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19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t>
            </a:r>
            <a:r>
              <a:rPr lang="en-US" dirty="0" smtClean="0"/>
              <a:t>is </a:t>
            </a:r>
            <a:r>
              <a:rPr lang="en-US" dirty="0"/>
              <a:t>the </a:t>
            </a:r>
            <a:r>
              <a:rPr lang="en-US" dirty="0" smtClean="0"/>
              <a:t>Scholar </a:t>
            </a:r>
            <a:r>
              <a:rPr lang="en-US" dirty="0"/>
              <a:t>of </a:t>
            </a:r>
            <a:r>
              <a:rPr lang="en-US" dirty="0" smtClean="0"/>
              <a:t>2015</a:t>
            </a:r>
            <a:endParaRPr lang="en-US" dirty="0"/>
          </a:p>
        </p:txBody>
      </p:sp>
      <p:sp>
        <p:nvSpPr>
          <p:cNvPr id="4" name="Date Placeholder 3"/>
          <p:cNvSpPr>
            <a:spLocks noGrp="1"/>
          </p:cNvSpPr>
          <p:nvPr>
            <p:ph type="dt" sz="half" idx="10"/>
          </p:nvPr>
        </p:nvSpPr>
        <p:spPr/>
        <p:txBody>
          <a:bodyPr/>
          <a:lstStyle/>
          <a:p>
            <a:fld id="{51A1A015-E365-43A0-8F24-877E89FC5EF8}" type="datetime4">
              <a:rPr lang="en-US" smtClean="0"/>
              <a:pPr/>
              <a:t>December 14, 2016</a:t>
            </a:fld>
            <a:endParaRPr lang="en-US" dirty="0"/>
          </a:p>
        </p:txBody>
      </p:sp>
      <p:sp>
        <p:nvSpPr>
          <p:cNvPr id="5" name="Footer Placeholder 4"/>
          <p:cNvSpPr>
            <a:spLocks noGrp="1"/>
          </p:cNvSpPr>
          <p:nvPr>
            <p:ph type="ftr" sz="quarter" idx="11"/>
          </p:nvPr>
        </p:nvSpPr>
        <p:spPr/>
        <p:txBody>
          <a:bodyPr/>
          <a:lstStyle/>
          <a:p>
            <a:r>
              <a:rPr lang="en-US" smtClean="0"/>
              <a:t>Tbilisi, Georgia</a:t>
            </a:r>
            <a:endParaRPr lang="en-US" dirty="0"/>
          </a:p>
        </p:txBody>
      </p:sp>
      <p:sp>
        <p:nvSpPr>
          <p:cNvPr id="6" name="Slide Number Placeholder 5"/>
          <p:cNvSpPr>
            <a:spLocks noGrp="1"/>
          </p:cNvSpPr>
          <p:nvPr>
            <p:ph type="sldNum" sz="quarter" idx="12"/>
          </p:nvPr>
        </p:nvSpPr>
        <p:spPr/>
        <p:txBody>
          <a:bodyPr/>
          <a:lstStyle/>
          <a:p>
            <a:fld id="{84C7FDB9-C319-4613-94F9-B51FCD00F4C8}" type="slidenum">
              <a:rPr lang="en-US" smtClean="0"/>
              <a:pPr/>
              <a:t>11</a:t>
            </a:fld>
            <a:endParaRPr lang="en-US" dirty="0"/>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91200" y="1676400"/>
            <a:ext cx="3188658" cy="3200400"/>
          </a:xfrm>
        </p:spPr>
      </p:pic>
      <p:sp>
        <p:nvSpPr>
          <p:cNvPr id="12" name="Content Placeholder 2"/>
          <p:cNvSpPr txBox="1">
            <a:spLocks/>
          </p:cNvSpPr>
          <p:nvPr/>
        </p:nvSpPr>
        <p:spPr>
          <a:xfrm>
            <a:off x="228600" y="1576873"/>
            <a:ext cx="52578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A9D475"/>
              </a:buClr>
              <a:buFontTx/>
              <a:buBlip>
                <a:blip r:embed="rId3"/>
              </a:buBlip>
              <a:defRPr sz="3200" b="0" kern="1200">
                <a:solidFill>
                  <a:srgbClr val="808080"/>
                </a:solidFill>
                <a:latin typeface="+mn-lt"/>
                <a:ea typeface="+mn-ea"/>
                <a:cs typeface="+mn-cs"/>
              </a:defRPr>
            </a:lvl1pPr>
            <a:lvl2pPr marL="742950" indent="-285750" algn="l" defTabSz="914400" rtl="0" eaLnBrk="1" latinLnBrk="0" hangingPunct="1">
              <a:spcBef>
                <a:spcPct val="20000"/>
              </a:spcBef>
              <a:buClr>
                <a:srgbClr val="A9D475"/>
              </a:buClr>
              <a:buFontTx/>
              <a:buBlip>
                <a:blip r:embed="rId3"/>
              </a:buBlip>
              <a:defRPr sz="2800" b="0" kern="1200">
                <a:solidFill>
                  <a:srgbClr val="808080"/>
                </a:solidFill>
                <a:latin typeface="+mn-lt"/>
                <a:ea typeface="+mn-ea"/>
                <a:cs typeface="+mn-cs"/>
              </a:defRPr>
            </a:lvl2pPr>
            <a:lvl3pPr marL="1143000" indent="-228600" algn="l" defTabSz="914400" rtl="0" eaLnBrk="1" latinLnBrk="0" hangingPunct="1">
              <a:spcBef>
                <a:spcPct val="20000"/>
              </a:spcBef>
              <a:buClr>
                <a:srgbClr val="A9D475"/>
              </a:buClr>
              <a:buFontTx/>
              <a:buBlip>
                <a:blip r:embed="rId3"/>
              </a:buBlip>
              <a:defRPr sz="2400" b="0" kern="1200">
                <a:solidFill>
                  <a:srgbClr val="808080"/>
                </a:solidFill>
                <a:latin typeface="+mn-lt"/>
                <a:ea typeface="+mn-ea"/>
                <a:cs typeface="+mn-cs"/>
              </a:defRPr>
            </a:lvl3pPr>
            <a:lvl4pPr marL="1600200" indent="-228600" algn="l" defTabSz="914400" rtl="0" eaLnBrk="1" latinLnBrk="0" hangingPunct="1">
              <a:spcBef>
                <a:spcPct val="20000"/>
              </a:spcBef>
              <a:buClr>
                <a:srgbClr val="A9D475"/>
              </a:buClr>
              <a:buFontTx/>
              <a:buBlip>
                <a:blip r:embed="rId3"/>
              </a:buBlip>
              <a:defRPr sz="2000" b="0" kern="1200">
                <a:solidFill>
                  <a:srgbClr val="808080"/>
                </a:solidFill>
                <a:latin typeface="+mn-lt"/>
                <a:ea typeface="+mn-ea"/>
                <a:cs typeface="+mn-cs"/>
              </a:defRPr>
            </a:lvl4pPr>
            <a:lvl5pPr marL="2057400" indent="-228600" algn="l" defTabSz="914400" rtl="0" eaLnBrk="1" latinLnBrk="0" hangingPunct="1">
              <a:spcBef>
                <a:spcPct val="20000"/>
              </a:spcBef>
              <a:buClr>
                <a:srgbClr val="A9D475"/>
              </a:buClr>
              <a:buFontTx/>
              <a:buBlip>
                <a:blip r:embed="rId3"/>
              </a:buBlip>
              <a:defRPr sz="2000" b="0" kern="1200">
                <a:solidFill>
                  <a:srgbClr val="80808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800" b="1" cap="all" dirty="0" smtClean="0"/>
              <a:t>GIORGI DOLIDZE</a:t>
            </a:r>
          </a:p>
          <a:p>
            <a:pPr marL="0" indent="0" algn="just">
              <a:buNone/>
            </a:pPr>
            <a:r>
              <a:rPr lang="en-US" sz="1600" dirty="0"/>
              <a:t>G</a:t>
            </a:r>
            <a:r>
              <a:rPr lang="en-US" sz="1600" dirty="0" smtClean="0"/>
              <a:t>iorgi </a:t>
            </a:r>
            <a:r>
              <a:rPr lang="en-US" sz="1600" dirty="0"/>
              <a:t>Dolidze was born in Tbilisi, in 1993. He attended a Public School from where he graduated with distinction (a Golden Medal).</a:t>
            </a:r>
          </a:p>
          <a:p>
            <a:pPr marL="0" indent="0" algn="just">
              <a:buNone/>
            </a:pPr>
            <a:r>
              <a:rPr lang="en-US" sz="1600" dirty="0"/>
              <a:t>In 2011, Giorgi successfully passed the Georgian Unified Exams, granting him a full state scholarship. The same year he enrolled at the Free University of Tbilisi to study Physics. During his studies, Giorgi was also a member of various student organizations, where he strove to make a positive impact on the Georgian society.</a:t>
            </a:r>
          </a:p>
          <a:p>
            <a:pPr marL="0" indent="0" algn="just">
              <a:buNone/>
            </a:pPr>
            <a:r>
              <a:rPr lang="en-US" sz="1600" dirty="0"/>
              <a:t>At the University of Limerick, Giorgi was accepted to study Construction Management and Engineering. While studying at UL, he is determined to obtain valuable knowledge for his career and to be at the forefront of building a better future for his country. He is also looking forward to making the most of the University’s diverse choice of clubs and sports.</a:t>
            </a:r>
          </a:p>
          <a:p>
            <a:endParaRPr lang="en-US" dirty="0"/>
          </a:p>
        </p:txBody>
      </p:sp>
    </p:spTree>
    <p:extLst>
      <p:ext uri="{BB962C8B-B14F-4D97-AF65-F5344CB8AC3E}">
        <p14:creationId xmlns:p14="http://schemas.microsoft.com/office/powerpoint/2010/main" val="3386268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t>
            </a:r>
            <a:r>
              <a:rPr lang="en-US" dirty="0" smtClean="0"/>
              <a:t>is </a:t>
            </a:r>
            <a:r>
              <a:rPr lang="en-US" dirty="0"/>
              <a:t>the </a:t>
            </a:r>
            <a:r>
              <a:rPr lang="en-US" dirty="0" smtClean="0"/>
              <a:t>Scholar </a:t>
            </a:r>
            <a:r>
              <a:rPr lang="en-US" dirty="0"/>
              <a:t>of </a:t>
            </a:r>
            <a:r>
              <a:rPr lang="en-US" dirty="0" smtClean="0"/>
              <a:t>2016</a:t>
            </a:r>
            <a:endParaRPr lang="en-US" dirty="0"/>
          </a:p>
        </p:txBody>
      </p:sp>
      <p:sp>
        <p:nvSpPr>
          <p:cNvPr id="4" name="Date Placeholder 3"/>
          <p:cNvSpPr>
            <a:spLocks noGrp="1"/>
          </p:cNvSpPr>
          <p:nvPr>
            <p:ph type="dt" sz="half" idx="10"/>
          </p:nvPr>
        </p:nvSpPr>
        <p:spPr/>
        <p:txBody>
          <a:bodyPr/>
          <a:lstStyle/>
          <a:p>
            <a:fld id="{51A1A015-E365-43A0-8F24-877E89FC5EF8}" type="datetime4">
              <a:rPr lang="en-US" smtClean="0"/>
              <a:pPr/>
              <a:t>December 14, 2016</a:t>
            </a:fld>
            <a:endParaRPr lang="en-US" dirty="0"/>
          </a:p>
        </p:txBody>
      </p:sp>
      <p:sp>
        <p:nvSpPr>
          <p:cNvPr id="5" name="Footer Placeholder 4"/>
          <p:cNvSpPr>
            <a:spLocks noGrp="1"/>
          </p:cNvSpPr>
          <p:nvPr>
            <p:ph type="ftr" sz="quarter" idx="11"/>
          </p:nvPr>
        </p:nvSpPr>
        <p:spPr/>
        <p:txBody>
          <a:bodyPr/>
          <a:lstStyle/>
          <a:p>
            <a:r>
              <a:rPr lang="en-US" smtClean="0"/>
              <a:t>Tbilisi, Georgia</a:t>
            </a:r>
            <a:endParaRPr lang="en-US" dirty="0"/>
          </a:p>
        </p:txBody>
      </p:sp>
      <p:sp>
        <p:nvSpPr>
          <p:cNvPr id="6" name="Slide Number Placeholder 5"/>
          <p:cNvSpPr>
            <a:spLocks noGrp="1"/>
          </p:cNvSpPr>
          <p:nvPr>
            <p:ph type="sldNum" sz="quarter" idx="12"/>
          </p:nvPr>
        </p:nvSpPr>
        <p:spPr/>
        <p:txBody>
          <a:bodyPr/>
          <a:lstStyle/>
          <a:p>
            <a:fld id="{84C7FDB9-C319-4613-94F9-B51FCD00F4C8}" type="slidenum">
              <a:rPr lang="en-US" smtClean="0"/>
              <a:pPr/>
              <a:t>12</a:t>
            </a:fld>
            <a:endParaRPr lang="en-US" dirty="0"/>
          </a:p>
        </p:txBody>
      </p:sp>
      <p:sp>
        <p:nvSpPr>
          <p:cNvPr id="12" name="Content Placeholder 2"/>
          <p:cNvSpPr txBox="1">
            <a:spLocks/>
          </p:cNvSpPr>
          <p:nvPr/>
        </p:nvSpPr>
        <p:spPr>
          <a:xfrm>
            <a:off x="3733800" y="1548881"/>
            <a:ext cx="5257800" cy="4572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A9D475"/>
              </a:buClr>
              <a:buFontTx/>
              <a:buBlip>
                <a:blip r:embed="rId2"/>
              </a:buBlip>
              <a:defRPr sz="3200" b="0" kern="1200">
                <a:solidFill>
                  <a:srgbClr val="808080"/>
                </a:solidFill>
                <a:latin typeface="+mn-lt"/>
                <a:ea typeface="+mn-ea"/>
                <a:cs typeface="+mn-cs"/>
              </a:defRPr>
            </a:lvl1pPr>
            <a:lvl2pPr marL="742950" indent="-285750" algn="l" defTabSz="914400" rtl="0" eaLnBrk="1" latinLnBrk="0" hangingPunct="1">
              <a:spcBef>
                <a:spcPct val="20000"/>
              </a:spcBef>
              <a:buClr>
                <a:srgbClr val="A9D475"/>
              </a:buClr>
              <a:buFontTx/>
              <a:buBlip>
                <a:blip r:embed="rId2"/>
              </a:buBlip>
              <a:defRPr sz="2800" b="0" kern="1200">
                <a:solidFill>
                  <a:srgbClr val="808080"/>
                </a:solidFill>
                <a:latin typeface="+mn-lt"/>
                <a:ea typeface="+mn-ea"/>
                <a:cs typeface="+mn-cs"/>
              </a:defRPr>
            </a:lvl2pPr>
            <a:lvl3pPr marL="1143000" indent="-228600" algn="l" defTabSz="914400" rtl="0" eaLnBrk="1" latinLnBrk="0" hangingPunct="1">
              <a:spcBef>
                <a:spcPct val="20000"/>
              </a:spcBef>
              <a:buClr>
                <a:srgbClr val="A9D475"/>
              </a:buClr>
              <a:buFontTx/>
              <a:buBlip>
                <a:blip r:embed="rId2"/>
              </a:buBlip>
              <a:defRPr sz="2400" b="0" kern="1200">
                <a:solidFill>
                  <a:srgbClr val="808080"/>
                </a:solidFill>
                <a:latin typeface="+mn-lt"/>
                <a:ea typeface="+mn-ea"/>
                <a:cs typeface="+mn-cs"/>
              </a:defRPr>
            </a:lvl3pPr>
            <a:lvl4pPr marL="1600200" indent="-228600" algn="l" defTabSz="914400" rtl="0" eaLnBrk="1" latinLnBrk="0" hangingPunct="1">
              <a:spcBef>
                <a:spcPct val="20000"/>
              </a:spcBef>
              <a:buClr>
                <a:srgbClr val="A9D475"/>
              </a:buClr>
              <a:buFontTx/>
              <a:buBlip>
                <a:blip r:embed="rId2"/>
              </a:buBlip>
              <a:defRPr sz="2000" b="0" kern="1200">
                <a:solidFill>
                  <a:srgbClr val="808080"/>
                </a:solidFill>
                <a:latin typeface="+mn-lt"/>
                <a:ea typeface="+mn-ea"/>
                <a:cs typeface="+mn-cs"/>
              </a:defRPr>
            </a:lvl4pPr>
            <a:lvl5pPr marL="2057400" indent="-228600" algn="l" defTabSz="914400" rtl="0" eaLnBrk="1" latinLnBrk="0" hangingPunct="1">
              <a:spcBef>
                <a:spcPct val="20000"/>
              </a:spcBef>
              <a:buClr>
                <a:srgbClr val="A9D475"/>
              </a:buClr>
              <a:buFontTx/>
              <a:buBlip>
                <a:blip r:embed="rId2"/>
              </a:buBlip>
              <a:defRPr sz="2000" b="0" kern="1200">
                <a:solidFill>
                  <a:srgbClr val="80808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800" b="1" cap="all" dirty="0" smtClean="0"/>
              <a:t>Davit </a:t>
            </a:r>
            <a:r>
              <a:rPr lang="en-US" sz="3800" b="1" cap="all" dirty="0" err="1" smtClean="0"/>
              <a:t>korkelia</a:t>
            </a:r>
            <a:endParaRPr lang="en-US" sz="3800" b="1" cap="all" dirty="0" smtClean="0"/>
          </a:p>
          <a:p>
            <a:pPr marL="0" indent="0" algn="just">
              <a:buNone/>
            </a:pPr>
            <a:r>
              <a:rPr lang="en-US" sz="1600" dirty="0"/>
              <a:t>Davit (</a:t>
            </a:r>
            <a:r>
              <a:rPr lang="en-US" sz="1600" dirty="0" err="1"/>
              <a:t>Dazi</a:t>
            </a:r>
            <a:r>
              <a:rPr lang="en-US" sz="1600" dirty="0"/>
              <a:t>) </a:t>
            </a:r>
            <a:r>
              <a:rPr lang="en-US" sz="1600" dirty="0" err="1"/>
              <a:t>Korkelia</a:t>
            </a:r>
            <a:r>
              <a:rPr lang="en-US" sz="1600" dirty="0"/>
              <a:t> was born in Rostov-on-Don (Russia), in 1994. Shortly after his birth, his family moved to </a:t>
            </a:r>
            <a:r>
              <a:rPr lang="en-US" sz="1600" dirty="0" err="1"/>
              <a:t>Poti</a:t>
            </a:r>
            <a:r>
              <a:rPr lang="en-US" sz="1600" dirty="0"/>
              <a:t>, where he attended a Public School. In 2013, Davit graduated the Public School with distinction (a Silver Medal) and successfully passed the Unified National Exams getting him a full State Scholarship. The same year he was enrolled at the Free University of Tbilisi to study Business Administration majoring in Finance.</a:t>
            </a:r>
          </a:p>
          <a:p>
            <a:pPr marL="0" indent="0" algn="just">
              <a:buNone/>
            </a:pPr>
            <a:r>
              <a:rPr lang="en-US" sz="1600" dirty="0"/>
              <a:t>In 2014, Davit won the national Public Speaking competition in London (UK), representing Georgia among more than 60 participants from different countries. He has attended various summer schools winning National Olympiads and other tournaments.</a:t>
            </a:r>
          </a:p>
          <a:p>
            <a:pPr marL="0" indent="0" algn="just">
              <a:buNone/>
            </a:pPr>
            <a:r>
              <a:rPr lang="en-US" sz="1600" dirty="0"/>
              <a:t>At the University of Limerick, Davit was accepted to study International Business concentrating in Finance and Economics. Davit believes that Georgia has a potential to become a financial hub in the region and he wants to take a part in capital market development process in Georgia.</a:t>
            </a:r>
          </a:p>
          <a:p>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1548881"/>
            <a:ext cx="3025264" cy="2805405"/>
          </a:xfrm>
        </p:spPr>
      </p:pic>
    </p:spTree>
    <p:extLst>
      <p:ext uri="{BB962C8B-B14F-4D97-AF65-F5344CB8AC3E}">
        <p14:creationId xmlns:p14="http://schemas.microsoft.com/office/powerpoint/2010/main" val="60825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we offer</a:t>
            </a:r>
            <a:endParaRPr lang="en-US" dirty="0"/>
          </a:p>
        </p:txBody>
      </p:sp>
      <p:sp>
        <p:nvSpPr>
          <p:cNvPr id="7" name="Content Placeholder 6"/>
          <p:cNvSpPr>
            <a:spLocks noGrp="1"/>
          </p:cNvSpPr>
          <p:nvPr>
            <p:ph idx="1"/>
          </p:nvPr>
        </p:nvSpPr>
        <p:spPr/>
        <p:txBody>
          <a:bodyPr>
            <a:normAutofit/>
          </a:bodyPr>
          <a:lstStyle/>
          <a:p>
            <a:pPr marL="0" indent="0">
              <a:buNone/>
            </a:pPr>
            <a:r>
              <a:rPr lang="en-US" dirty="0">
                <a:solidFill>
                  <a:schemeClr val="tx1">
                    <a:lumMod val="65000"/>
                    <a:lumOff val="35000"/>
                  </a:schemeClr>
                </a:solidFill>
              </a:rPr>
              <a:t>The 4-year Scholarships fully cover:</a:t>
            </a:r>
          </a:p>
          <a:p>
            <a:r>
              <a:rPr lang="en-US" dirty="0" smtClean="0">
                <a:solidFill>
                  <a:schemeClr val="tx1">
                    <a:lumMod val="65000"/>
                    <a:lumOff val="35000"/>
                  </a:schemeClr>
                </a:solidFill>
              </a:rPr>
              <a:t>Tuition </a:t>
            </a:r>
            <a:r>
              <a:rPr lang="en-US" dirty="0">
                <a:solidFill>
                  <a:schemeClr val="tx1">
                    <a:lumMod val="65000"/>
                    <a:lumOff val="35000"/>
                  </a:schemeClr>
                </a:solidFill>
              </a:rPr>
              <a:t>fee</a:t>
            </a:r>
          </a:p>
          <a:p>
            <a:r>
              <a:rPr lang="en-US" dirty="0" smtClean="0">
                <a:solidFill>
                  <a:schemeClr val="tx1">
                    <a:lumMod val="65000"/>
                    <a:lumOff val="35000"/>
                  </a:schemeClr>
                </a:solidFill>
              </a:rPr>
              <a:t>Accommodation </a:t>
            </a:r>
            <a:r>
              <a:rPr lang="en-US" dirty="0">
                <a:solidFill>
                  <a:schemeClr val="tx1">
                    <a:lumMod val="65000"/>
                    <a:lumOff val="35000"/>
                  </a:schemeClr>
                </a:solidFill>
              </a:rPr>
              <a:t>at UL campus (</a:t>
            </a:r>
            <a:r>
              <a:rPr lang="en-IE" dirty="0">
                <a:solidFill>
                  <a:schemeClr val="tx1">
                    <a:lumMod val="65000"/>
                    <a:lumOff val="35000"/>
                  </a:schemeClr>
                </a:solidFill>
              </a:rPr>
              <a:t>Kilmurray village)</a:t>
            </a:r>
          </a:p>
          <a:p>
            <a:r>
              <a:rPr lang="en-IE" dirty="0" smtClean="0">
                <a:solidFill>
                  <a:schemeClr val="tx1">
                    <a:lumMod val="65000"/>
                    <a:lumOff val="35000"/>
                  </a:schemeClr>
                </a:solidFill>
              </a:rPr>
              <a:t>2 </a:t>
            </a:r>
            <a:r>
              <a:rPr lang="en-IE" dirty="0">
                <a:solidFill>
                  <a:schemeClr val="tx1">
                    <a:lumMod val="65000"/>
                    <a:lumOff val="35000"/>
                  </a:schemeClr>
                </a:solidFill>
              </a:rPr>
              <a:t>round trip tickets </a:t>
            </a:r>
            <a:r>
              <a:rPr lang="en-IE" dirty="0" smtClean="0">
                <a:solidFill>
                  <a:schemeClr val="tx1">
                    <a:lumMod val="65000"/>
                    <a:lumOff val="35000"/>
                  </a:schemeClr>
                </a:solidFill>
              </a:rPr>
              <a:t>per year </a:t>
            </a:r>
            <a:r>
              <a:rPr lang="en-IE" dirty="0">
                <a:solidFill>
                  <a:schemeClr val="tx1">
                    <a:lumMod val="65000"/>
                    <a:lumOff val="35000"/>
                  </a:schemeClr>
                </a:solidFill>
              </a:rPr>
              <a:t>to </a:t>
            </a:r>
            <a:r>
              <a:rPr lang="en-IE" dirty="0" smtClean="0">
                <a:solidFill>
                  <a:schemeClr val="tx1">
                    <a:lumMod val="65000"/>
                    <a:lumOff val="35000"/>
                  </a:schemeClr>
                </a:solidFill>
              </a:rPr>
              <a:t>Dublin</a:t>
            </a:r>
            <a:endParaRPr lang="en-IE" dirty="0">
              <a:solidFill>
                <a:schemeClr val="tx1">
                  <a:lumMod val="65000"/>
                  <a:lumOff val="35000"/>
                </a:schemeClr>
              </a:solidFill>
            </a:endParaRPr>
          </a:p>
          <a:p>
            <a:pPr lvl="0"/>
            <a:r>
              <a:rPr lang="en-US" dirty="0" smtClean="0">
                <a:solidFill>
                  <a:schemeClr val="tx1">
                    <a:lumMod val="65000"/>
                    <a:lumOff val="35000"/>
                  </a:schemeClr>
                </a:solidFill>
              </a:rPr>
              <a:t>Monthly stipend of €350 </a:t>
            </a:r>
            <a:r>
              <a:rPr lang="en-US" dirty="0">
                <a:solidFill>
                  <a:schemeClr val="tx1">
                    <a:lumMod val="65000"/>
                    <a:lumOff val="35000"/>
                  </a:schemeClr>
                </a:solidFill>
              </a:rPr>
              <a:t>to cover living expenses</a:t>
            </a:r>
          </a:p>
          <a:p>
            <a:pPr lvl="0"/>
            <a:r>
              <a:rPr lang="en-US" dirty="0" smtClean="0">
                <a:solidFill>
                  <a:schemeClr val="tx1">
                    <a:lumMod val="65000"/>
                    <a:lumOff val="35000"/>
                  </a:schemeClr>
                </a:solidFill>
              </a:rPr>
              <a:t>Other </a:t>
            </a:r>
            <a:r>
              <a:rPr lang="en-US" dirty="0">
                <a:solidFill>
                  <a:schemeClr val="tx1">
                    <a:lumMod val="65000"/>
                    <a:lumOff val="35000"/>
                  </a:schemeClr>
                </a:solidFill>
              </a:rPr>
              <a:t>expenses: insurance, books, visa, TOEFL or IELTS test </a:t>
            </a:r>
            <a:r>
              <a:rPr lang="en-US" dirty="0" smtClean="0">
                <a:solidFill>
                  <a:schemeClr val="tx1">
                    <a:lumMod val="65000"/>
                    <a:lumOff val="35000"/>
                  </a:schemeClr>
                </a:solidFill>
              </a:rPr>
              <a:t>fee</a:t>
            </a:r>
            <a:endParaRPr lang="en-US" dirty="0"/>
          </a:p>
        </p:txBody>
      </p:sp>
      <p:sp>
        <p:nvSpPr>
          <p:cNvPr id="3" name="Date Placeholder 2"/>
          <p:cNvSpPr>
            <a:spLocks noGrp="1"/>
          </p:cNvSpPr>
          <p:nvPr>
            <p:ph type="dt" sz="half" idx="10"/>
          </p:nvPr>
        </p:nvSpPr>
        <p:spPr/>
        <p:txBody>
          <a:bodyPr/>
          <a:lstStyle/>
          <a:p>
            <a:fld id="{93020CDC-2FB5-451C-B735-11FB19A546B1}" type="datetime4">
              <a:rPr lang="en-US" smtClean="0"/>
              <a:pPr/>
              <a:t>December 14, 2016</a:t>
            </a:fld>
            <a:endParaRPr lang="en-US" dirty="0"/>
          </a:p>
        </p:txBody>
      </p:sp>
      <p:sp>
        <p:nvSpPr>
          <p:cNvPr id="4" name="Footer Placeholder 3"/>
          <p:cNvSpPr>
            <a:spLocks noGrp="1"/>
          </p:cNvSpPr>
          <p:nvPr>
            <p:ph type="ftr" sz="quarter" idx="11"/>
          </p:nvPr>
        </p:nvSpPr>
        <p:spPr/>
        <p:txBody>
          <a:bodyPr/>
          <a:lstStyle/>
          <a:p>
            <a:r>
              <a:rPr lang="en-US" dirty="0" smtClean="0"/>
              <a:t>Tbilisi, Georgia</a:t>
            </a:r>
            <a:endParaRPr lang="en-US" dirty="0"/>
          </a:p>
        </p:txBody>
      </p:sp>
      <p:sp>
        <p:nvSpPr>
          <p:cNvPr id="5" name="Slide Number Placeholder 4"/>
          <p:cNvSpPr>
            <a:spLocks noGrp="1"/>
          </p:cNvSpPr>
          <p:nvPr>
            <p:ph type="sldNum" sz="quarter" idx="12"/>
          </p:nvPr>
        </p:nvSpPr>
        <p:spPr/>
        <p:txBody>
          <a:bodyPr/>
          <a:lstStyle/>
          <a:p>
            <a:fld id="{84C7FDB9-C319-4613-94F9-B51FCD00F4C8}" type="slidenum">
              <a:rPr lang="en-US" smtClean="0"/>
              <a:pPr/>
              <a:t>13</a:t>
            </a:fld>
            <a:endParaRPr lang="en-US" dirty="0"/>
          </a:p>
        </p:txBody>
      </p:sp>
    </p:spTree>
    <p:extLst>
      <p:ext uri="{BB962C8B-B14F-4D97-AF65-F5344CB8AC3E}">
        <p14:creationId xmlns:p14="http://schemas.microsoft.com/office/powerpoint/2010/main" val="316450786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Who can receive Scholarship</a:t>
            </a:r>
            <a:endParaRPr lang="en-US" dirty="0"/>
          </a:p>
        </p:txBody>
      </p:sp>
      <p:sp>
        <p:nvSpPr>
          <p:cNvPr id="7" name="Content Placeholder 6"/>
          <p:cNvSpPr>
            <a:spLocks noGrp="1"/>
          </p:cNvSpPr>
          <p:nvPr>
            <p:ph idx="1"/>
          </p:nvPr>
        </p:nvSpPr>
        <p:spPr/>
        <p:txBody>
          <a:bodyPr>
            <a:normAutofit/>
          </a:bodyPr>
          <a:lstStyle/>
          <a:p>
            <a:r>
              <a:rPr lang="en-US" dirty="0" smtClean="0">
                <a:solidFill>
                  <a:schemeClr val="tx1">
                    <a:lumMod val="65000"/>
                    <a:lumOff val="35000"/>
                  </a:schemeClr>
                </a:solidFill>
              </a:rPr>
              <a:t>Only </a:t>
            </a:r>
            <a:r>
              <a:rPr lang="en-US" dirty="0">
                <a:solidFill>
                  <a:schemeClr val="tx1">
                    <a:lumMod val="65000"/>
                    <a:lumOff val="35000"/>
                  </a:schemeClr>
                </a:solidFill>
              </a:rPr>
              <a:t>students who receive </a:t>
            </a:r>
            <a:r>
              <a:rPr lang="en-US" dirty="0" smtClean="0">
                <a:solidFill>
                  <a:schemeClr val="tx1">
                    <a:lumMod val="65000"/>
                    <a:lumOff val="35000"/>
                  </a:schemeClr>
                </a:solidFill>
              </a:rPr>
              <a:t>offer </a:t>
            </a:r>
            <a:r>
              <a:rPr lang="en-US" dirty="0">
                <a:solidFill>
                  <a:schemeClr val="tx1">
                    <a:lumMod val="65000"/>
                    <a:lumOff val="35000"/>
                  </a:schemeClr>
                </a:solidFill>
              </a:rPr>
              <a:t>from UL</a:t>
            </a:r>
          </a:p>
          <a:p>
            <a:r>
              <a:rPr lang="en-US" dirty="0">
                <a:solidFill>
                  <a:schemeClr val="tx1">
                    <a:lumMod val="65000"/>
                    <a:lumOff val="35000"/>
                  </a:schemeClr>
                </a:solidFill>
              </a:rPr>
              <a:t>Georgian citizens </a:t>
            </a:r>
            <a:r>
              <a:rPr lang="en-US" dirty="0" smtClean="0">
                <a:solidFill>
                  <a:schemeClr val="tx1">
                    <a:lumMod val="65000"/>
                    <a:lumOff val="35000"/>
                  </a:schemeClr>
                </a:solidFill>
              </a:rPr>
              <a:t>up to </a:t>
            </a:r>
            <a:r>
              <a:rPr lang="en-US" dirty="0">
                <a:solidFill>
                  <a:schemeClr val="tx1">
                    <a:lumMod val="65000"/>
                    <a:lumOff val="35000"/>
                  </a:schemeClr>
                </a:solidFill>
              </a:rPr>
              <a:t>23 </a:t>
            </a:r>
            <a:r>
              <a:rPr lang="en-US" dirty="0" smtClean="0">
                <a:solidFill>
                  <a:schemeClr val="tx1">
                    <a:lumMod val="65000"/>
                    <a:lumOff val="35000"/>
                  </a:schemeClr>
                </a:solidFill>
              </a:rPr>
              <a:t>years at the time of applying</a:t>
            </a:r>
            <a:endParaRPr lang="en-US" dirty="0">
              <a:solidFill>
                <a:schemeClr val="tx1">
                  <a:lumMod val="65000"/>
                  <a:lumOff val="35000"/>
                </a:schemeClr>
              </a:solidFill>
            </a:endParaRPr>
          </a:p>
          <a:p>
            <a:r>
              <a:rPr lang="en-US" dirty="0" smtClean="0">
                <a:solidFill>
                  <a:schemeClr val="tx1">
                    <a:lumMod val="65000"/>
                    <a:lumOff val="35000"/>
                  </a:schemeClr>
                </a:solidFill>
              </a:rPr>
              <a:t>1</a:t>
            </a:r>
            <a:r>
              <a:rPr lang="en-US" baseline="30000" dirty="0" smtClean="0">
                <a:solidFill>
                  <a:schemeClr val="tx1">
                    <a:lumMod val="65000"/>
                    <a:lumOff val="35000"/>
                  </a:schemeClr>
                </a:solidFill>
              </a:rPr>
              <a:t>st</a:t>
            </a:r>
            <a:r>
              <a:rPr lang="en-US" dirty="0" smtClean="0">
                <a:solidFill>
                  <a:schemeClr val="tx1">
                    <a:lumMod val="65000"/>
                    <a:lumOff val="35000"/>
                  </a:schemeClr>
                </a:solidFill>
              </a:rPr>
              <a:t>, 2</a:t>
            </a:r>
            <a:r>
              <a:rPr lang="en-US" baseline="30000" dirty="0" smtClean="0">
                <a:solidFill>
                  <a:schemeClr val="tx1">
                    <a:lumMod val="65000"/>
                    <a:lumOff val="35000"/>
                  </a:schemeClr>
                </a:solidFill>
              </a:rPr>
              <a:t>nd</a:t>
            </a:r>
            <a:r>
              <a:rPr lang="en-US" dirty="0" smtClean="0">
                <a:solidFill>
                  <a:schemeClr val="tx1">
                    <a:lumMod val="65000"/>
                    <a:lumOff val="35000"/>
                  </a:schemeClr>
                </a:solidFill>
              </a:rPr>
              <a:t> and 3</a:t>
            </a:r>
            <a:r>
              <a:rPr lang="en-US" baseline="30000" dirty="0" smtClean="0">
                <a:solidFill>
                  <a:schemeClr val="tx1">
                    <a:lumMod val="65000"/>
                    <a:lumOff val="35000"/>
                  </a:schemeClr>
                </a:solidFill>
              </a:rPr>
              <a:t>rd</a:t>
            </a:r>
            <a:r>
              <a:rPr lang="en-US" dirty="0" smtClean="0">
                <a:solidFill>
                  <a:schemeClr val="tx1">
                    <a:lumMod val="65000"/>
                    <a:lumOff val="35000"/>
                  </a:schemeClr>
                </a:solidFill>
              </a:rPr>
              <a:t> year </a:t>
            </a:r>
            <a:r>
              <a:rPr lang="en-US" dirty="0">
                <a:solidFill>
                  <a:schemeClr val="tx1">
                    <a:lumMod val="65000"/>
                    <a:lumOff val="35000"/>
                  </a:schemeClr>
                </a:solidFill>
              </a:rPr>
              <a:t>student </a:t>
            </a:r>
            <a:r>
              <a:rPr lang="en-US" dirty="0" smtClean="0">
                <a:solidFill>
                  <a:schemeClr val="tx1">
                    <a:lumMod val="65000"/>
                    <a:lumOff val="35000"/>
                  </a:schemeClr>
                </a:solidFill>
              </a:rPr>
              <a:t>of </a:t>
            </a:r>
            <a:r>
              <a:rPr lang="en-US" dirty="0">
                <a:solidFill>
                  <a:schemeClr val="tx1">
                    <a:lumMod val="65000"/>
                    <a:lumOff val="35000"/>
                  </a:schemeClr>
                </a:solidFill>
              </a:rPr>
              <a:t>an authorized Georgian </a:t>
            </a:r>
            <a:r>
              <a:rPr lang="en-US" dirty="0" smtClean="0">
                <a:solidFill>
                  <a:schemeClr val="tx1">
                    <a:lumMod val="65000"/>
                    <a:lumOff val="35000"/>
                  </a:schemeClr>
                </a:solidFill>
              </a:rPr>
              <a:t>university</a:t>
            </a:r>
          </a:p>
          <a:p>
            <a:r>
              <a:rPr lang="en-US" dirty="0" smtClean="0">
                <a:solidFill>
                  <a:schemeClr val="tx1">
                    <a:lumMod val="65000"/>
                    <a:lumOff val="35000"/>
                  </a:schemeClr>
                </a:solidFill>
              </a:rPr>
              <a:t>Holders of Secondary </a:t>
            </a:r>
            <a:r>
              <a:rPr lang="en-US" dirty="0">
                <a:solidFill>
                  <a:schemeClr val="tx1">
                    <a:lumMod val="65000"/>
                    <a:lumOff val="35000"/>
                  </a:schemeClr>
                </a:solidFill>
              </a:rPr>
              <a:t>School Leaving Certificate examination with an average grade B or higher </a:t>
            </a:r>
            <a:r>
              <a:rPr lang="en-US" dirty="0" smtClean="0">
                <a:solidFill>
                  <a:schemeClr val="tx1">
                    <a:lumMod val="65000"/>
                    <a:lumOff val="35000"/>
                  </a:schemeClr>
                </a:solidFill>
              </a:rPr>
              <a:t>(or equivalent)</a:t>
            </a:r>
            <a:endParaRPr lang="en-US" dirty="0"/>
          </a:p>
        </p:txBody>
      </p:sp>
      <p:sp>
        <p:nvSpPr>
          <p:cNvPr id="3" name="Date Placeholder 2"/>
          <p:cNvSpPr>
            <a:spLocks noGrp="1"/>
          </p:cNvSpPr>
          <p:nvPr>
            <p:ph type="dt" sz="half" idx="10"/>
          </p:nvPr>
        </p:nvSpPr>
        <p:spPr/>
        <p:txBody>
          <a:bodyPr/>
          <a:lstStyle/>
          <a:p>
            <a:fld id="{93020CDC-2FB5-451C-B735-11FB19A546B1}" type="datetime4">
              <a:rPr lang="en-US" smtClean="0"/>
              <a:pPr/>
              <a:t>December 14, 2016</a:t>
            </a:fld>
            <a:endParaRPr lang="en-US" dirty="0"/>
          </a:p>
        </p:txBody>
      </p:sp>
      <p:sp>
        <p:nvSpPr>
          <p:cNvPr id="4" name="Footer Placeholder 3"/>
          <p:cNvSpPr>
            <a:spLocks noGrp="1"/>
          </p:cNvSpPr>
          <p:nvPr>
            <p:ph type="ftr" sz="quarter" idx="11"/>
          </p:nvPr>
        </p:nvSpPr>
        <p:spPr/>
        <p:txBody>
          <a:bodyPr/>
          <a:lstStyle/>
          <a:p>
            <a:r>
              <a:rPr lang="en-US" dirty="0" smtClean="0"/>
              <a:t>Tbilisi, Georgia</a:t>
            </a:r>
            <a:endParaRPr lang="en-US" dirty="0"/>
          </a:p>
        </p:txBody>
      </p:sp>
      <p:sp>
        <p:nvSpPr>
          <p:cNvPr id="5" name="Slide Number Placeholder 4"/>
          <p:cNvSpPr>
            <a:spLocks noGrp="1"/>
          </p:cNvSpPr>
          <p:nvPr>
            <p:ph type="sldNum" sz="quarter" idx="12"/>
          </p:nvPr>
        </p:nvSpPr>
        <p:spPr/>
        <p:txBody>
          <a:bodyPr/>
          <a:lstStyle/>
          <a:p>
            <a:fld id="{84C7FDB9-C319-4613-94F9-B51FCD00F4C8}" type="slidenum">
              <a:rPr lang="en-US" smtClean="0"/>
              <a:pPr/>
              <a:t>14</a:t>
            </a:fld>
            <a:endParaRPr lang="en-US" dirty="0"/>
          </a:p>
        </p:txBody>
      </p:sp>
    </p:spTree>
    <p:extLst>
      <p:ext uri="{BB962C8B-B14F-4D97-AF65-F5344CB8AC3E}">
        <p14:creationId xmlns:p14="http://schemas.microsoft.com/office/powerpoint/2010/main" val="2149523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143000"/>
          </a:xfrm>
        </p:spPr>
        <p:txBody>
          <a:bodyPr>
            <a:normAutofit/>
          </a:bodyPr>
          <a:lstStyle/>
          <a:p>
            <a:r>
              <a:rPr lang="en-US" dirty="0"/>
              <a:t>Who </a:t>
            </a:r>
            <a:r>
              <a:rPr lang="en-US" dirty="0" smtClean="0"/>
              <a:t>can </a:t>
            </a:r>
            <a:r>
              <a:rPr lang="en-US" dirty="0"/>
              <a:t>receive Scholarship </a:t>
            </a:r>
            <a:r>
              <a:rPr lang="en-US" dirty="0" smtClean="0"/>
              <a:t>(cont’d)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1">
                    <a:lumMod val="65000"/>
                    <a:lumOff val="35000"/>
                  </a:schemeClr>
                </a:solidFill>
              </a:rPr>
              <a:t>Fluent </a:t>
            </a:r>
            <a:r>
              <a:rPr lang="en-US" dirty="0">
                <a:solidFill>
                  <a:schemeClr val="tx1">
                    <a:lumMod val="65000"/>
                    <a:lumOff val="35000"/>
                  </a:schemeClr>
                </a:solidFill>
              </a:rPr>
              <a:t>knowledge of </a:t>
            </a:r>
            <a:r>
              <a:rPr lang="en-US" dirty="0" smtClean="0">
                <a:solidFill>
                  <a:schemeClr val="tx1">
                    <a:lumMod val="65000"/>
                    <a:lumOff val="35000"/>
                  </a:schemeClr>
                </a:solidFill>
              </a:rPr>
              <a:t>English (TOEFL or IELTS certificate) </a:t>
            </a:r>
          </a:p>
          <a:p>
            <a:endParaRPr lang="en-US" dirty="0" smtClean="0">
              <a:solidFill>
                <a:schemeClr val="tx1">
                  <a:lumMod val="65000"/>
                  <a:lumOff val="35000"/>
                </a:schemeClr>
              </a:solidFill>
            </a:endParaRPr>
          </a:p>
          <a:p>
            <a:r>
              <a:rPr lang="en-US" dirty="0" smtClean="0">
                <a:solidFill>
                  <a:schemeClr val="tx1">
                    <a:lumMod val="65000"/>
                    <a:lumOff val="35000"/>
                  </a:schemeClr>
                </a:solidFill>
              </a:rPr>
              <a:t>Unified </a:t>
            </a:r>
            <a:r>
              <a:rPr lang="en-US" dirty="0">
                <a:solidFill>
                  <a:schemeClr val="tx1">
                    <a:lumMod val="65000"/>
                    <a:lumOff val="35000"/>
                  </a:schemeClr>
                </a:solidFill>
              </a:rPr>
              <a:t>National Exam with an average grade of </a:t>
            </a:r>
            <a:r>
              <a:rPr lang="en-US" dirty="0" smtClean="0">
                <a:solidFill>
                  <a:schemeClr val="tx1">
                    <a:lumMod val="65000"/>
                    <a:lumOff val="35000"/>
                  </a:schemeClr>
                </a:solidFill>
              </a:rPr>
              <a:t>60% </a:t>
            </a:r>
            <a:r>
              <a:rPr lang="en-US" dirty="0">
                <a:solidFill>
                  <a:schemeClr val="tx1">
                    <a:lumMod val="65000"/>
                    <a:lumOff val="35000"/>
                  </a:schemeClr>
                </a:solidFill>
              </a:rPr>
              <a:t>in Ability Test</a:t>
            </a:r>
          </a:p>
          <a:p>
            <a:endParaRPr lang="en-US" dirty="0" smtClean="0">
              <a:solidFill>
                <a:schemeClr val="tx1">
                  <a:lumMod val="65000"/>
                  <a:lumOff val="35000"/>
                </a:schemeClr>
              </a:solidFill>
            </a:endParaRPr>
          </a:p>
          <a:p>
            <a:r>
              <a:rPr lang="en-US" dirty="0" smtClean="0">
                <a:solidFill>
                  <a:schemeClr val="tx1">
                    <a:lumMod val="65000"/>
                    <a:lumOff val="35000"/>
                  </a:schemeClr>
                </a:solidFill>
              </a:rPr>
              <a:t>Minimum </a:t>
            </a:r>
            <a:r>
              <a:rPr lang="en-US" dirty="0">
                <a:solidFill>
                  <a:schemeClr val="tx1">
                    <a:lumMod val="65000"/>
                    <a:lumOff val="35000"/>
                  </a:schemeClr>
                </a:solidFill>
              </a:rPr>
              <a:t>score of </a:t>
            </a:r>
            <a:r>
              <a:rPr lang="en-US" dirty="0" smtClean="0">
                <a:solidFill>
                  <a:schemeClr val="tx1">
                    <a:lumMod val="65000"/>
                    <a:lumOff val="35000"/>
                  </a:schemeClr>
                </a:solidFill>
              </a:rPr>
              <a:t>60% in </a:t>
            </a:r>
            <a:r>
              <a:rPr lang="en-US" dirty="0">
                <a:solidFill>
                  <a:schemeClr val="tx1">
                    <a:lumMod val="65000"/>
                    <a:lumOff val="35000"/>
                  </a:schemeClr>
                </a:solidFill>
              </a:rPr>
              <a:t>the Unified </a:t>
            </a:r>
            <a:r>
              <a:rPr lang="en-US" dirty="0" smtClean="0">
                <a:solidFill>
                  <a:schemeClr val="tx1">
                    <a:lumMod val="65000"/>
                    <a:lumOff val="35000"/>
                  </a:schemeClr>
                </a:solidFill>
              </a:rPr>
              <a:t>National Exams in</a:t>
            </a:r>
            <a:r>
              <a:rPr lang="ka-GE" dirty="0" smtClean="0">
                <a:solidFill>
                  <a:schemeClr val="tx1">
                    <a:lumMod val="65000"/>
                    <a:lumOff val="35000"/>
                  </a:schemeClr>
                </a:solidFill>
              </a:rPr>
              <a:t> </a:t>
            </a:r>
            <a:r>
              <a:rPr lang="en-US" dirty="0" smtClean="0">
                <a:solidFill>
                  <a:schemeClr val="tx1">
                    <a:lumMod val="65000"/>
                    <a:lumOff val="35000"/>
                  </a:schemeClr>
                </a:solidFill>
              </a:rPr>
              <a:t>Mathematics Test </a:t>
            </a:r>
            <a:r>
              <a:rPr lang="en-US" dirty="0">
                <a:solidFill>
                  <a:schemeClr val="tx1">
                    <a:lumMod val="65000"/>
                    <a:lumOff val="35000"/>
                  </a:schemeClr>
                </a:solidFill>
              </a:rPr>
              <a:t>for student applying for </a:t>
            </a:r>
            <a:r>
              <a:rPr lang="en-US" dirty="0" smtClean="0">
                <a:solidFill>
                  <a:schemeClr val="tx1">
                    <a:lumMod val="65000"/>
                    <a:lumOff val="35000"/>
                  </a:schemeClr>
                </a:solidFill>
              </a:rPr>
              <a:t>a </a:t>
            </a:r>
            <a:r>
              <a:rPr lang="en-US" dirty="0">
                <a:solidFill>
                  <a:schemeClr val="tx1">
                    <a:lumMod val="65000"/>
                    <a:lumOff val="35000"/>
                  </a:schemeClr>
                </a:solidFill>
              </a:rPr>
              <a:t>Bachelor Degree in Science or Engineering</a:t>
            </a:r>
          </a:p>
        </p:txBody>
      </p:sp>
      <p:sp>
        <p:nvSpPr>
          <p:cNvPr id="4" name="Date Placeholder 3"/>
          <p:cNvSpPr>
            <a:spLocks noGrp="1"/>
          </p:cNvSpPr>
          <p:nvPr>
            <p:ph type="dt" sz="half" idx="10"/>
          </p:nvPr>
        </p:nvSpPr>
        <p:spPr/>
        <p:txBody>
          <a:bodyPr/>
          <a:lstStyle/>
          <a:p>
            <a:fld id="{51A1A015-E365-43A0-8F24-877E89FC5EF8}" type="datetime4">
              <a:rPr lang="en-US" smtClean="0"/>
              <a:pPr/>
              <a:t>December 14, 2016</a:t>
            </a:fld>
            <a:endParaRPr lang="en-US" dirty="0"/>
          </a:p>
        </p:txBody>
      </p:sp>
      <p:sp>
        <p:nvSpPr>
          <p:cNvPr id="5" name="Footer Placeholder 4"/>
          <p:cNvSpPr>
            <a:spLocks noGrp="1"/>
          </p:cNvSpPr>
          <p:nvPr>
            <p:ph type="ftr" sz="quarter" idx="11"/>
          </p:nvPr>
        </p:nvSpPr>
        <p:spPr/>
        <p:txBody>
          <a:bodyPr/>
          <a:lstStyle/>
          <a:p>
            <a:r>
              <a:rPr lang="en-US" dirty="0" smtClean="0"/>
              <a:t>Tbilisi, Georgia</a:t>
            </a:r>
            <a:endParaRPr lang="en-US" dirty="0"/>
          </a:p>
        </p:txBody>
      </p:sp>
      <p:sp>
        <p:nvSpPr>
          <p:cNvPr id="6" name="Slide Number Placeholder 5"/>
          <p:cNvSpPr>
            <a:spLocks noGrp="1"/>
          </p:cNvSpPr>
          <p:nvPr>
            <p:ph type="sldNum" sz="quarter" idx="12"/>
          </p:nvPr>
        </p:nvSpPr>
        <p:spPr/>
        <p:txBody>
          <a:bodyPr/>
          <a:lstStyle/>
          <a:p>
            <a:fld id="{84C7FDB9-C319-4613-94F9-B51FCD00F4C8}" type="slidenum">
              <a:rPr lang="en-US" smtClean="0"/>
              <a:pPr/>
              <a:t>15</a:t>
            </a:fld>
            <a:endParaRPr lang="en-US" dirty="0"/>
          </a:p>
        </p:txBody>
      </p:sp>
    </p:spTree>
    <p:extLst>
      <p:ext uri="{BB962C8B-B14F-4D97-AF65-F5344CB8AC3E}">
        <p14:creationId xmlns:p14="http://schemas.microsoft.com/office/powerpoint/2010/main" val="851213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Where to apply</a:t>
            </a:r>
            <a:endParaRPr lang="en-US" dirty="0"/>
          </a:p>
        </p:txBody>
      </p:sp>
      <p:sp>
        <p:nvSpPr>
          <p:cNvPr id="7" name="Content Placeholder 6"/>
          <p:cNvSpPr>
            <a:spLocks noGrp="1"/>
          </p:cNvSpPr>
          <p:nvPr>
            <p:ph idx="1"/>
          </p:nvPr>
        </p:nvSpPr>
        <p:spPr/>
        <p:txBody>
          <a:bodyPr>
            <a:normAutofit fontScale="92500"/>
          </a:bodyPr>
          <a:lstStyle/>
          <a:p>
            <a:pPr marL="0" indent="0" algn="just">
              <a:buNone/>
            </a:pPr>
            <a:r>
              <a:rPr lang="en-US" dirty="0">
                <a:solidFill>
                  <a:schemeClr val="tx1">
                    <a:lumMod val="65000"/>
                    <a:lumOff val="35000"/>
                  </a:schemeClr>
                </a:solidFill>
              </a:rPr>
              <a:t>Student should apply to UL and IGF scholarship simultaneously:</a:t>
            </a:r>
          </a:p>
          <a:p>
            <a:r>
              <a:rPr lang="en-US" sz="2600" dirty="0" smtClean="0">
                <a:solidFill>
                  <a:schemeClr val="tx1">
                    <a:lumMod val="65000"/>
                    <a:lumOff val="35000"/>
                  </a:schemeClr>
                </a:solidFill>
              </a:rPr>
              <a:t>Fill out the UL application form: </a:t>
            </a:r>
            <a:r>
              <a:rPr lang="en-US" sz="2600" b="1" dirty="0">
                <a:solidFill>
                  <a:schemeClr val="tx1">
                    <a:lumMod val="65000"/>
                    <a:lumOff val="35000"/>
                  </a:schemeClr>
                </a:solidFill>
                <a:hlinkClick r:id="rId2"/>
              </a:rPr>
              <a:t>goo.gl/ZNS4HY</a:t>
            </a:r>
            <a:endParaRPr lang="en-US" sz="2600" b="1" dirty="0">
              <a:solidFill>
                <a:schemeClr val="tx1">
                  <a:lumMod val="65000"/>
                  <a:lumOff val="35000"/>
                </a:schemeClr>
              </a:solidFill>
            </a:endParaRPr>
          </a:p>
          <a:p>
            <a:r>
              <a:rPr lang="en-US" sz="2600" dirty="0" smtClean="0">
                <a:solidFill>
                  <a:schemeClr val="tx1">
                    <a:lumMod val="65000"/>
                    <a:lumOff val="35000"/>
                  </a:schemeClr>
                </a:solidFill>
              </a:rPr>
              <a:t>Fill </a:t>
            </a:r>
            <a:r>
              <a:rPr lang="en-US" sz="2600" dirty="0">
                <a:solidFill>
                  <a:schemeClr val="tx1">
                    <a:lumMod val="65000"/>
                    <a:lumOff val="35000"/>
                  </a:schemeClr>
                </a:solidFill>
              </a:rPr>
              <a:t>out IGF Scholarship </a:t>
            </a:r>
            <a:r>
              <a:rPr lang="en-US" sz="2600" dirty="0" smtClean="0">
                <a:solidFill>
                  <a:schemeClr val="tx1">
                    <a:lumMod val="65000"/>
                    <a:lumOff val="35000"/>
                  </a:schemeClr>
                </a:solidFill>
              </a:rPr>
              <a:t>Program form: </a:t>
            </a:r>
            <a:r>
              <a:rPr lang="en-US" sz="2600" b="1" dirty="0" smtClean="0">
                <a:solidFill>
                  <a:schemeClr val="tx1">
                    <a:lumMod val="65000"/>
                    <a:lumOff val="35000"/>
                  </a:schemeClr>
                </a:solidFill>
                <a:hlinkClick r:id="rId3"/>
              </a:rPr>
              <a:t>http://iGeneration.ge</a:t>
            </a:r>
            <a:endParaRPr lang="en-US" sz="2600" dirty="0" smtClean="0">
              <a:solidFill>
                <a:srgbClr val="FF0000"/>
              </a:solidFill>
            </a:endParaRPr>
          </a:p>
          <a:p>
            <a:r>
              <a:rPr lang="en-US" sz="2600" dirty="0" smtClean="0">
                <a:solidFill>
                  <a:schemeClr val="tx1">
                    <a:lumMod val="65000"/>
                    <a:lumOff val="35000"/>
                  </a:schemeClr>
                </a:solidFill>
              </a:rPr>
              <a:t>Email </a:t>
            </a:r>
            <a:r>
              <a:rPr lang="en-US" sz="2600" dirty="0">
                <a:solidFill>
                  <a:schemeClr val="tx1">
                    <a:lumMod val="65000"/>
                    <a:lumOff val="35000"/>
                  </a:schemeClr>
                </a:solidFill>
              </a:rPr>
              <a:t>these forms to </a:t>
            </a:r>
            <a:r>
              <a:rPr lang="en-US" sz="2600" dirty="0">
                <a:solidFill>
                  <a:schemeClr val="tx1">
                    <a:lumMod val="65000"/>
                    <a:lumOff val="35000"/>
                  </a:schemeClr>
                </a:solidFill>
                <a:hlinkClick r:id="rId4"/>
              </a:rPr>
              <a:t>international@ul.ie</a:t>
            </a:r>
            <a:r>
              <a:rPr lang="en-US" sz="2600" dirty="0">
                <a:solidFill>
                  <a:schemeClr val="tx1">
                    <a:lumMod val="65000"/>
                    <a:lumOff val="35000"/>
                  </a:schemeClr>
                </a:solidFill>
              </a:rPr>
              <a:t> no later than </a:t>
            </a:r>
            <a:r>
              <a:rPr lang="en-US" sz="2600" dirty="0" smtClean="0">
                <a:solidFill>
                  <a:schemeClr val="tx1">
                    <a:lumMod val="65000"/>
                    <a:lumOff val="35000"/>
                  </a:schemeClr>
                </a:solidFill>
              </a:rPr>
              <a:t>1 May 2017</a:t>
            </a:r>
            <a:endParaRPr lang="en-US" sz="2600" dirty="0">
              <a:solidFill>
                <a:schemeClr val="tx1">
                  <a:lumMod val="65000"/>
                  <a:lumOff val="35000"/>
                </a:schemeClr>
              </a:solidFill>
            </a:endParaRPr>
          </a:p>
          <a:p>
            <a:pPr marL="0" indent="0" algn="just">
              <a:buNone/>
            </a:pPr>
            <a:r>
              <a:rPr lang="en-US" sz="2200" b="1" dirty="0" smtClean="0">
                <a:solidFill>
                  <a:schemeClr val="tx1">
                    <a:lumMod val="65000"/>
                    <a:lumOff val="35000"/>
                  </a:schemeClr>
                </a:solidFill>
              </a:rPr>
              <a:t>WARNING</a:t>
            </a:r>
            <a:r>
              <a:rPr lang="en-US" sz="2200" b="1" dirty="0">
                <a:solidFill>
                  <a:schemeClr val="tx1">
                    <a:lumMod val="65000"/>
                    <a:lumOff val="35000"/>
                  </a:schemeClr>
                </a:solidFill>
              </a:rPr>
              <a:t>: </a:t>
            </a:r>
            <a:r>
              <a:rPr lang="en-US" sz="2400" dirty="0">
                <a:solidFill>
                  <a:schemeClr val="tx1">
                    <a:lumMod val="65000"/>
                    <a:lumOff val="35000"/>
                  </a:schemeClr>
                </a:solidFill>
              </a:rPr>
              <a:t>Any attempts to approach the </a:t>
            </a:r>
            <a:r>
              <a:rPr lang="en-US" sz="2400" dirty="0" err="1">
                <a:solidFill>
                  <a:schemeClr val="tx1">
                    <a:lumMod val="65000"/>
                    <a:lumOff val="35000"/>
                  </a:schemeClr>
                </a:solidFill>
              </a:rPr>
              <a:t>iGeneration’s</a:t>
            </a:r>
            <a:r>
              <a:rPr lang="en-US" sz="2400" dirty="0">
                <a:solidFill>
                  <a:schemeClr val="tx1">
                    <a:lumMod val="65000"/>
                    <a:lumOff val="35000"/>
                  </a:schemeClr>
                </a:solidFill>
              </a:rPr>
              <a:t> Board or Management, directly or through third persons, for other than information purposes, will automatically lead to disqualification of </a:t>
            </a:r>
            <a:r>
              <a:rPr lang="en-US" sz="2400" dirty="0" smtClean="0">
                <a:solidFill>
                  <a:schemeClr val="tx1">
                    <a:lumMod val="65000"/>
                    <a:lumOff val="35000"/>
                  </a:schemeClr>
                </a:solidFill>
              </a:rPr>
              <a:t>applicant</a:t>
            </a:r>
          </a:p>
          <a:p>
            <a:pPr marL="0" indent="0" algn="just">
              <a:buNone/>
            </a:pPr>
            <a:r>
              <a:rPr lang="en-US" sz="2200" b="1" dirty="0">
                <a:solidFill>
                  <a:schemeClr val="tx1">
                    <a:lumMod val="65000"/>
                    <a:lumOff val="35000"/>
                  </a:schemeClr>
                </a:solidFill>
              </a:rPr>
              <a:t>Note: </a:t>
            </a:r>
            <a:r>
              <a:rPr lang="en-US" sz="2200" i="1" dirty="0">
                <a:solidFill>
                  <a:schemeClr val="tx1">
                    <a:lumMod val="65000"/>
                    <a:lumOff val="35000"/>
                  </a:schemeClr>
                </a:solidFill>
              </a:rPr>
              <a:t>Students who would like to register for paper based </a:t>
            </a:r>
            <a:r>
              <a:rPr lang="en-US" sz="2200" i="1" dirty="0" smtClean="0">
                <a:solidFill>
                  <a:schemeClr val="tx1">
                    <a:lumMod val="65000"/>
                    <a:lumOff val="35000"/>
                  </a:schemeClr>
                </a:solidFill>
              </a:rPr>
              <a:t>TOEFL test please </a:t>
            </a:r>
            <a:r>
              <a:rPr lang="en-US" sz="2200" i="1" dirty="0">
                <a:solidFill>
                  <a:schemeClr val="tx1">
                    <a:lumMod val="65000"/>
                    <a:lumOff val="35000"/>
                  </a:schemeClr>
                </a:solidFill>
              </a:rPr>
              <a:t>contact  </a:t>
            </a:r>
            <a:r>
              <a:rPr lang="en-US" sz="2200" i="1" dirty="0">
                <a:solidFill>
                  <a:schemeClr val="tx1">
                    <a:lumMod val="65000"/>
                    <a:lumOff val="35000"/>
                  </a:schemeClr>
                </a:solidFill>
                <a:hlinkClick r:id="rId5"/>
              </a:rPr>
              <a:t>natia@osgf.ge</a:t>
            </a:r>
            <a:r>
              <a:rPr lang="en-US" sz="2200" i="1" dirty="0">
                <a:solidFill>
                  <a:schemeClr val="tx1">
                    <a:lumMod val="65000"/>
                    <a:lumOff val="35000"/>
                  </a:schemeClr>
                </a:solidFill>
              </a:rPr>
              <a:t>  and </a:t>
            </a:r>
            <a:r>
              <a:rPr lang="en-US" sz="2200" i="1" dirty="0">
                <a:solidFill>
                  <a:schemeClr val="tx1">
                    <a:lumMod val="65000"/>
                    <a:lumOff val="35000"/>
                  </a:schemeClr>
                </a:solidFill>
                <a:hlinkClick r:id="rId6"/>
              </a:rPr>
              <a:t>nino@osgf.ge</a:t>
            </a:r>
            <a:r>
              <a:rPr lang="en-US" sz="2200" i="1" dirty="0">
                <a:solidFill>
                  <a:schemeClr val="tx1">
                    <a:lumMod val="65000"/>
                    <a:lumOff val="35000"/>
                  </a:schemeClr>
                </a:solidFill>
              </a:rPr>
              <a:t>  before  </a:t>
            </a:r>
            <a:r>
              <a:rPr lang="en-US" sz="2200" i="1" u="sng" dirty="0" smtClean="0">
                <a:solidFill>
                  <a:schemeClr val="tx1">
                    <a:lumMod val="65000"/>
                    <a:lumOff val="35000"/>
                  </a:schemeClr>
                </a:solidFill>
              </a:rPr>
              <a:t>7 April, 2017.</a:t>
            </a:r>
            <a:r>
              <a:rPr lang="en-US" sz="2200" i="1" dirty="0" smtClean="0">
                <a:solidFill>
                  <a:schemeClr val="tx1">
                    <a:lumMod val="65000"/>
                    <a:lumOff val="35000"/>
                  </a:schemeClr>
                </a:solidFill>
              </a:rPr>
              <a:t> For </a:t>
            </a:r>
            <a:r>
              <a:rPr lang="en-US" sz="2200" i="1" dirty="0">
                <a:solidFill>
                  <a:schemeClr val="tx1">
                    <a:lumMod val="65000"/>
                    <a:lumOff val="35000"/>
                  </a:schemeClr>
                </a:solidFill>
              </a:rPr>
              <a:t>more please contact Center for International Education at: 577 401674 </a:t>
            </a:r>
          </a:p>
          <a:p>
            <a:pPr marL="0" indent="0" algn="just">
              <a:buNone/>
            </a:pPr>
            <a:endParaRPr lang="en-US" sz="2400" dirty="0">
              <a:solidFill>
                <a:schemeClr val="tx1">
                  <a:lumMod val="65000"/>
                  <a:lumOff val="35000"/>
                </a:schemeClr>
              </a:solidFill>
            </a:endParaRPr>
          </a:p>
          <a:p>
            <a:pPr marL="0" indent="0" algn="just">
              <a:buNone/>
            </a:pPr>
            <a:endParaRPr lang="en-US" sz="2400" i="1" dirty="0" smtClean="0">
              <a:solidFill>
                <a:schemeClr val="tx1">
                  <a:lumMod val="65000"/>
                  <a:lumOff val="35000"/>
                </a:schemeClr>
              </a:solidFill>
            </a:endParaRPr>
          </a:p>
          <a:p>
            <a:pPr marL="0" indent="0" algn="just">
              <a:buNone/>
            </a:pPr>
            <a:endParaRPr lang="en-US" sz="2400" i="1" dirty="0">
              <a:solidFill>
                <a:schemeClr val="tx1">
                  <a:lumMod val="65000"/>
                  <a:lumOff val="35000"/>
                </a:schemeClr>
              </a:solidFill>
            </a:endParaRPr>
          </a:p>
        </p:txBody>
      </p:sp>
      <p:sp>
        <p:nvSpPr>
          <p:cNvPr id="3" name="Date Placeholder 2"/>
          <p:cNvSpPr>
            <a:spLocks noGrp="1"/>
          </p:cNvSpPr>
          <p:nvPr>
            <p:ph type="dt" sz="half" idx="10"/>
          </p:nvPr>
        </p:nvSpPr>
        <p:spPr/>
        <p:txBody>
          <a:bodyPr/>
          <a:lstStyle/>
          <a:p>
            <a:fld id="{93020CDC-2FB5-451C-B735-11FB19A546B1}" type="datetime4">
              <a:rPr lang="en-US" smtClean="0"/>
              <a:pPr/>
              <a:t>December 14, 2016</a:t>
            </a:fld>
            <a:endParaRPr lang="en-US" dirty="0"/>
          </a:p>
        </p:txBody>
      </p:sp>
      <p:sp>
        <p:nvSpPr>
          <p:cNvPr id="4" name="Footer Placeholder 3"/>
          <p:cNvSpPr>
            <a:spLocks noGrp="1"/>
          </p:cNvSpPr>
          <p:nvPr>
            <p:ph type="ftr" sz="quarter" idx="11"/>
          </p:nvPr>
        </p:nvSpPr>
        <p:spPr/>
        <p:txBody>
          <a:bodyPr/>
          <a:lstStyle/>
          <a:p>
            <a:r>
              <a:rPr lang="en-US" dirty="0" smtClean="0"/>
              <a:t>Tbilisi, Georgia</a:t>
            </a:r>
            <a:endParaRPr lang="en-US" dirty="0"/>
          </a:p>
        </p:txBody>
      </p:sp>
      <p:sp>
        <p:nvSpPr>
          <p:cNvPr id="5" name="Slide Number Placeholder 4"/>
          <p:cNvSpPr>
            <a:spLocks noGrp="1"/>
          </p:cNvSpPr>
          <p:nvPr>
            <p:ph type="sldNum" sz="quarter" idx="12"/>
          </p:nvPr>
        </p:nvSpPr>
        <p:spPr/>
        <p:txBody>
          <a:bodyPr/>
          <a:lstStyle/>
          <a:p>
            <a:fld id="{84C7FDB9-C319-4613-94F9-B51FCD00F4C8}" type="slidenum">
              <a:rPr lang="en-US" smtClean="0"/>
              <a:pPr/>
              <a:t>16</a:t>
            </a:fld>
            <a:endParaRPr lang="en-US" dirty="0"/>
          </a:p>
        </p:txBody>
      </p:sp>
    </p:spTree>
    <p:extLst>
      <p:ext uri="{BB962C8B-B14F-4D97-AF65-F5344CB8AC3E}">
        <p14:creationId xmlns:p14="http://schemas.microsoft.com/office/powerpoint/2010/main" val="2070125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smtClean="0"/>
              <a:t>Thank you</a:t>
            </a:r>
            <a:endParaRPr lang="en-US" dirty="0"/>
          </a:p>
        </p:txBody>
      </p:sp>
      <p:sp>
        <p:nvSpPr>
          <p:cNvPr id="6" name="Date Placeholder 5"/>
          <p:cNvSpPr>
            <a:spLocks noGrp="1"/>
          </p:cNvSpPr>
          <p:nvPr>
            <p:ph type="dt" sz="half" idx="10"/>
          </p:nvPr>
        </p:nvSpPr>
        <p:spPr/>
        <p:txBody>
          <a:bodyPr/>
          <a:lstStyle/>
          <a:p>
            <a:fld id="{9B080EBC-AD61-46E2-8D87-69D5CBE5CBB3}" type="datetime4">
              <a:rPr lang="en-US" smtClean="0"/>
              <a:pPr/>
              <a:t>December 14, 2016</a:t>
            </a:fld>
            <a:endParaRPr lang="en-US" dirty="0"/>
          </a:p>
        </p:txBody>
      </p:sp>
      <p:sp>
        <p:nvSpPr>
          <p:cNvPr id="7" name="Footer Placeholder 6"/>
          <p:cNvSpPr>
            <a:spLocks noGrp="1"/>
          </p:cNvSpPr>
          <p:nvPr>
            <p:ph type="ftr" sz="quarter" idx="11"/>
          </p:nvPr>
        </p:nvSpPr>
        <p:spPr/>
        <p:txBody>
          <a:bodyPr/>
          <a:lstStyle/>
          <a:p>
            <a:r>
              <a:rPr lang="en-US" dirty="0" smtClean="0"/>
              <a:t>Tbilisi, Georgia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3" name="Content Placeholder 2"/>
          <p:cNvSpPr>
            <a:spLocks noGrp="1"/>
          </p:cNvSpPr>
          <p:nvPr>
            <p:ph idx="1"/>
          </p:nvPr>
        </p:nvSpPr>
        <p:spPr/>
        <p:txBody>
          <a:bodyPr/>
          <a:lstStyle/>
          <a:p>
            <a:r>
              <a:rPr lang="en-US" dirty="0" smtClean="0">
                <a:solidFill>
                  <a:schemeClr val="tx1">
                    <a:lumMod val="50000"/>
                    <a:lumOff val="50000"/>
                  </a:schemeClr>
                </a:solidFill>
              </a:rPr>
              <a:t>iGeneration is a philanthropic non-profit organization, focusing on financing Georgian students’ international education </a:t>
            </a:r>
          </a:p>
          <a:p>
            <a:endParaRPr lang="en-US" dirty="0" smtClean="0">
              <a:solidFill>
                <a:schemeClr val="tx1">
                  <a:lumMod val="50000"/>
                  <a:lumOff val="50000"/>
                </a:schemeClr>
              </a:solidFill>
            </a:endParaRPr>
          </a:p>
          <a:p>
            <a:r>
              <a:rPr lang="en-US" dirty="0" smtClean="0">
                <a:solidFill>
                  <a:schemeClr val="tx1">
                    <a:lumMod val="50000"/>
                    <a:lumOff val="50000"/>
                  </a:schemeClr>
                </a:solidFill>
              </a:rPr>
              <a:t>iGeneration Foundation (IGF) Scholarship Program at </a:t>
            </a:r>
            <a:r>
              <a:rPr lang="en-US" dirty="0">
                <a:solidFill>
                  <a:schemeClr val="tx1">
                    <a:lumMod val="50000"/>
                    <a:lumOff val="50000"/>
                  </a:schemeClr>
                </a:solidFill>
              </a:rPr>
              <a:t>University of </a:t>
            </a:r>
            <a:r>
              <a:rPr lang="en-US" dirty="0" smtClean="0">
                <a:solidFill>
                  <a:schemeClr val="tx1">
                    <a:lumMod val="50000"/>
                    <a:lumOff val="50000"/>
                  </a:schemeClr>
                </a:solidFill>
              </a:rPr>
              <a:t>Limerick (UL), Ireland, is </a:t>
            </a:r>
            <a:r>
              <a:rPr lang="en-US" dirty="0">
                <a:solidFill>
                  <a:schemeClr val="tx1">
                    <a:lumMod val="50000"/>
                    <a:lumOff val="50000"/>
                  </a:schemeClr>
                </a:solidFill>
              </a:rPr>
              <a:t>open </a:t>
            </a:r>
            <a:r>
              <a:rPr lang="en-US" dirty="0" smtClean="0">
                <a:solidFill>
                  <a:schemeClr val="tx1">
                    <a:lumMod val="50000"/>
                    <a:lumOff val="50000"/>
                  </a:schemeClr>
                </a:solidFill>
              </a:rPr>
              <a:t>for undergraduate Georgian students who are citizens of Georgia </a:t>
            </a:r>
            <a:endParaRPr lang="en-US" dirty="0">
              <a:solidFill>
                <a:schemeClr val="tx1">
                  <a:lumMod val="50000"/>
                  <a:lumOff val="50000"/>
                </a:schemeClr>
              </a:solidFill>
            </a:endParaRPr>
          </a:p>
          <a:p>
            <a:pPr marL="0" indent="0">
              <a:buNone/>
            </a:pPr>
            <a:endParaRPr lang="en-US" dirty="0"/>
          </a:p>
        </p:txBody>
      </p:sp>
      <p:sp>
        <p:nvSpPr>
          <p:cNvPr id="4" name="Date Placeholder 3"/>
          <p:cNvSpPr>
            <a:spLocks noGrp="1"/>
          </p:cNvSpPr>
          <p:nvPr>
            <p:ph type="dt" sz="half" idx="10"/>
          </p:nvPr>
        </p:nvSpPr>
        <p:spPr/>
        <p:txBody>
          <a:bodyPr/>
          <a:lstStyle/>
          <a:p>
            <a:fld id="{51A1A015-E365-43A0-8F24-877E89FC5EF8}" type="datetime4">
              <a:rPr lang="en-US" smtClean="0"/>
              <a:pPr/>
              <a:t>December 14, 2016</a:t>
            </a:fld>
            <a:endParaRPr lang="en-US" dirty="0"/>
          </a:p>
        </p:txBody>
      </p:sp>
      <p:sp>
        <p:nvSpPr>
          <p:cNvPr id="5" name="Footer Placeholder 4"/>
          <p:cNvSpPr>
            <a:spLocks noGrp="1"/>
          </p:cNvSpPr>
          <p:nvPr>
            <p:ph type="ftr" sz="quarter" idx="11"/>
          </p:nvPr>
        </p:nvSpPr>
        <p:spPr/>
        <p:txBody>
          <a:bodyPr/>
          <a:lstStyle/>
          <a:p>
            <a:r>
              <a:rPr lang="en-US" dirty="0" smtClean="0"/>
              <a:t>Tbilisi, Georgia</a:t>
            </a:r>
            <a:endParaRPr lang="en-US" dirty="0"/>
          </a:p>
        </p:txBody>
      </p:sp>
      <p:sp>
        <p:nvSpPr>
          <p:cNvPr id="6" name="Slide Number Placeholder 5"/>
          <p:cNvSpPr>
            <a:spLocks noGrp="1"/>
          </p:cNvSpPr>
          <p:nvPr>
            <p:ph type="sldNum" sz="quarter" idx="12"/>
          </p:nvPr>
        </p:nvSpPr>
        <p:spPr/>
        <p:txBody>
          <a:bodyPr/>
          <a:lstStyle/>
          <a:p>
            <a:fld id="{84C7FDB9-C319-4613-94F9-B51FCD00F4C8}" type="slidenum">
              <a:rPr lang="en-US" smtClean="0"/>
              <a:pPr/>
              <a:t>2</a:t>
            </a:fld>
            <a:endParaRPr lang="en-US" dirty="0"/>
          </a:p>
        </p:txBody>
      </p:sp>
    </p:spTree>
    <p:extLst>
      <p:ext uri="{BB962C8B-B14F-4D97-AF65-F5344CB8AC3E}">
        <p14:creationId xmlns:p14="http://schemas.microsoft.com/office/powerpoint/2010/main" val="392734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 (cont’d)</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program targets academically qualified, yet economically </a:t>
            </a:r>
            <a:r>
              <a:rPr lang="en-US" dirty="0" smtClean="0"/>
              <a:t>disadvantaged </a:t>
            </a:r>
            <a:r>
              <a:rPr lang="en-US" dirty="0"/>
              <a:t>young people in Georgia</a:t>
            </a:r>
          </a:p>
          <a:p>
            <a:endParaRPr lang="en-US" dirty="0" smtClean="0">
              <a:solidFill>
                <a:schemeClr val="tx1">
                  <a:lumMod val="50000"/>
                  <a:lumOff val="50000"/>
                </a:schemeClr>
              </a:solidFill>
            </a:endParaRPr>
          </a:p>
          <a:p>
            <a:r>
              <a:rPr lang="en-US" dirty="0" smtClean="0">
                <a:solidFill>
                  <a:schemeClr val="tx1">
                    <a:lumMod val="50000"/>
                    <a:lumOff val="50000"/>
                  </a:schemeClr>
                </a:solidFill>
              </a:rPr>
              <a:t>iGeneration </a:t>
            </a:r>
            <a:r>
              <a:rPr lang="en-US" dirty="0">
                <a:solidFill>
                  <a:schemeClr val="tx1">
                    <a:lumMod val="50000"/>
                    <a:lumOff val="50000"/>
                  </a:schemeClr>
                </a:solidFill>
              </a:rPr>
              <a:t>offers up to 2 full scholarships </a:t>
            </a:r>
            <a:r>
              <a:rPr lang="en-US" dirty="0" smtClean="0">
                <a:solidFill>
                  <a:schemeClr val="tx1">
                    <a:lumMod val="50000"/>
                    <a:lumOff val="50000"/>
                  </a:schemeClr>
                </a:solidFill>
              </a:rPr>
              <a:t>per year, </a:t>
            </a:r>
            <a:r>
              <a:rPr lang="en-US" dirty="0">
                <a:solidFill>
                  <a:schemeClr val="tx1">
                    <a:lumMod val="50000"/>
                    <a:lumOff val="50000"/>
                  </a:schemeClr>
                </a:solidFill>
              </a:rPr>
              <a:t>for </a:t>
            </a:r>
            <a:r>
              <a:rPr lang="en-US" dirty="0" smtClean="0">
                <a:solidFill>
                  <a:schemeClr val="tx1">
                    <a:lumMod val="50000"/>
                    <a:lumOff val="50000"/>
                  </a:schemeClr>
                </a:solidFill>
              </a:rPr>
              <a:t>four-year Bachelor </a:t>
            </a:r>
            <a:r>
              <a:rPr lang="en-US" dirty="0">
                <a:solidFill>
                  <a:schemeClr val="tx1">
                    <a:lumMod val="50000"/>
                    <a:lumOff val="50000"/>
                  </a:schemeClr>
                </a:solidFill>
              </a:rPr>
              <a:t>Degree </a:t>
            </a:r>
            <a:r>
              <a:rPr lang="en-US" dirty="0" smtClean="0">
                <a:solidFill>
                  <a:schemeClr val="tx1">
                    <a:lumMod val="50000"/>
                    <a:lumOff val="50000"/>
                  </a:schemeClr>
                </a:solidFill>
              </a:rPr>
              <a:t>Courses, </a:t>
            </a:r>
            <a:r>
              <a:rPr lang="en-US" dirty="0">
                <a:solidFill>
                  <a:schemeClr val="tx1">
                    <a:lumMod val="50000"/>
                    <a:lumOff val="50000"/>
                  </a:schemeClr>
                </a:solidFill>
              </a:rPr>
              <a:t>preferably in Business, Science or </a:t>
            </a:r>
            <a:r>
              <a:rPr lang="en-US" dirty="0" smtClean="0">
                <a:solidFill>
                  <a:schemeClr val="tx1">
                    <a:lumMod val="50000"/>
                    <a:lumOff val="50000"/>
                  </a:schemeClr>
                </a:solidFill>
              </a:rPr>
              <a:t>Engineering</a:t>
            </a:r>
          </a:p>
          <a:p>
            <a:endParaRPr lang="en-US" dirty="0"/>
          </a:p>
        </p:txBody>
      </p:sp>
      <p:sp>
        <p:nvSpPr>
          <p:cNvPr id="4" name="Date Placeholder 3"/>
          <p:cNvSpPr>
            <a:spLocks noGrp="1"/>
          </p:cNvSpPr>
          <p:nvPr>
            <p:ph type="dt" sz="half" idx="10"/>
          </p:nvPr>
        </p:nvSpPr>
        <p:spPr/>
        <p:txBody>
          <a:bodyPr/>
          <a:lstStyle/>
          <a:p>
            <a:fld id="{51A1A015-E365-43A0-8F24-877E89FC5EF8}" type="datetime4">
              <a:rPr lang="en-US" smtClean="0"/>
              <a:pPr/>
              <a:t>December 14, 2016</a:t>
            </a:fld>
            <a:endParaRPr lang="en-US" dirty="0"/>
          </a:p>
        </p:txBody>
      </p:sp>
      <p:sp>
        <p:nvSpPr>
          <p:cNvPr id="5" name="Footer Placeholder 4"/>
          <p:cNvSpPr>
            <a:spLocks noGrp="1"/>
          </p:cNvSpPr>
          <p:nvPr>
            <p:ph type="ftr" sz="quarter" idx="11"/>
          </p:nvPr>
        </p:nvSpPr>
        <p:spPr/>
        <p:txBody>
          <a:bodyPr/>
          <a:lstStyle/>
          <a:p>
            <a:r>
              <a:rPr lang="en-US" dirty="0" smtClean="0"/>
              <a:t>Tbilisi, Georgia</a:t>
            </a:r>
            <a:endParaRPr lang="en-US" dirty="0"/>
          </a:p>
        </p:txBody>
      </p:sp>
      <p:sp>
        <p:nvSpPr>
          <p:cNvPr id="6" name="Slide Number Placeholder 5"/>
          <p:cNvSpPr>
            <a:spLocks noGrp="1"/>
          </p:cNvSpPr>
          <p:nvPr>
            <p:ph type="sldNum" sz="quarter" idx="12"/>
          </p:nvPr>
        </p:nvSpPr>
        <p:spPr/>
        <p:txBody>
          <a:bodyPr/>
          <a:lstStyle/>
          <a:p>
            <a:fld id="{84C7FDB9-C319-4613-94F9-B51FCD00F4C8}" type="slidenum">
              <a:rPr lang="en-US" smtClean="0"/>
              <a:pPr/>
              <a:t>3</a:t>
            </a:fld>
            <a:endParaRPr lang="en-US" dirty="0"/>
          </a:p>
        </p:txBody>
      </p:sp>
    </p:spTree>
    <p:extLst>
      <p:ext uri="{BB962C8B-B14F-4D97-AF65-F5344CB8AC3E}">
        <p14:creationId xmlns:p14="http://schemas.microsoft.com/office/powerpoint/2010/main" val="131899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Who we are</a:t>
            </a:r>
            <a:endParaRPr lang="en-US" dirty="0"/>
          </a:p>
        </p:txBody>
      </p:sp>
      <p:sp>
        <p:nvSpPr>
          <p:cNvPr id="5" name="Date Placeholder 4"/>
          <p:cNvSpPr>
            <a:spLocks noGrp="1"/>
          </p:cNvSpPr>
          <p:nvPr>
            <p:ph type="dt" sz="half" idx="10"/>
          </p:nvPr>
        </p:nvSpPr>
        <p:spPr/>
        <p:txBody>
          <a:bodyPr/>
          <a:lstStyle/>
          <a:p>
            <a:r>
              <a:rPr lang="en-US" dirty="0" smtClean="0"/>
              <a:t>December 3, 2015</a:t>
            </a:r>
            <a:endParaRPr lang="en-US" dirty="0"/>
          </a:p>
        </p:txBody>
      </p:sp>
      <p:sp>
        <p:nvSpPr>
          <p:cNvPr id="6" name="Footer Placeholder 5"/>
          <p:cNvSpPr>
            <a:spLocks noGrp="1"/>
          </p:cNvSpPr>
          <p:nvPr>
            <p:ph type="ftr" sz="quarter" idx="11"/>
          </p:nvPr>
        </p:nvSpPr>
        <p:spPr/>
        <p:txBody>
          <a:bodyPr/>
          <a:lstStyle/>
          <a:p>
            <a:r>
              <a:rPr lang="en-US" dirty="0" smtClean="0"/>
              <a:t>Tbilisi, Georgia</a:t>
            </a:r>
            <a:endParaRPr lang="en-US" dirty="0"/>
          </a:p>
        </p:txBody>
      </p:sp>
      <p:sp>
        <p:nvSpPr>
          <p:cNvPr id="7" name="Slide Number Placeholder 6"/>
          <p:cNvSpPr>
            <a:spLocks noGrp="1"/>
          </p:cNvSpPr>
          <p:nvPr>
            <p:ph type="sldNum" sz="quarter" idx="12"/>
          </p:nvPr>
        </p:nvSpPr>
        <p:spPr/>
        <p:txBody>
          <a:bodyPr/>
          <a:lstStyle/>
          <a:p>
            <a:fld id="{84C7FDB9-C319-4613-94F9-B51FCD00F4C8}" type="slidenum">
              <a:rPr lang="en-US" smtClean="0"/>
              <a:pPr/>
              <a:t>4</a:t>
            </a:fld>
            <a:endParaRPr lang="en-US" dirty="0"/>
          </a:p>
        </p:txBody>
      </p:sp>
      <p:pic>
        <p:nvPicPr>
          <p:cNvPr id="1026" name="Picture 2" descr="C:\Users\dbirman\Desktop\IGF presentation\irakli_gilauri.jpg"/>
          <p:cNvPicPr>
            <a:picLocks noChangeAspect="1" noChangeArrowheads="1"/>
          </p:cNvPicPr>
          <p:nvPr/>
        </p:nvPicPr>
        <p:blipFill>
          <a:blip r:embed="rId2" cstate="print"/>
          <a:srcRect/>
          <a:stretch>
            <a:fillRect/>
          </a:stretch>
        </p:blipFill>
        <p:spPr bwMode="auto">
          <a:xfrm>
            <a:off x="533400" y="1981200"/>
            <a:ext cx="1463040" cy="1463040"/>
          </a:xfrm>
          <a:prstGeom prst="rect">
            <a:avLst/>
          </a:prstGeom>
          <a:noFill/>
        </p:spPr>
      </p:pic>
      <p:pic>
        <p:nvPicPr>
          <p:cNvPr id="1027" name="Picture 3" descr="C:\Users\dbirman\Desktop\IGF presentation\ketevan_kinkladze.jpg"/>
          <p:cNvPicPr>
            <a:picLocks noChangeAspect="1" noChangeArrowheads="1"/>
          </p:cNvPicPr>
          <p:nvPr/>
        </p:nvPicPr>
        <p:blipFill>
          <a:blip r:embed="rId3" cstate="print"/>
          <a:srcRect/>
          <a:stretch>
            <a:fillRect/>
          </a:stretch>
        </p:blipFill>
        <p:spPr bwMode="auto">
          <a:xfrm>
            <a:off x="2209800" y="1981200"/>
            <a:ext cx="1463040" cy="1463040"/>
          </a:xfrm>
          <a:prstGeom prst="rect">
            <a:avLst/>
          </a:prstGeom>
          <a:noFill/>
        </p:spPr>
      </p:pic>
      <p:pic>
        <p:nvPicPr>
          <p:cNvPr id="1028" name="Picture 4" descr="C:\Users\dbirman\Desktop\IGF presentation\nika_gilauri.jpg"/>
          <p:cNvPicPr>
            <a:picLocks noChangeAspect="1" noChangeArrowheads="1"/>
          </p:cNvPicPr>
          <p:nvPr/>
        </p:nvPicPr>
        <p:blipFill>
          <a:blip r:embed="rId4" cstate="print"/>
          <a:srcRect/>
          <a:stretch>
            <a:fillRect/>
          </a:stretch>
        </p:blipFill>
        <p:spPr bwMode="auto">
          <a:xfrm>
            <a:off x="3886200" y="1981200"/>
            <a:ext cx="1463040" cy="1463040"/>
          </a:xfrm>
          <a:prstGeom prst="rect">
            <a:avLst/>
          </a:prstGeom>
          <a:noFill/>
        </p:spPr>
      </p:pic>
      <p:pic>
        <p:nvPicPr>
          <p:cNvPr id="1029" name="Picture 5" descr="C:\Users\dbirman\Desktop\IGF presentation\vano_sturua.jpg"/>
          <p:cNvPicPr>
            <a:picLocks noChangeAspect="1" noChangeArrowheads="1"/>
          </p:cNvPicPr>
          <p:nvPr/>
        </p:nvPicPr>
        <p:blipFill>
          <a:blip r:embed="rId5" cstate="print"/>
          <a:srcRect/>
          <a:stretch>
            <a:fillRect/>
          </a:stretch>
        </p:blipFill>
        <p:spPr bwMode="auto">
          <a:xfrm>
            <a:off x="5562600" y="1981200"/>
            <a:ext cx="1463040" cy="1463040"/>
          </a:xfrm>
          <a:prstGeom prst="rect">
            <a:avLst/>
          </a:prstGeom>
          <a:noFill/>
        </p:spPr>
      </p:pic>
      <p:sp>
        <p:nvSpPr>
          <p:cNvPr id="13" name="TextBox 12"/>
          <p:cNvSpPr txBox="1"/>
          <p:nvPr/>
        </p:nvSpPr>
        <p:spPr>
          <a:xfrm>
            <a:off x="2286000" y="4038600"/>
            <a:ext cx="1828800" cy="800219"/>
          </a:xfrm>
          <a:prstGeom prst="rect">
            <a:avLst/>
          </a:prstGeom>
          <a:noFill/>
        </p:spPr>
        <p:txBody>
          <a:bodyPr wrap="square" rtlCol="0">
            <a:spAutoFit/>
          </a:bodyPr>
          <a:lstStyle/>
          <a:p>
            <a:r>
              <a:rPr lang="en-US" dirty="0" smtClean="0">
                <a:solidFill>
                  <a:srgbClr val="808080"/>
                </a:solidFill>
              </a:rPr>
              <a:t>Kety Kinkladze</a:t>
            </a:r>
          </a:p>
          <a:p>
            <a:r>
              <a:rPr lang="en-US" sz="1400" dirty="0" smtClean="0">
                <a:solidFill>
                  <a:srgbClr val="808080"/>
                </a:solidFill>
              </a:rPr>
              <a:t>Founder and Board Member</a:t>
            </a:r>
            <a:endParaRPr lang="en-US" sz="1400" dirty="0">
              <a:solidFill>
                <a:srgbClr val="808080"/>
              </a:solidFill>
            </a:endParaRPr>
          </a:p>
        </p:txBody>
      </p:sp>
      <p:sp>
        <p:nvSpPr>
          <p:cNvPr id="14" name="TextBox 13"/>
          <p:cNvSpPr txBox="1"/>
          <p:nvPr/>
        </p:nvSpPr>
        <p:spPr>
          <a:xfrm>
            <a:off x="533400" y="4038600"/>
            <a:ext cx="1828800" cy="800219"/>
          </a:xfrm>
          <a:prstGeom prst="rect">
            <a:avLst/>
          </a:prstGeom>
          <a:noFill/>
        </p:spPr>
        <p:txBody>
          <a:bodyPr wrap="square" rtlCol="0">
            <a:spAutoFit/>
          </a:bodyPr>
          <a:lstStyle/>
          <a:p>
            <a:r>
              <a:rPr lang="en-US" dirty="0" smtClean="0">
                <a:solidFill>
                  <a:srgbClr val="808080"/>
                </a:solidFill>
              </a:rPr>
              <a:t>Irakli Gilauri</a:t>
            </a:r>
          </a:p>
          <a:p>
            <a:r>
              <a:rPr lang="en-US" sz="1400" dirty="0" smtClean="0">
                <a:solidFill>
                  <a:srgbClr val="808080"/>
                </a:solidFill>
              </a:rPr>
              <a:t>Founder and Chairman</a:t>
            </a:r>
          </a:p>
          <a:p>
            <a:r>
              <a:rPr lang="en-US" sz="1400" dirty="0" smtClean="0">
                <a:solidFill>
                  <a:srgbClr val="808080"/>
                </a:solidFill>
              </a:rPr>
              <a:t>UL Alumnus</a:t>
            </a:r>
            <a:endParaRPr lang="en-US" sz="1400" dirty="0">
              <a:solidFill>
                <a:srgbClr val="808080"/>
              </a:solidFill>
            </a:endParaRPr>
          </a:p>
        </p:txBody>
      </p:sp>
      <p:sp>
        <p:nvSpPr>
          <p:cNvPr id="15" name="TextBox 14"/>
          <p:cNvSpPr txBox="1"/>
          <p:nvPr/>
        </p:nvSpPr>
        <p:spPr>
          <a:xfrm>
            <a:off x="3886200" y="4038600"/>
            <a:ext cx="1828800" cy="800219"/>
          </a:xfrm>
          <a:prstGeom prst="rect">
            <a:avLst/>
          </a:prstGeom>
          <a:noFill/>
        </p:spPr>
        <p:txBody>
          <a:bodyPr wrap="square" rtlCol="0">
            <a:spAutoFit/>
          </a:bodyPr>
          <a:lstStyle/>
          <a:p>
            <a:r>
              <a:rPr lang="en-US" dirty="0" smtClean="0">
                <a:solidFill>
                  <a:srgbClr val="808080"/>
                </a:solidFill>
              </a:rPr>
              <a:t>Nika Gilauri</a:t>
            </a:r>
          </a:p>
          <a:p>
            <a:r>
              <a:rPr lang="en-US" sz="1400" dirty="0" smtClean="0">
                <a:solidFill>
                  <a:srgbClr val="808080"/>
                </a:solidFill>
              </a:rPr>
              <a:t>Board Member</a:t>
            </a:r>
          </a:p>
          <a:p>
            <a:r>
              <a:rPr lang="en-US" sz="1400" dirty="0" smtClean="0">
                <a:solidFill>
                  <a:srgbClr val="808080"/>
                </a:solidFill>
              </a:rPr>
              <a:t>UL Alumnus</a:t>
            </a:r>
            <a:endParaRPr lang="en-US" sz="1400" dirty="0">
              <a:solidFill>
                <a:srgbClr val="808080"/>
              </a:solidFill>
            </a:endParaRPr>
          </a:p>
        </p:txBody>
      </p:sp>
      <p:sp>
        <p:nvSpPr>
          <p:cNvPr id="16" name="TextBox 15"/>
          <p:cNvSpPr txBox="1"/>
          <p:nvPr/>
        </p:nvSpPr>
        <p:spPr>
          <a:xfrm>
            <a:off x="5562600" y="4038600"/>
            <a:ext cx="1828800" cy="800219"/>
          </a:xfrm>
          <a:prstGeom prst="rect">
            <a:avLst/>
          </a:prstGeom>
          <a:noFill/>
        </p:spPr>
        <p:txBody>
          <a:bodyPr wrap="square" rtlCol="0">
            <a:spAutoFit/>
          </a:bodyPr>
          <a:lstStyle/>
          <a:p>
            <a:r>
              <a:rPr lang="en-US" dirty="0" smtClean="0">
                <a:solidFill>
                  <a:srgbClr val="808080"/>
                </a:solidFill>
              </a:rPr>
              <a:t>Vano Sturua</a:t>
            </a:r>
          </a:p>
          <a:p>
            <a:r>
              <a:rPr lang="en-US" sz="1400" dirty="0" smtClean="0">
                <a:solidFill>
                  <a:srgbClr val="808080"/>
                </a:solidFill>
              </a:rPr>
              <a:t>Board Member</a:t>
            </a:r>
          </a:p>
          <a:p>
            <a:r>
              <a:rPr lang="en-US" sz="1400" dirty="0" smtClean="0">
                <a:solidFill>
                  <a:srgbClr val="808080"/>
                </a:solidFill>
              </a:rPr>
              <a:t>UL Alumnus</a:t>
            </a:r>
            <a:endParaRPr lang="en-US" sz="1400" dirty="0">
              <a:solidFill>
                <a:srgbClr val="808080"/>
              </a:solidFill>
            </a:endParaRPr>
          </a:p>
        </p:txBody>
      </p:sp>
      <p:sp>
        <p:nvSpPr>
          <p:cNvPr id="17" name="TextBox 16"/>
          <p:cNvSpPr txBox="1"/>
          <p:nvPr/>
        </p:nvSpPr>
        <p:spPr>
          <a:xfrm>
            <a:off x="7239000" y="4038600"/>
            <a:ext cx="1828800" cy="584775"/>
          </a:xfrm>
          <a:prstGeom prst="rect">
            <a:avLst/>
          </a:prstGeom>
          <a:noFill/>
        </p:spPr>
        <p:txBody>
          <a:bodyPr wrap="square" rtlCol="0">
            <a:spAutoFit/>
          </a:bodyPr>
          <a:lstStyle/>
          <a:p>
            <a:r>
              <a:rPr lang="en-US" dirty="0" smtClean="0">
                <a:solidFill>
                  <a:srgbClr val="808080"/>
                </a:solidFill>
              </a:rPr>
              <a:t>Eka Duchidze</a:t>
            </a:r>
          </a:p>
          <a:p>
            <a:r>
              <a:rPr lang="en-US" sz="1400" dirty="0" smtClean="0">
                <a:solidFill>
                  <a:srgbClr val="808080"/>
                </a:solidFill>
              </a:rPr>
              <a:t>Executive Director</a:t>
            </a:r>
            <a:endParaRPr lang="en-US" sz="1400" dirty="0">
              <a:solidFill>
                <a:srgbClr val="808080"/>
              </a:solidFil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1400" y="1993302"/>
            <a:ext cx="1438835" cy="1438835"/>
          </a:xfrm>
          <a:prstGeom prst="rect">
            <a:avLst/>
          </a:prstGeom>
        </p:spPr>
      </p:pic>
    </p:spTree>
    <p:extLst>
      <p:ext uri="{BB962C8B-B14F-4D97-AF65-F5344CB8AC3E}">
        <p14:creationId xmlns:p14="http://schemas.microsoft.com/office/powerpoint/2010/main" val="162793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a:t>
            </a:r>
            <a:r>
              <a:rPr lang="en-US" dirty="0" smtClean="0"/>
              <a:t>do</a:t>
            </a:r>
            <a:endParaRPr lang="en-US" dirty="0"/>
          </a:p>
        </p:txBody>
      </p:sp>
      <p:sp>
        <p:nvSpPr>
          <p:cNvPr id="3" name="Content Placeholder 2"/>
          <p:cNvSpPr>
            <a:spLocks noGrp="1"/>
          </p:cNvSpPr>
          <p:nvPr>
            <p:ph idx="1"/>
          </p:nvPr>
        </p:nvSpPr>
        <p:spPr/>
        <p:txBody>
          <a:bodyPr/>
          <a:lstStyle/>
          <a:p>
            <a:pPr algn="just"/>
            <a:r>
              <a:rPr lang="en-US" dirty="0" smtClean="0">
                <a:solidFill>
                  <a:schemeClr val="tx1">
                    <a:lumMod val="50000"/>
                    <a:lumOff val="50000"/>
                  </a:schemeClr>
                </a:solidFill>
              </a:rPr>
              <a:t>We </a:t>
            </a:r>
            <a:r>
              <a:rPr lang="en-US" dirty="0">
                <a:solidFill>
                  <a:schemeClr val="tx1">
                    <a:lumMod val="50000"/>
                    <a:lumOff val="50000"/>
                  </a:schemeClr>
                </a:solidFill>
              </a:rPr>
              <a:t>believe that good </a:t>
            </a:r>
            <a:r>
              <a:rPr lang="en-US" u="sng" dirty="0">
                <a:solidFill>
                  <a:schemeClr val="tx1">
                    <a:lumMod val="50000"/>
                    <a:lumOff val="50000"/>
                  </a:schemeClr>
                </a:solidFill>
              </a:rPr>
              <a:t>education is the key to </a:t>
            </a:r>
            <a:r>
              <a:rPr lang="en-US" u="sng" dirty="0" smtClean="0">
                <a:solidFill>
                  <a:schemeClr val="tx1">
                    <a:lumMod val="50000"/>
                    <a:lumOff val="50000"/>
                  </a:schemeClr>
                </a:solidFill>
              </a:rPr>
              <a:t>success</a:t>
            </a:r>
          </a:p>
          <a:p>
            <a:pPr algn="just"/>
            <a:endParaRPr lang="en-US" dirty="0" smtClean="0">
              <a:solidFill>
                <a:schemeClr val="tx1">
                  <a:lumMod val="50000"/>
                  <a:lumOff val="50000"/>
                </a:schemeClr>
              </a:solidFill>
            </a:endParaRPr>
          </a:p>
          <a:p>
            <a:pPr algn="just"/>
            <a:r>
              <a:rPr lang="en-US" dirty="0" smtClean="0">
                <a:solidFill>
                  <a:schemeClr val="tx1">
                    <a:lumMod val="50000"/>
                    <a:lumOff val="50000"/>
                  </a:schemeClr>
                </a:solidFill>
              </a:rPr>
              <a:t>iGeneration </a:t>
            </a:r>
            <a:r>
              <a:rPr lang="en-US" dirty="0">
                <a:solidFill>
                  <a:schemeClr val="tx1">
                    <a:lumMod val="50000"/>
                    <a:lumOff val="50000"/>
                  </a:schemeClr>
                </a:solidFill>
              </a:rPr>
              <a:t>Board Members (UL </a:t>
            </a:r>
            <a:r>
              <a:rPr lang="en-US" dirty="0" smtClean="0">
                <a:solidFill>
                  <a:schemeClr val="tx1">
                    <a:lumMod val="50000"/>
                    <a:lumOff val="50000"/>
                  </a:schemeClr>
                </a:solidFill>
              </a:rPr>
              <a:t>alumni) </a:t>
            </a:r>
            <a:r>
              <a:rPr lang="en-US" dirty="0">
                <a:solidFill>
                  <a:schemeClr val="tx1">
                    <a:lumMod val="50000"/>
                    <a:lumOff val="50000"/>
                  </a:schemeClr>
                </a:solidFill>
              </a:rPr>
              <a:t>aim to give opportunity to Georgian students whose families can not afford foreign </a:t>
            </a:r>
            <a:r>
              <a:rPr lang="en-US" dirty="0" smtClean="0">
                <a:solidFill>
                  <a:schemeClr val="tx1">
                    <a:lumMod val="50000"/>
                    <a:lumOff val="50000"/>
                  </a:schemeClr>
                </a:solidFill>
              </a:rPr>
              <a:t>education</a:t>
            </a:r>
            <a:endParaRPr lang="en-US" dirty="0">
              <a:solidFill>
                <a:schemeClr val="tx1">
                  <a:lumMod val="50000"/>
                  <a:lumOff val="50000"/>
                </a:schemeClr>
              </a:solidFill>
            </a:endParaRPr>
          </a:p>
        </p:txBody>
      </p:sp>
      <p:sp>
        <p:nvSpPr>
          <p:cNvPr id="4" name="Date Placeholder 3"/>
          <p:cNvSpPr>
            <a:spLocks noGrp="1"/>
          </p:cNvSpPr>
          <p:nvPr>
            <p:ph type="dt" sz="half" idx="10"/>
          </p:nvPr>
        </p:nvSpPr>
        <p:spPr/>
        <p:txBody>
          <a:bodyPr/>
          <a:lstStyle/>
          <a:p>
            <a:fld id="{51A1A015-E365-43A0-8F24-877E89FC5EF8}" type="datetime4">
              <a:rPr lang="en-US" smtClean="0"/>
              <a:pPr/>
              <a:t>December 14, 2016</a:t>
            </a:fld>
            <a:endParaRPr lang="en-US" dirty="0"/>
          </a:p>
        </p:txBody>
      </p:sp>
      <p:sp>
        <p:nvSpPr>
          <p:cNvPr id="5" name="Footer Placeholder 4"/>
          <p:cNvSpPr>
            <a:spLocks noGrp="1"/>
          </p:cNvSpPr>
          <p:nvPr>
            <p:ph type="ftr" sz="quarter" idx="11"/>
          </p:nvPr>
        </p:nvSpPr>
        <p:spPr/>
        <p:txBody>
          <a:bodyPr/>
          <a:lstStyle/>
          <a:p>
            <a:r>
              <a:rPr lang="en-US" dirty="0" smtClean="0"/>
              <a:t>Tbilisi, Georgia</a:t>
            </a:r>
            <a:endParaRPr lang="en-US" dirty="0"/>
          </a:p>
        </p:txBody>
      </p:sp>
      <p:sp>
        <p:nvSpPr>
          <p:cNvPr id="6" name="Slide Number Placeholder 5"/>
          <p:cNvSpPr>
            <a:spLocks noGrp="1"/>
          </p:cNvSpPr>
          <p:nvPr>
            <p:ph type="sldNum" sz="quarter" idx="12"/>
          </p:nvPr>
        </p:nvSpPr>
        <p:spPr/>
        <p:txBody>
          <a:bodyPr/>
          <a:lstStyle/>
          <a:p>
            <a:fld id="{84C7FDB9-C319-4613-94F9-B51FCD00F4C8}" type="slidenum">
              <a:rPr lang="en-US" smtClean="0"/>
              <a:pPr/>
              <a:t>5</a:t>
            </a:fld>
            <a:endParaRPr lang="en-US" dirty="0"/>
          </a:p>
        </p:txBody>
      </p:sp>
    </p:spTree>
    <p:extLst>
      <p:ext uri="{BB962C8B-B14F-4D97-AF65-F5344CB8AC3E}">
        <p14:creationId xmlns:p14="http://schemas.microsoft.com/office/powerpoint/2010/main" val="341944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Why University of Limerick</a:t>
            </a:r>
            <a:endParaRPr lang="en-US" dirty="0"/>
          </a:p>
        </p:txBody>
      </p:sp>
      <p:pic>
        <p:nvPicPr>
          <p:cNvPr id="10" name="Content Placeholder 9" descr="slide1.jpg"/>
          <p:cNvPicPr>
            <a:picLocks noGrp="1" noChangeAspect="1"/>
          </p:cNvPicPr>
          <p:nvPr>
            <p:ph idx="1"/>
          </p:nvPr>
        </p:nvPicPr>
        <p:blipFill>
          <a:blip r:embed="rId2"/>
          <a:stretch>
            <a:fillRect/>
          </a:stretch>
        </p:blipFill>
        <p:spPr>
          <a:xfrm>
            <a:off x="457200" y="2153444"/>
            <a:ext cx="8229600" cy="3343275"/>
          </a:xfrm>
        </p:spPr>
      </p:pic>
      <p:sp>
        <p:nvSpPr>
          <p:cNvPr id="4" name="Date Placeholder 3"/>
          <p:cNvSpPr>
            <a:spLocks noGrp="1"/>
          </p:cNvSpPr>
          <p:nvPr>
            <p:ph type="dt" sz="half" idx="10"/>
          </p:nvPr>
        </p:nvSpPr>
        <p:spPr/>
        <p:txBody>
          <a:bodyPr/>
          <a:lstStyle/>
          <a:p>
            <a:fld id="{51A1A015-E365-43A0-8F24-877E89FC5EF8}" type="datetime4">
              <a:rPr lang="en-US" smtClean="0"/>
              <a:pPr/>
              <a:t>December 14, 2016</a:t>
            </a:fld>
            <a:endParaRPr lang="en-US" dirty="0"/>
          </a:p>
        </p:txBody>
      </p:sp>
      <p:sp>
        <p:nvSpPr>
          <p:cNvPr id="5" name="Footer Placeholder 4"/>
          <p:cNvSpPr>
            <a:spLocks noGrp="1"/>
          </p:cNvSpPr>
          <p:nvPr>
            <p:ph type="ftr" sz="quarter" idx="11"/>
          </p:nvPr>
        </p:nvSpPr>
        <p:spPr/>
        <p:txBody>
          <a:bodyPr/>
          <a:lstStyle/>
          <a:p>
            <a:r>
              <a:rPr lang="en-US" dirty="0" smtClean="0"/>
              <a:t>Tbilisi, Georgia</a:t>
            </a:r>
            <a:endParaRPr lang="en-US" dirty="0"/>
          </a:p>
        </p:txBody>
      </p:sp>
      <p:sp>
        <p:nvSpPr>
          <p:cNvPr id="6" name="Slide Number Placeholder 5"/>
          <p:cNvSpPr>
            <a:spLocks noGrp="1"/>
          </p:cNvSpPr>
          <p:nvPr>
            <p:ph type="sldNum" sz="quarter" idx="12"/>
          </p:nvPr>
        </p:nvSpPr>
        <p:spPr/>
        <p:txBody>
          <a:bodyPr/>
          <a:lstStyle/>
          <a:p>
            <a:fld id="{84C7FDB9-C319-4613-94F9-B51FCD00F4C8}" type="slidenum">
              <a:rPr lang="en-US" smtClean="0"/>
              <a:pPr/>
              <a:t>6</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12595"/>
            <a:ext cx="2518012" cy="12590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University of Limerick (cont’d)</a:t>
            </a:r>
            <a:endParaRPr lang="en-US" dirty="0"/>
          </a:p>
        </p:txBody>
      </p:sp>
      <p:sp>
        <p:nvSpPr>
          <p:cNvPr id="3" name="Content Placeholder 2"/>
          <p:cNvSpPr>
            <a:spLocks noGrp="1"/>
          </p:cNvSpPr>
          <p:nvPr>
            <p:ph idx="1"/>
          </p:nvPr>
        </p:nvSpPr>
        <p:spPr/>
        <p:txBody>
          <a:bodyPr>
            <a:normAutofit/>
          </a:bodyPr>
          <a:lstStyle/>
          <a:p>
            <a:pPr algn="just"/>
            <a:r>
              <a:rPr lang="en-US" dirty="0" smtClean="0">
                <a:solidFill>
                  <a:schemeClr val="tx1">
                    <a:lumMod val="50000"/>
                    <a:lumOff val="50000"/>
                  </a:schemeClr>
                </a:solidFill>
              </a:rPr>
              <a:t>Leading academic institution </a:t>
            </a:r>
            <a:r>
              <a:rPr lang="en-US" dirty="0">
                <a:solidFill>
                  <a:schemeClr val="tx1">
                    <a:lumMod val="50000"/>
                    <a:lumOff val="50000"/>
                  </a:schemeClr>
                </a:solidFill>
              </a:rPr>
              <a:t>in </a:t>
            </a:r>
            <a:r>
              <a:rPr lang="en-US" dirty="0" smtClean="0">
                <a:solidFill>
                  <a:schemeClr val="tx1">
                    <a:lumMod val="50000"/>
                    <a:lumOff val="50000"/>
                  </a:schemeClr>
                </a:solidFill>
              </a:rPr>
              <a:t>Ireland for </a:t>
            </a:r>
            <a:r>
              <a:rPr lang="en-US" dirty="0">
                <a:solidFill>
                  <a:schemeClr val="tx1">
                    <a:lumMod val="50000"/>
                    <a:lumOff val="50000"/>
                  </a:schemeClr>
                </a:solidFill>
              </a:rPr>
              <a:t>business, science and engineering </a:t>
            </a:r>
          </a:p>
          <a:p>
            <a:pPr algn="just"/>
            <a:endParaRPr lang="en-US" dirty="0" smtClean="0">
              <a:solidFill>
                <a:schemeClr val="tx1">
                  <a:lumMod val="50000"/>
                  <a:lumOff val="50000"/>
                </a:schemeClr>
              </a:solidFill>
            </a:endParaRPr>
          </a:p>
          <a:p>
            <a:pPr algn="just"/>
            <a:r>
              <a:rPr lang="en-US" dirty="0" smtClean="0">
                <a:solidFill>
                  <a:schemeClr val="tx1">
                    <a:lumMod val="50000"/>
                    <a:lumOff val="50000"/>
                  </a:schemeClr>
                </a:solidFill>
              </a:rPr>
              <a:t>High </a:t>
            </a:r>
            <a:r>
              <a:rPr lang="en-US" dirty="0">
                <a:solidFill>
                  <a:schemeClr val="tx1">
                    <a:lumMod val="50000"/>
                    <a:lumOff val="50000"/>
                  </a:schemeClr>
                </a:solidFill>
              </a:rPr>
              <a:t>quality programs </a:t>
            </a:r>
            <a:r>
              <a:rPr lang="en-US" dirty="0" smtClean="0">
                <a:solidFill>
                  <a:schemeClr val="tx1">
                    <a:lumMod val="50000"/>
                    <a:lumOff val="50000"/>
                  </a:schemeClr>
                </a:solidFill>
              </a:rPr>
              <a:t>in international education</a:t>
            </a:r>
            <a:endParaRPr lang="en-US" dirty="0">
              <a:solidFill>
                <a:schemeClr val="tx1">
                  <a:lumMod val="50000"/>
                  <a:lumOff val="50000"/>
                </a:schemeClr>
              </a:solidFill>
            </a:endParaRPr>
          </a:p>
          <a:p>
            <a:pPr algn="just"/>
            <a:endParaRPr lang="en-US" dirty="0" smtClean="0">
              <a:solidFill>
                <a:schemeClr val="tx1">
                  <a:lumMod val="50000"/>
                  <a:lumOff val="50000"/>
                </a:schemeClr>
              </a:solidFill>
            </a:endParaRPr>
          </a:p>
          <a:p>
            <a:pPr algn="just"/>
            <a:r>
              <a:rPr lang="en-US" dirty="0">
                <a:solidFill>
                  <a:schemeClr val="tx1">
                    <a:lumMod val="50000"/>
                    <a:lumOff val="50000"/>
                  </a:schemeClr>
                </a:solidFill>
              </a:rPr>
              <a:t>13,000 students</a:t>
            </a:r>
          </a:p>
        </p:txBody>
      </p:sp>
      <p:sp>
        <p:nvSpPr>
          <p:cNvPr id="4" name="Date Placeholder 3"/>
          <p:cNvSpPr>
            <a:spLocks noGrp="1"/>
          </p:cNvSpPr>
          <p:nvPr>
            <p:ph type="dt" sz="half" idx="10"/>
          </p:nvPr>
        </p:nvSpPr>
        <p:spPr/>
        <p:txBody>
          <a:bodyPr/>
          <a:lstStyle/>
          <a:p>
            <a:fld id="{51A1A015-E365-43A0-8F24-877E89FC5EF8}" type="datetime4">
              <a:rPr lang="en-US" smtClean="0"/>
              <a:pPr/>
              <a:t>December 14, 2016</a:t>
            </a:fld>
            <a:endParaRPr lang="en-US" dirty="0"/>
          </a:p>
        </p:txBody>
      </p:sp>
      <p:sp>
        <p:nvSpPr>
          <p:cNvPr id="5" name="Footer Placeholder 4"/>
          <p:cNvSpPr>
            <a:spLocks noGrp="1"/>
          </p:cNvSpPr>
          <p:nvPr>
            <p:ph type="ftr" sz="quarter" idx="11"/>
          </p:nvPr>
        </p:nvSpPr>
        <p:spPr/>
        <p:txBody>
          <a:bodyPr/>
          <a:lstStyle/>
          <a:p>
            <a:r>
              <a:rPr lang="en-US" dirty="0" smtClean="0"/>
              <a:t>Tbilisi, Georgia</a:t>
            </a:r>
            <a:endParaRPr lang="en-US" dirty="0"/>
          </a:p>
        </p:txBody>
      </p:sp>
      <p:sp>
        <p:nvSpPr>
          <p:cNvPr id="6" name="Slide Number Placeholder 5"/>
          <p:cNvSpPr>
            <a:spLocks noGrp="1"/>
          </p:cNvSpPr>
          <p:nvPr>
            <p:ph type="sldNum" sz="quarter" idx="12"/>
          </p:nvPr>
        </p:nvSpPr>
        <p:spPr/>
        <p:txBody>
          <a:bodyPr/>
          <a:lstStyle/>
          <a:p>
            <a:fld id="{84C7FDB9-C319-4613-94F9-B51FCD00F4C8}" type="slidenum">
              <a:rPr lang="en-US" smtClean="0"/>
              <a:pPr/>
              <a:t>7</a:t>
            </a:fld>
            <a:endParaRPr lang="en-US" dirty="0"/>
          </a:p>
        </p:txBody>
      </p:sp>
    </p:spTree>
    <p:extLst>
      <p:ext uri="{BB962C8B-B14F-4D97-AF65-F5344CB8AC3E}">
        <p14:creationId xmlns:p14="http://schemas.microsoft.com/office/powerpoint/2010/main" val="286320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Why University of Limerick (cont’d)</a:t>
            </a:r>
            <a:endParaRPr lang="en-US" dirty="0"/>
          </a:p>
        </p:txBody>
      </p:sp>
      <p:sp>
        <p:nvSpPr>
          <p:cNvPr id="14" name="Content Placeholder 13"/>
          <p:cNvSpPr>
            <a:spLocks noGrp="1"/>
          </p:cNvSpPr>
          <p:nvPr>
            <p:ph idx="1"/>
          </p:nvPr>
        </p:nvSpPr>
        <p:spPr>
          <a:xfrm>
            <a:off x="457200" y="3505200"/>
            <a:ext cx="8229600" cy="2544763"/>
          </a:xfrm>
        </p:spPr>
        <p:txBody>
          <a:bodyPr>
            <a:normAutofit lnSpcReduction="10000"/>
          </a:bodyPr>
          <a:lstStyle/>
          <a:p>
            <a:r>
              <a:rPr lang="en-US" dirty="0" smtClean="0">
                <a:solidFill>
                  <a:schemeClr val="tx1">
                    <a:lumMod val="50000"/>
                    <a:lumOff val="50000"/>
                  </a:schemeClr>
                </a:solidFill>
              </a:rPr>
              <a:t>Remarkable campus (137 hectares)</a:t>
            </a:r>
          </a:p>
          <a:p>
            <a:r>
              <a:rPr lang="en-US" dirty="0" smtClean="0">
                <a:solidFill>
                  <a:schemeClr val="tx1">
                    <a:lumMod val="50000"/>
                    <a:lumOff val="50000"/>
                  </a:schemeClr>
                </a:solidFill>
              </a:rPr>
              <a:t>Incredible facilities: 40 buildings, which includes a stadium, swimming pools, arena, library, cafes &amp; restaurants, etc.</a:t>
            </a:r>
          </a:p>
          <a:p>
            <a:r>
              <a:rPr lang="en-US" dirty="0" smtClean="0">
                <a:solidFill>
                  <a:schemeClr val="tx1">
                    <a:lumMod val="50000"/>
                    <a:lumOff val="50000"/>
                  </a:schemeClr>
                </a:solidFill>
              </a:rPr>
              <a:t>On campus student villages (accommodation)</a:t>
            </a:r>
          </a:p>
        </p:txBody>
      </p:sp>
      <p:sp>
        <p:nvSpPr>
          <p:cNvPr id="7" name="Date Placeholder 6"/>
          <p:cNvSpPr>
            <a:spLocks noGrp="1"/>
          </p:cNvSpPr>
          <p:nvPr>
            <p:ph type="dt" sz="half" idx="10"/>
          </p:nvPr>
        </p:nvSpPr>
        <p:spPr/>
        <p:txBody>
          <a:bodyPr/>
          <a:lstStyle/>
          <a:p>
            <a:fld id="{B65D49FF-39C7-43A6-8802-F8322677041B}" type="datetime4">
              <a:rPr lang="en-US" smtClean="0"/>
              <a:pPr/>
              <a:t>December 14, 2016</a:t>
            </a:fld>
            <a:endParaRPr lang="en-US" dirty="0"/>
          </a:p>
        </p:txBody>
      </p:sp>
      <p:sp>
        <p:nvSpPr>
          <p:cNvPr id="8" name="Footer Placeholder 7"/>
          <p:cNvSpPr>
            <a:spLocks noGrp="1"/>
          </p:cNvSpPr>
          <p:nvPr>
            <p:ph type="ftr" sz="quarter" idx="11"/>
          </p:nvPr>
        </p:nvSpPr>
        <p:spPr/>
        <p:txBody>
          <a:bodyPr/>
          <a:lstStyle/>
          <a:p>
            <a:r>
              <a:rPr lang="en-US" dirty="0" smtClean="0"/>
              <a:t>Tbilisi, Georgia</a:t>
            </a:r>
            <a:endParaRPr lang="en-US" dirty="0"/>
          </a:p>
        </p:txBody>
      </p:sp>
      <p:sp>
        <p:nvSpPr>
          <p:cNvPr id="9" name="Slide Number Placeholder 8"/>
          <p:cNvSpPr>
            <a:spLocks noGrp="1"/>
          </p:cNvSpPr>
          <p:nvPr>
            <p:ph type="sldNum" sz="quarter" idx="12"/>
          </p:nvPr>
        </p:nvSpPr>
        <p:spPr/>
        <p:txBody>
          <a:bodyPr/>
          <a:lstStyle/>
          <a:p>
            <a:fld id="{84C7FDB9-C319-4613-94F9-B51FCD00F4C8}" type="slidenum">
              <a:rPr lang="en-US" smtClean="0"/>
              <a:pPr/>
              <a:t>8</a:t>
            </a:fld>
            <a:endParaRPr lang="en-US" dirty="0"/>
          </a:p>
        </p:txBody>
      </p:sp>
      <p:pic>
        <p:nvPicPr>
          <p:cNvPr id="15"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945" y="1600200"/>
            <a:ext cx="2759655" cy="182880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600200"/>
            <a:ext cx="2518143" cy="18288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600200"/>
            <a:ext cx="2631854" cy="1828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Scholars of 2014</a:t>
            </a:r>
            <a:endParaRPr lang="en-US" dirty="0"/>
          </a:p>
        </p:txBody>
      </p:sp>
      <p:sp>
        <p:nvSpPr>
          <p:cNvPr id="3" name="Content Placeholder 2"/>
          <p:cNvSpPr>
            <a:spLocks noGrp="1"/>
          </p:cNvSpPr>
          <p:nvPr>
            <p:ph idx="1"/>
          </p:nvPr>
        </p:nvSpPr>
        <p:spPr>
          <a:xfrm>
            <a:off x="457200" y="1600200"/>
            <a:ext cx="4572000" cy="4449763"/>
          </a:xfrm>
        </p:spPr>
        <p:txBody>
          <a:bodyPr>
            <a:normAutofit fontScale="25000" lnSpcReduction="20000"/>
          </a:bodyPr>
          <a:lstStyle/>
          <a:p>
            <a:pPr marL="0" indent="0">
              <a:buNone/>
            </a:pPr>
            <a:r>
              <a:rPr lang="en-US" sz="9000" b="1" cap="all" dirty="0"/>
              <a:t>ELENE MINDADZE</a:t>
            </a:r>
          </a:p>
          <a:p>
            <a:pPr marL="0" indent="0" algn="just">
              <a:buNone/>
            </a:pPr>
            <a:r>
              <a:rPr lang="en-US" sz="6400" dirty="0"/>
              <a:t>Elene </a:t>
            </a:r>
            <a:r>
              <a:rPr lang="en-US" sz="6400" dirty="0" err="1"/>
              <a:t>Mindadze</a:t>
            </a:r>
            <a:r>
              <a:rPr lang="en-US" sz="6400" dirty="0"/>
              <a:t> was born in Kutaisi in 1994 where she attended Public School specializing in Physics and Math. In 2012 she successfully passed nation-wide Unified National Exams getting her into top 10 best students out of more than 30,000 exam-takers and as a result she was accepted into prestigious Free University of Tbilisi (FUT) to study Business Administration.</a:t>
            </a:r>
          </a:p>
          <a:p>
            <a:pPr marL="0" indent="0" algn="just">
              <a:buNone/>
            </a:pPr>
            <a:r>
              <a:rPr lang="en-US" sz="6400" dirty="0"/>
              <a:t>Her family’s inability to financially support her did not deter Elene to pursue her studies at FUT. Elene worked hard to get a scholarship for her studies at FUT.</a:t>
            </a:r>
          </a:p>
          <a:p>
            <a:pPr marL="0" indent="0" algn="just">
              <a:buNone/>
            </a:pPr>
            <a:r>
              <a:rPr lang="en-US" sz="6400" dirty="0"/>
              <a:t>She wants to follow the footsteps of her deceased father to become an auditor “he was the best in Kutaisi” she says, “I want to be one of the best on a bigger scale”. Elene was accepted to do Bachelor of Business Studies with Japanese in UL.</a:t>
            </a:r>
          </a:p>
          <a:p>
            <a:pPr marL="0" indent="0" algn="just">
              <a:buNone/>
            </a:pPr>
            <a:r>
              <a:rPr lang="en-US" sz="6400" dirty="0" err="1"/>
              <a:t>iGeneration</a:t>
            </a:r>
            <a:r>
              <a:rPr lang="en-US" sz="6400" dirty="0"/>
              <a:t> board was impressed by </a:t>
            </a:r>
            <a:r>
              <a:rPr lang="en-US" sz="6400" dirty="0" err="1"/>
              <a:t>Elene’s</a:t>
            </a:r>
            <a:r>
              <a:rPr lang="en-US" sz="6400" dirty="0"/>
              <a:t> academic achievement. Her intelligence, determination and ability to grow were the key factors for the Board to vote unanimously for awarding Elene with </a:t>
            </a:r>
            <a:r>
              <a:rPr lang="en-US" sz="6400" dirty="0" err="1"/>
              <a:t>iGeneration</a:t>
            </a:r>
            <a:r>
              <a:rPr lang="en-US" sz="6400" dirty="0"/>
              <a:t> Scholarship.</a:t>
            </a:r>
          </a:p>
          <a:p>
            <a:pPr marL="0" indent="0">
              <a:buNone/>
            </a:pPr>
            <a:endParaRPr lang="en-US" dirty="0"/>
          </a:p>
        </p:txBody>
      </p:sp>
      <p:sp>
        <p:nvSpPr>
          <p:cNvPr id="4" name="Date Placeholder 3"/>
          <p:cNvSpPr>
            <a:spLocks noGrp="1"/>
          </p:cNvSpPr>
          <p:nvPr>
            <p:ph type="dt" sz="half" idx="10"/>
          </p:nvPr>
        </p:nvSpPr>
        <p:spPr/>
        <p:txBody>
          <a:bodyPr/>
          <a:lstStyle/>
          <a:p>
            <a:fld id="{51A1A015-E365-43A0-8F24-877E89FC5EF8}" type="datetime4">
              <a:rPr lang="en-US" smtClean="0"/>
              <a:pPr/>
              <a:t>December 14, 2016</a:t>
            </a:fld>
            <a:endParaRPr lang="en-US" dirty="0"/>
          </a:p>
        </p:txBody>
      </p:sp>
      <p:sp>
        <p:nvSpPr>
          <p:cNvPr id="5" name="Footer Placeholder 4"/>
          <p:cNvSpPr>
            <a:spLocks noGrp="1"/>
          </p:cNvSpPr>
          <p:nvPr>
            <p:ph type="ftr" sz="quarter" idx="11"/>
          </p:nvPr>
        </p:nvSpPr>
        <p:spPr/>
        <p:txBody>
          <a:bodyPr/>
          <a:lstStyle/>
          <a:p>
            <a:r>
              <a:rPr lang="en-US" smtClean="0"/>
              <a:t>Tbilisi, Georgia</a:t>
            </a:r>
            <a:endParaRPr lang="en-US" dirty="0"/>
          </a:p>
        </p:txBody>
      </p:sp>
      <p:sp>
        <p:nvSpPr>
          <p:cNvPr id="6" name="Slide Number Placeholder 5"/>
          <p:cNvSpPr>
            <a:spLocks noGrp="1"/>
          </p:cNvSpPr>
          <p:nvPr>
            <p:ph type="sldNum" sz="quarter" idx="12"/>
          </p:nvPr>
        </p:nvSpPr>
        <p:spPr/>
        <p:txBody>
          <a:bodyPr/>
          <a:lstStyle/>
          <a:p>
            <a:fld id="{84C7FDB9-C319-4613-94F9-B51FCD00F4C8}" type="slidenum">
              <a:rPr lang="en-US" smtClean="0"/>
              <a:pPr/>
              <a:t>9</a:t>
            </a:fld>
            <a:endParaRPr lang="en-US" dirty="0"/>
          </a:p>
        </p:txBody>
      </p:sp>
      <p:pic>
        <p:nvPicPr>
          <p:cNvPr id="1026" name="Picture 2" descr="D:\Eka\IG Foundation\year 2014-2015\photos\Elene and Sandro\DSC_99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752600"/>
            <a:ext cx="3133646" cy="381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713115"/>
      </p:ext>
    </p:extLst>
  </p:cSld>
  <p:clrMapOvr>
    <a:masterClrMapping/>
  </p:clrMapOvr>
</p:sld>
</file>

<file path=ppt/theme/theme1.xml><?xml version="1.0" encoding="utf-8"?>
<a:theme xmlns:a="http://schemas.openxmlformats.org/drawingml/2006/main" name="IGF-PPT-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1194</TotalTime>
  <Words>1239</Words>
  <Application>Microsoft Office PowerPoint</Application>
  <PresentationFormat>On-screen Show (4:3)</PresentationFormat>
  <Paragraphs>134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Narrow</vt:lpstr>
      <vt:lpstr>Calibri</vt:lpstr>
      <vt:lpstr>IGF-PPT-2</vt:lpstr>
      <vt:lpstr>iGeneration  Scholarship Program  for academic year 2017/2018</vt:lpstr>
      <vt:lpstr>What we do</vt:lpstr>
      <vt:lpstr>What we do (cont’d)</vt:lpstr>
      <vt:lpstr>Who we are</vt:lpstr>
      <vt:lpstr>Why we do</vt:lpstr>
      <vt:lpstr>Why University of Limerick</vt:lpstr>
      <vt:lpstr>Why University of Limerick (cont’d)</vt:lpstr>
      <vt:lpstr>Why University of Limerick (cont’d)</vt:lpstr>
      <vt:lpstr>Who are the Scholars of 2014</vt:lpstr>
      <vt:lpstr>Who are the Scholars of 2014 (cont’d)</vt:lpstr>
      <vt:lpstr>Who is the Scholar of 2015</vt:lpstr>
      <vt:lpstr>Who is the Scholar of 2016</vt:lpstr>
      <vt:lpstr>What we offer</vt:lpstr>
      <vt:lpstr>Who can receive Scholarship</vt:lpstr>
      <vt:lpstr>Who can receive Scholarship (cont’d)</vt:lpstr>
      <vt:lpstr>Where to apply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dc:title>
  <dc:creator>Eka Duchidze</dc:creator>
  <cp:lastModifiedBy>Eka Duchidze</cp:lastModifiedBy>
  <cp:revision>55</cp:revision>
  <cp:lastPrinted>2014-04-15T14:19:15Z</cp:lastPrinted>
  <dcterms:created xsi:type="dcterms:W3CDTF">2014-04-15T11:03:10Z</dcterms:created>
  <dcterms:modified xsi:type="dcterms:W3CDTF">2016-12-14T13:36:49Z</dcterms:modified>
</cp:coreProperties>
</file>