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6"/>
  </p:handoutMasterIdLst>
  <p:sldIdLst>
    <p:sldId id="256" r:id="rId2"/>
    <p:sldId id="260" r:id="rId3"/>
    <p:sldId id="262" r:id="rId4"/>
    <p:sldId id="259" r:id="rId5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76D4-B954-4548-86FB-A315678E4A7F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D5A7-F958-4C60-8054-C2091FB669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439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91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3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59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246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26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67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07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25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5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84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5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14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8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63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81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FF0948-93C0-4C20-A50C-3D81CB383F4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6D9A-B3A3-401D-8752-F0F51976F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3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hyperlink" Target="http://paradigma.a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a7gorami.ru/img/2013/dostoprimechatelnosti-tbilisi/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72"/>
          <a:stretch/>
        </p:blipFill>
        <p:spPr bwMode="auto">
          <a:xfrm>
            <a:off x="0" y="-20542"/>
            <a:ext cx="12192000" cy="68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67100" y="849881"/>
            <a:ext cx="34259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IFA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Russian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Branch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8485" y="5644055"/>
            <a:ext cx="8592482" cy="1076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8785" y="2172683"/>
            <a:ext cx="5520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Regional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IFA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Conference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Problems of International Taxation 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27-28 October 2016, Tbilisi</a:t>
            </a:r>
            <a:endParaRPr lang="ru-RU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3" descr="C:\Users\vmatchek\AppData\Local\Microsoft\Windows\Temporary Internet Files\Content.Outlook\V4GJ5YHI\IFA_logo_ReflexBlue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3038" y="-20543"/>
            <a:ext cx="843257" cy="7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/>
          <p:nvPr/>
        </p:nvSpPr>
        <p:spPr>
          <a:xfrm>
            <a:off x="698451" y="6061345"/>
            <a:ext cx="106725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 smtClean="0"/>
              <a:t>Russian </a:t>
            </a:r>
            <a:r>
              <a:rPr lang="en-US" b="1" dirty="0" err="1" smtClean="0"/>
              <a:t>IFA</a:t>
            </a:r>
            <a:r>
              <a:rPr lang="en-US" b="1" dirty="0" smtClean="0"/>
              <a:t>  is </a:t>
            </a:r>
            <a:r>
              <a:rPr lang="en-GB" b="1" dirty="0" smtClean="0"/>
              <a:t> </a:t>
            </a:r>
            <a:r>
              <a:rPr lang="en-GB" b="1" dirty="0"/>
              <a:t>a local Branch of the International Fiscal Association (</a:t>
            </a:r>
            <a:r>
              <a:rPr lang="en-GB" b="1" dirty="0" err="1"/>
              <a:t>IFA</a:t>
            </a:r>
            <a:r>
              <a:rPr lang="en-GB" b="1" dirty="0" smtClean="0"/>
              <a:t>)</a:t>
            </a:r>
          </a:p>
          <a:p>
            <a:pPr algn="ctr"/>
            <a:r>
              <a:rPr lang="en-US" b="1" dirty="0" smtClean="0"/>
              <a:t>rosifa.ru</a:t>
            </a:r>
            <a:endParaRPr lang="en-US" b="1" dirty="0"/>
          </a:p>
        </p:txBody>
      </p:sp>
      <p:sp>
        <p:nvSpPr>
          <p:cNvPr id="16" name="Прямоугольник 6"/>
          <p:cNvSpPr/>
          <p:nvPr/>
        </p:nvSpPr>
        <p:spPr>
          <a:xfrm>
            <a:off x="9140521" y="4145431"/>
            <a:ext cx="153086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Sponsored by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0778" y="4559112"/>
            <a:ext cx="3041222" cy="1236851"/>
          </a:xfrm>
          <a:prstGeom prst="rect">
            <a:avLst/>
          </a:prstGeom>
        </p:spPr>
      </p:pic>
      <p:sp>
        <p:nvSpPr>
          <p:cNvPr id="15" name="Прямоугольник 4"/>
          <p:cNvSpPr/>
          <p:nvPr/>
        </p:nvSpPr>
        <p:spPr>
          <a:xfrm>
            <a:off x="1698511" y="363667"/>
            <a:ext cx="548522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Ivane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</a:t>
            </a:r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Javakhishvili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Tbilisi State University</a:t>
            </a:r>
            <a:endParaRPr lang="ru-RU" sz="2400" dirty="0"/>
          </a:p>
        </p:txBody>
      </p:sp>
      <p:pic>
        <p:nvPicPr>
          <p:cNvPr id="17" name="Picture 6" descr="http://euralex2016.tsu.ge/images/tsu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62" y="275640"/>
            <a:ext cx="1243909" cy="1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10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752" y="912774"/>
            <a:ext cx="7623289" cy="738664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Problems of International </a:t>
            </a:r>
            <a:r>
              <a:rPr lang="en-US" sz="2400" b="1" dirty="0" smtClean="0">
                <a:solidFill>
                  <a:srgbClr val="FF0000"/>
                </a:solidFill>
              </a:rPr>
              <a:t>Taxation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Tbilisi, 27-28 October 2016)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8511" y="363667"/>
            <a:ext cx="548522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Ivane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</a:t>
            </a:r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Javakhishvili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Tbilisi State University</a:t>
            </a:r>
            <a:endParaRPr lang="ru-RU" sz="2400" dirty="0"/>
          </a:p>
        </p:txBody>
      </p:sp>
      <p:pic>
        <p:nvPicPr>
          <p:cNvPr id="2054" name="Picture 6" descr="http://euralex2016.tsu.ge/images/ts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62" y="275640"/>
            <a:ext cx="1243909" cy="1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51257" y="2244917"/>
            <a:ext cx="8156269" cy="32505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Panel Discussions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Current International Taxation Policy in the Region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How BEPS Affects  International Taxation in the Region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Current International Tax Court Practice in the Region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Tax Anti-Avoidance Instruments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Customs and Taxation: New Reality</a:t>
            </a:r>
            <a:endParaRPr lang="ru-RU" sz="2000" dirty="0"/>
          </a:p>
        </p:txBody>
      </p:sp>
      <p:pic>
        <p:nvPicPr>
          <p:cNvPr id="7" name="Picture 3" descr="C:\Users\vmatchek\AppData\Local\Microsoft\Windows\Temporary Internet Files\Content.Outlook\V4GJ5YHI\IFA_logo_ReflexBlue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323" y="0"/>
            <a:ext cx="1309887" cy="11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/>
          <p:cNvSpPr/>
          <p:nvPr/>
        </p:nvSpPr>
        <p:spPr>
          <a:xfrm>
            <a:off x="698451" y="6061345"/>
            <a:ext cx="106725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 smtClean="0"/>
              <a:t>Russian </a:t>
            </a:r>
            <a:r>
              <a:rPr lang="en-US" b="1" dirty="0" err="1" smtClean="0"/>
              <a:t>IFA</a:t>
            </a:r>
            <a:r>
              <a:rPr lang="en-US" b="1" dirty="0" smtClean="0"/>
              <a:t>  is </a:t>
            </a:r>
            <a:r>
              <a:rPr lang="en-GB" b="1" dirty="0" smtClean="0"/>
              <a:t> </a:t>
            </a:r>
            <a:r>
              <a:rPr lang="en-GB" b="1" dirty="0"/>
              <a:t>a local Branch of the International Fiscal Association (</a:t>
            </a:r>
            <a:r>
              <a:rPr lang="en-GB" b="1" dirty="0" err="1"/>
              <a:t>IFA</a:t>
            </a:r>
            <a:r>
              <a:rPr lang="en-GB" b="1" dirty="0" smtClean="0"/>
              <a:t>)</a:t>
            </a:r>
          </a:p>
          <a:p>
            <a:pPr algn="ctr"/>
            <a:r>
              <a:rPr lang="en-US" b="1" dirty="0" smtClean="0"/>
              <a:t>rosifa.ru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4144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1238" y="1616150"/>
            <a:ext cx="10384694" cy="41196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Panelist team includes: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Ministry of Finance,  Deloitte, </a:t>
            </a:r>
            <a:r>
              <a:rPr lang="en-US" dirty="0" err="1" smtClean="0"/>
              <a:t>Ivane</a:t>
            </a:r>
            <a:r>
              <a:rPr lang="en-US" dirty="0" smtClean="0"/>
              <a:t> </a:t>
            </a:r>
            <a:r>
              <a:rPr lang="en-US" dirty="0" err="1"/>
              <a:t>Javakhishvili</a:t>
            </a:r>
            <a:r>
              <a:rPr lang="en-US" dirty="0"/>
              <a:t> </a:t>
            </a:r>
            <a:r>
              <a:rPr lang="en-US" dirty="0" smtClean="0"/>
              <a:t> Tbilisi </a:t>
            </a:r>
            <a:r>
              <a:rPr lang="en-US" dirty="0"/>
              <a:t>State </a:t>
            </a:r>
            <a:r>
              <a:rPr lang="en-US" dirty="0" smtClean="0"/>
              <a:t>University,,  </a:t>
            </a:r>
            <a:r>
              <a:rPr lang="en-US" dirty="0"/>
              <a:t>Revenue Service(Georgia</a:t>
            </a:r>
            <a:r>
              <a:rPr lang="en-US" dirty="0" smtClean="0"/>
              <a:t>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“</a:t>
            </a:r>
            <a:r>
              <a:rPr lang="en-US" dirty="0" err="1"/>
              <a:t>Paradigma</a:t>
            </a:r>
            <a:r>
              <a:rPr lang="en-US" dirty="0"/>
              <a:t> Armenia” </a:t>
            </a:r>
            <a:r>
              <a:rPr lang="en-US" dirty="0" err="1" smtClean="0"/>
              <a:t>CJSC</a:t>
            </a:r>
            <a:r>
              <a:rPr lang="en-US" dirty="0" smtClean="0"/>
              <a:t> (Armenia)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Baker Tilly (Belorussia)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err="1" smtClean="0"/>
              <a:t>Corvinus</a:t>
            </a:r>
            <a:r>
              <a:rPr lang="en-GB" dirty="0" smtClean="0"/>
              <a:t> </a:t>
            </a:r>
            <a:r>
              <a:rPr lang="en-GB" dirty="0"/>
              <a:t>University of </a:t>
            </a:r>
            <a:r>
              <a:rPr lang="en-GB" dirty="0" smtClean="0"/>
              <a:t>Budapest (Hungary)</a:t>
            </a: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IBFD (the Netherlands)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Deloitte, </a:t>
            </a:r>
            <a:r>
              <a:rPr lang="en-US" dirty="0" err="1" smtClean="0"/>
              <a:t>Dentons</a:t>
            </a:r>
            <a:r>
              <a:rPr lang="en-US" dirty="0" smtClean="0"/>
              <a:t>, </a:t>
            </a:r>
            <a:r>
              <a:rPr lang="en-US" dirty="0"/>
              <a:t>DLA </a:t>
            </a:r>
            <a:r>
              <a:rPr lang="en-US" dirty="0" smtClean="0"/>
              <a:t>Piper, </a:t>
            </a:r>
            <a:r>
              <a:rPr lang="en-US" dirty="0" err="1" smtClean="0"/>
              <a:t>EY</a:t>
            </a:r>
            <a:r>
              <a:rPr lang="en-US" dirty="0" smtClean="0"/>
              <a:t>, </a:t>
            </a:r>
            <a:r>
              <a:rPr lang="en-US" dirty="0"/>
              <a:t>Finance University, K</a:t>
            </a:r>
            <a:r>
              <a:rPr lang="en-US" dirty="0" smtClean="0"/>
              <a:t>PMG, </a:t>
            </a:r>
            <a:r>
              <a:rPr lang="en-US" dirty="0" err="1" smtClean="0"/>
              <a:t>Kutafin</a:t>
            </a:r>
            <a:r>
              <a:rPr lang="en-US" dirty="0" smtClean="0"/>
              <a:t> University</a:t>
            </a:r>
            <a:r>
              <a:rPr lang="en-GB" dirty="0" smtClean="0"/>
              <a:t>, </a:t>
            </a:r>
            <a:r>
              <a:rPr lang="en-US" dirty="0" smtClean="0"/>
              <a:t>Linklaters,  </a:t>
            </a:r>
            <a:r>
              <a:rPr lang="en-US" dirty="0" err="1" smtClean="0"/>
              <a:t>Lomonosov</a:t>
            </a:r>
            <a:r>
              <a:rPr lang="en-US" dirty="0" smtClean="0"/>
              <a:t> Moscow State University, </a:t>
            </a:r>
            <a:r>
              <a:rPr lang="en-US" dirty="0" err="1"/>
              <a:t>Pepeliaev</a:t>
            </a:r>
            <a:r>
              <a:rPr lang="en-US" dirty="0"/>
              <a:t> </a:t>
            </a:r>
            <a:r>
              <a:rPr lang="en-US" dirty="0" smtClean="0"/>
              <a:t>Group, PWC, Sanofi</a:t>
            </a:r>
            <a:r>
              <a:rPr lang="en-US" dirty="0"/>
              <a:t>, </a:t>
            </a:r>
            <a:r>
              <a:rPr lang="en-US" dirty="0" smtClean="0"/>
              <a:t>  </a:t>
            </a:r>
            <a:r>
              <a:rPr lang="en-US" dirty="0" err="1" smtClean="0"/>
              <a:t>St.Peterboug</a:t>
            </a:r>
            <a:r>
              <a:rPr lang="en-US" dirty="0" smtClean="0"/>
              <a:t> </a:t>
            </a:r>
            <a:r>
              <a:rPr lang="en-US" dirty="0"/>
              <a:t>University, </a:t>
            </a:r>
            <a:r>
              <a:rPr lang="en-US" dirty="0" err="1" smtClean="0"/>
              <a:t>Taxology</a:t>
            </a:r>
            <a:r>
              <a:rPr lang="en-US" dirty="0" smtClean="0"/>
              <a:t>(Russia)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Marmara University, </a:t>
            </a:r>
            <a:r>
              <a:rPr lang="en-US" dirty="0" err="1" smtClean="0"/>
              <a:t>Pamukkale</a:t>
            </a:r>
            <a:r>
              <a:rPr lang="en-US" dirty="0" smtClean="0"/>
              <a:t> </a:t>
            </a:r>
            <a:r>
              <a:rPr lang="en-US" dirty="0" err="1" smtClean="0"/>
              <a:t>Universety</a:t>
            </a:r>
            <a:r>
              <a:rPr lang="en-US" dirty="0" smtClean="0"/>
              <a:t> (Turkey)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Crowe Horwath AC (UAE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AVELLUM</a:t>
            </a:r>
            <a:r>
              <a:rPr lang="en-US" dirty="0"/>
              <a:t>, Crowe Horwath </a:t>
            </a:r>
            <a:r>
              <a:rPr lang="en-US" dirty="0" smtClean="0"/>
              <a:t>AC, DLA Piper, </a:t>
            </a:r>
            <a:r>
              <a:rPr lang="en-US" dirty="0" err="1" smtClean="0"/>
              <a:t>Lavrynovych</a:t>
            </a:r>
            <a:r>
              <a:rPr lang="en-US" dirty="0" smtClean="0"/>
              <a:t> </a:t>
            </a:r>
            <a:r>
              <a:rPr lang="en-US" dirty="0"/>
              <a:t>&amp; Partners</a:t>
            </a:r>
            <a:r>
              <a:rPr lang="en-US" dirty="0" smtClean="0"/>
              <a:t>, (Ukraine)</a:t>
            </a:r>
          </a:p>
        </p:txBody>
      </p:sp>
      <p:sp>
        <p:nvSpPr>
          <p:cNvPr id="8" name="Прямоугольник 4"/>
          <p:cNvSpPr/>
          <p:nvPr/>
        </p:nvSpPr>
        <p:spPr>
          <a:xfrm>
            <a:off x="1698511" y="363667"/>
            <a:ext cx="548522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Ivane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</a:t>
            </a:r>
            <a:r>
              <a:rPr lang="en-US" sz="2400" b="1" i="0" dirty="0" err="1" smtClean="0">
                <a:effectLst/>
                <a:latin typeface="Garamond" panose="02020404030301010803" pitchFamily="18" charset="0"/>
              </a:rPr>
              <a:t>Javakhishvili</a:t>
            </a:r>
            <a:r>
              <a:rPr lang="en-US" sz="2400" b="1" i="0" dirty="0" smtClean="0">
                <a:effectLst/>
                <a:latin typeface="Garamond" panose="02020404030301010803" pitchFamily="18" charset="0"/>
              </a:rPr>
              <a:t> Tbilisi State University</a:t>
            </a:r>
            <a:endParaRPr lang="ru-RU" sz="2400" dirty="0"/>
          </a:p>
        </p:txBody>
      </p:sp>
      <p:pic>
        <p:nvPicPr>
          <p:cNvPr id="10" name="Picture 6" descr="http://euralex2016.tsu.ge/images/ts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62" y="275640"/>
            <a:ext cx="1243909" cy="1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36752" y="912774"/>
            <a:ext cx="7623289" cy="738664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Problems of International </a:t>
            </a:r>
            <a:r>
              <a:rPr lang="en-US" sz="2400" b="1" dirty="0" smtClean="0">
                <a:solidFill>
                  <a:srgbClr val="FF0000"/>
                </a:solidFill>
              </a:rPr>
              <a:t>Taxation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Tbilisi, 27-28 October 2016)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vmatchek\AppData\Local\Microsoft\Windows\Temporary Internet Files\Content.Outlook\V4GJ5YHI\IFA_logo_ReflexBlue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323" y="0"/>
            <a:ext cx="1309887" cy="11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6"/>
          <p:cNvSpPr/>
          <p:nvPr/>
        </p:nvSpPr>
        <p:spPr>
          <a:xfrm>
            <a:off x="698451" y="6061345"/>
            <a:ext cx="106725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 smtClean="0"/>
              <a:t>Russian </a:t>
            </a:r>
            <a:r>
              <a:rPr lang="en-US" b="1" dirty="0" err="1" smtClean="0"/>
              <a:t>IFA</a:t>
            </a:r>
            <a:r>
              <a:rPr lang="en-US" b="1" dirty="0" smtClean="0"/>
              <a:t>  is </a:t>
            </a:r>
            <a:r>
              <a:rPr lang="en-GB" b="1" dirty="0" smtClean="0"/>
              <a:t> </a:t>
            </a:r>
            <a:r>
              <a:rPr lang="en-GB" b="1" dirty="0"/>
              <a:t>a local Branch of the International Fiscal Association (</a:t>
            </a:r>
            <a:r>
              <a:rPr lang="en-GB" b="1" dirty="0" err="1"/>
              <a:t>IFA</a:t>
            </a:r>
            <a:r>
              <a:rPr lang="en-GB" b="1" dirty="0" smtClean="0"/>
              <a:t>)</a:t>
            </a:r>
          </a:p>
          <a:p>
            <a:pPr algn="ctr"/>
            <a:r>
              <a:rPr lang="en-US" b="1" dirty="0" smtClean="0"/>
              <a:t>rosifa.ru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7093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alogoved.ru/img/nv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33" y="6018782"/>
            <a:ext cx="1940078" cy="5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onplus.su/upload/foto/symbology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042" y="5962080"/>
            <a:ext cx="2966344" cy="6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70137" y="782543"/>
            <a:ext cx="8405561" cy="8359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dirty="0"/>
          </a:p>
        </p:txBody>
      </p:sp>
      <p:pic>
        <p:nvPicPr>
          <p:cNvPr id="8" name="Picture 7" descr="https://media.licdn.com/mpr/mpr/shrink_200_200/AAEAAQAAAAAAAAa6AAAAJDc5NmUwODRjLTE1MTMtNGVlYS04YjRmLTA5NDFjMTViMDFlM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787" y="5897948"/>
            <a:ext cx="966758" cy="8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бъект 5"/>
          <p:cNvSpPr>
            <a:spLocks noGrp="1"/>
          </p:cNvSpPr>
          <p:nvPr>
            <p:ph sz="half" idx="1"/>
          </p:nvPr>
        </p:nvSpPr>
        <p:spPr>
          <a:xfrm>
            <a:off x="1354827" y="1684123"/>
            <a:ext cx="4664061" cy="1051570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 smtClean="0"/>
              <a:t>Venue</a:t>
            </a:r>
          </a:p>
          <a:p>
            <a:pPr marL="400050" lvl="2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Ivane</a:t>
            </a:r>
            <a:r>
              <a:rPr lang="en-US" sz="2000" dirty="0"/>
              <a:t> </a:t>
            </a:r>
            <a:r>
              <a:rPr lang="en-US" sz="2000" dirty="0" err="1"/>
              <a:t>Javakhishvili</a:t>
            </a:r>
            <a:r>
              <a:rPr lang="en-US" sz="2000" dirty="0"/>
              <a:t> Tbilisi State University, Legal </a:t>
            </a:r>
            <a:r>
              <a:rPr lang="en-US" sz="2000" dirty="0" smtClean="0"/>
              <a:t>Department</a:t>
            </a:r>
            <a:endParaRPr lang="en-US" dirty="0" smtClean="0"/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6165218" y="2125652"/>
            <a:ext cx="4396341" cy="36639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endParaRPr lang="ru-RU" dirty="0"/>
          </a:p>
        </p:txBody>
      </p:sp>
      <p:pic>
        <p:nvPicPr>
          <p:cNvPr id="1026" name="Picture 2" descr="https://static.wixstatic.com/media/914557_786b0434cc584622b57b570b79129733.jpg/v1/fill/w_134,h_139,al_c,q_80,usm_0.66_1.00_0.01/914557_786b0434cc584622b57b570b79129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421" y="5883433"/>
            <a:ext cx="860417" cy="8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4545" y="1684123"/>
            <a:ext cx="5118265" cy="1020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24285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GB" sz="2000" dirty="0">
                <a:solidFill>
                  <a:prstClr val="white"/>
                </a:solidFill>
                <a:ea typeface="+mj-ea"/>
                <a:cs typeface="+mj-cs"/>
              </a:rPr>
              <a:t>For registration and details  </a:t>
            </a:r>
            <a:r>
              <a:rPr lang="en-GB" sz="2000" dirty="0" smtClean="0">
                <a:solidFill>
                  <a:prstClr val="white"/>
                </a:solidFill>
                <a:ea typeface="+mj-ea"/>
                <a:cs typeface="+mj-cs"/>
              </a:rPr>
              <a:t>contact:  </a:t>
            </a:r>
            <a:r>
              <a:rPr lang="en-GB" dirty="0" smtClean="0">
                <a:solidFill>
                  <a:srgbClr val="FF0000"/>
                </a:solidFill>
                <a:ea typeface="+mj-ea"/>
                <a:cs typeface="+mj-cs"/>
              </a:rPr>
              <a:t>victor.matchekhin@linklaters.com</a:t>
            </a:r>
            <a:endParaRPr lang="en-GB" dirty="0">
              <a:solidFill>
                <a:srgbClr val="FF0000"/>
              </a:solidFill>
              <a:ea typeface="+mj-ea"/>
              <a:cs typeface="+mj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242852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white"/>
                </a:solidFill>
                <a:ea typeface="+mj-ea"/>
                <a:cs typeface="+mj-cs"/>
              </a:rPr>
              <a:t>Languages: English, Georgian, Russian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3" y="4641279"/>
            <a:ext cx="12192000" cy="114834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GB" sz="36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C:\Users\vmatchek\AppData\Local\Microsoft\Windows\Temporary Internet Files\Content.Outlook\QC9CZSPE\Lavrynovy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037" y="4929396"/>
            <a:ext cx="191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://paradigma.am/themes/Paradigma/images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624" y="5986459"/>
            <a:ext cx="1239438" cy="6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krlib.ru/content/gara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836" y="5060235"/>
            <a:ext cx="1377309" cy="3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pravo-ru-yuridicheskiy-forum.gruz-electro.ru/imgs/72467123-pravo-ru-yuridicheskiy-forum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436" y="5062204"/>
            <a:ext cx="1797574" cy="43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vmatchek\AppData\Local\Microsoft\Windows\Temporary Internet Files\Content.Outlook\XX753C4F\Фемида ЛОГО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032" y="4946776"/>
            <a:ext cx="1030209" cy="66198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6"/>
          <p:cNvSpPr/>
          <p:nvPr/>
        </p:nvSpPr>
        <p:spPr>
          <a:xfrm>
            <a:off x="4868740" y="4690903"/>
            <a:ext cx="24545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b="1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onference partners</a:t>
            </a:r>
            <a:endParaRPr lang="ru-RU" b="1" cap="none" spc="0" dirty="0">
              <a:ln w="0"/>
              <a:solidFill>
                <a:schemeClr val="tx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887" y="3231393"/>
            <a:ext cx="3041222" cy="1236851"/>
          </a:xfrm>
          <a:prstGeom prst="rect">
            <a:avLst/>
          </a:prstGeom>
        </p:spPr>
      </p:pic>
      <p:sp>
        <p:nvSpPr>
          <p:cNvPr id="26" name="Прямоугольник 6"/>
          <p:cNvSpPr/>
          <p:nvPr/>
        </p:nvSpPr>
        <p:spPr>
          <a:xfrm>
            <a:off x="4098610" y="2846065"/>
            <a:ext cx="153086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Sponsored by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Picture 6" descr="http://euralex2016.tsu.ge/images/tsu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62" y="275640"/>
            <a:ext cx="1243909" cy="11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36752" y="912774"/>
            <a:ext cx="7623289" cy="738664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Problems of International </a:t>
            </a:r>
            <a:r>
              <a:rPr lang="en-US" sz="2400" b="1" dirty="0" smtClean="0">
                <a:solidFill>
                  <a:srgbClr val="FF0000"/>
                </a:solidFill>
              </a:rPr>
              <a:t>Taxation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Tbilisi, 27-28 October 2016)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4" name="Picture 3" descr="C:\Users\vmatchek\AppData\Local\Microsoft\Windows\Temporary Internet Files\Content.Outlook\V4GJ5YHI\IFA_logo_ReflexBlue-VECT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323" y="0"/>
            <a:ext cx="1309887" cy="11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891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wrap="none" lIns="91440" tIns="45720" rIns="91440" bIns="45720">
        <a:spAutoFit/>
      </a:bodyPr>
      <a:lstStyle>
        <a:defPPr algn="ctr">
          <a:defRPr sz="3600" b="1" dirty="0" smtClean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261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Ион</vt:lpstr>
      <vt:lpstr>Slide 1</vt:lpstr>
      <vt:lpstr>Problems of International Taxation (Tbilisi, 27-28 October 2016)</vt:lpstr>
      <vt:lpstr>Problems of International Taxation (Tbilisi, 27-28 October 2016)</vt:lpstr>
      <vt:lpstr>Problems of International Taxation (Tbilisi, 27-28 October 2016)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Муль Мульман</dc:creator>
  <cp:lastModifiedBy>g.amiranashvili</cp:lastModifiedBy>
  <cp:revision>71</cp:revision>
  <dcterms:created xsi:type="dcterms:W3CDTF">2016-07-16T19:14:32Z</dcterms:created>
  <dcterms:modified xsi:type="dcterms:W3CDTF">2016-10-25T06:07:32Z</dcterms:modified>
</cp:coreProperties>
</file>