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80" r:id="rId2"/>
    <p:sldId id="307" r:id="rId3"/>
    <p:sldId id="308" r:id="rId4"/>
    <p:sldId id="330" r:id="rId5"/>
    <p:sldId id="331" r:id="rId6"/>
    <p:sldId id="332" r:id="rId7"/>
    <p:sldId id="333" r:id="rId8"/>
    <p:sldId id="334" r:id="rId9"/>
    <p:sldId id="335" r:id="rId10"/>
    <p:sldId id="322" r:id="rId11"/>
    <p:sldId id="323" r:id="rId12"/>
    <p:sldId id="324" r:id="rId13"/>
    <p:sldId id="327" r:id="rId14"/>
    <p:sldId id="328" r:id="rId15"/>
    <p:sldId id="329" r:id="rId16"/>
  </p:sldIdLst>
  <p:sldSz cx="9906000" cy="6858000" type="A4"/>
  <p:notesSz cx="9296400" cy="7010400"/>
  <p:defaultTextStyle>
    <a:defPPr>
      <a:defRPr lang="en-US"/>
    </a:defPPr>
    <a:lvl1pPr algn="l" defTabSz="937589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68110" indent="-73912" algn="l" defTabSz="937589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37589" indent="-149193" algn="l" defTabSz="937589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407067" indent="-224474" algn="l" defTabSz="937589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75177" indent="-298386" algn="l" defTabSz="937589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1970989" algn="l" defTabSz="788396" rtl="0" eaLnBrk="1" latinLnBrk="0" hangingPunct="1"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365187" algn="l" defTabSz="788396" rtl="0" eaLnBrk="1" latinLnBrk="0" hangingPunct="1"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2759385" algn="l" defTabSz="788396" rtl="0" eaLnBrk="1" latinLnBrk="0" hangingPunct="1"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153583" algn="l" defTabSz="788396" rtl="0" eaLnBrk="1" latinLnBrk="0" hangingPunct="1">
      <a:defRPr sz="1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387" autoAdjust="0"/>
  </p:normalViewPr>
  <p:slideViewPr>
    <p:cSldViewPr>
      <p:cViewPr>
        <p:scale>
          <a:sx n="80" d="100"/>
          <a:sy n="80" d="100"/>
        </p:scale>
        <p:origin x="-894" y="4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6AC12-B553-4FB4-A938-4C4F3E4E9DA4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258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32716-A6E1-4E36-B648-86E26D24AB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8805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08805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F174EA0-A81A-4A19-8418-CCA72702DD00}" type="datetimeFigureOut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49550" y="525463"/>
            <a:ext cx="37973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1"/>
            <a:ext cx="743712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258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8805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08805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7E6E866-61E0-4575-8077-83B46DB5E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75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110" algn="l" defTabSz="9375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7589" algn="l" defTabSz="9375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7067" algn="l" defTabSz="9375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5177" algn="l" defTabSz="937589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5295" algn="l" defTabSz="9381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4354" algn="l" defTabSz="9381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3414" algn="l" defTabSz="9381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2473" algn="l" defTabSz="9381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49550" y="525463"/>
            <a:ext cx="3797300" cy="2628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87438" fontAlgn="base">
              <a:spcBef>
                <a:spcPct val="0"/>
              </a:spcBef>
              <a:spcAft>
                <a:spcPct val="0"/>
              </a:spcAft>
              <a:defRPr/>
            </a:pPr>
            <a:fld id="{60938A77-FFDA-4E8D-B46F-A7F674B0D369}" type="slidenum">
              <a:rPr lang="en-US" smtClean="0"/>
              <a:pPr defTabSz="1087438"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98220" y="1413806"/>
            <a:ext cx="22783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253905" y="1344991"/>
            <a:ext cx="68879" cy="64105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551944" y="359898"/>
            <a:ext cx="802386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551944" y="1850064"/>
            <a:ext cx="8023860" cy="1752600"/>
          </a:xfrm>
        </p:spPr>
        <p:txBody>
          <a:bodyPr tIns="0"/>
          <a:lstStyle>
            <a:lvl1pPr marL="28151" indent="0" algn="l">
              <a:buNone/>
              <a:defRPr sz="27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69174" indent="0" algn="ctr">
              <a:buNone/>
            </a:lvl2pPr>
            <a:lvl3pPr marL="938349" indent="0" algn="ctr">
              <a:buNone/>
            </a:lvl3pPr>
            <a:lvl4pPr marL="1407523" indent="0" algn="ctr">
              <a:buNone/>
            </a:lvl4pPr>
            <a:lvl5pPr marL="1876697" indent="0" algn="ctr">
              <a:buNone/>
            </a:lvl5pPr>
            <a:lvl6pPr marL="2345871" indent="0" algn="ctr">
              <a:buNone/>
            </a:lvl6pPr>
            <a:lvl7pPr marL="2815046" indent="0" algn="ctr">
              <a:buNone/>
            </a:lvl7pPr>
            <a:lvl8pPr marL="3284220" indent="0" algn="ctr">
              <a:buNone/>
            </a:lvl8pPr>
            <a:lvl9pPr marL="3753395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2B9AC9-6281-4BF1-9BDB-D19B4CEEAB99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C5336F-ABE6-43E3-AA7C-D6789540E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CD015-F319-4B78-8D4A-7B04F9FC4813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B6754-2A7E-4964-AE52-BC92A6F49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9503" y="274643"/>
            <a:ext cx="19812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8251" y="274644"/>
            <a:ext cx="602615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53427-032F-4E1F-ADBE-63AF6625924C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1F04-EE48-43C6-9D18-2AD06B76B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67CB0-AA41-4E28-8CAA-D679AF6AB704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FFFAB-02C7-4906-A6D6-03A32E36B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73371" y="1"/>
            <a:ext cx="74295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2474935" y="1"/>
            <a:ext cx="84533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353351" y="2814660"/>
            <a:ext cx="227838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607996" y="2745619"/>
            <a:ext cx="70445" cy="64105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3258" y="2600329"/>
            <a:ext cx="6934201" cy="2286000"/>
          </a:xfrm>
        </p:spPr>
        <p:txBody>
          <a:bodyPr anchor="t"/>
          <a:lstStyle>
            <a:lvl1pPr algn="l">
              <a:lnSpc>
                <a:spcPts val="4618"/>
              </a:lnSpc>
              <a:buNone/>
              <a:defRPr sz="41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93258" y="1066803"/>
            <a:ext cx="6934201" cy="1509712"/>
          </a:xfrm>
        </p:spPr>
        <p:txBody>
          <a:bodyPr anchor="b"/>
          <a:lstStyle>
            <a:lvl1pPr marL="18767" indent="0">
              <a:lnSpc>
                <a:spcPts val="2360"/>
              </a:lnSpc>
              <a:spcBef>
                <a:spcPts val="0"/>
              </a:spcBef>
              <a:buNone/>
              <a:defRPr sz="21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3E7E79-C283-4E91-BCE8-B7924F1DD216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746B83-016D-4B1D-8931-B5D98100B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245" y="274320"/>
            <a:ext cx="8122921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5242" y="1524001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762" y="1524001"/>
            <a:ext cx="3962400" cy="4663440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0E49D-F9B3-46FC-887A-8F28A1FC52CC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4036-76AA-4B41-99B7-9D1DFE372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5160336"/>
            <a:ext cx="8915401" cy="1143000"/>
          </a:xfrm>
        </p:spPr>
        <p:txBody>
          <a:bodyPr/>
          <a:lstStyle>
            <a:lvl1pPr algn="ctr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328282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5684" indent="0" algn="l">
              <a:lnSpc>
                <a:spcPct val="100000"/>
              </a:lnSpc>
              <a:spcBef>
                <a:spcPts val="103"/>
              </a:spcBef>
              <a:buNone/>
              <a:defRPr sz="2000" b="0">
                <a:solidFill>
                  <a:schemeClr val="tx1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52064" y="328282"/>
            <a:ext cx="435864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5684" indent="0" algn="l">
              <a:lnSpc>
                <a:spcPct val="100000"/>
              </a:lnSpc>
              <a:spcBef>
                <a:spcPts val="103"/>
              </a:spcBef>
              <a:buNone/>
              <a:defRPr sz="2000" b="0">
                <a:solidFill>
                  <a:schemeClr val="tx1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969339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03490" indent="-281505">
              <a:lnSpc>
                <a:spcPct val="100000"/>
              </a:lnSpc>
              <a:spcBef>
                <a:spcPts val="718"/>
              </a:spcBef>
              <a:defRPr sz="2500"/>
            </a:lvl1pPr>
            <a:lvl2pPr>
              <a:lnSpc>
                <a:spcPct val="100000"/>
              </a:lnSpc>
              <a:spcBef>
                <a:spcPts val="718"/>
              </a:spcBef>
              <a:defRPr sz="2100"/>
            </a:lvl2pPr>
            <a:lvl3pPr>
              <a:lnSpc>
                <a:spcPct val="100000"/>
              </a:lnSpc>
              <a:spcBef>
                <a:spcPts val="718"/>
              </a:spcBef>
              <a:defRPr sz="1800"/>
            </a:lvl3pPr>
            <a:lvl4pPr>
              <a:lnSpc>
                <a:spcPct val="100000"/>
              </a:lnSpc>
              <a:spcBef>
                <a:spcPts val="718"/>
              </a:spcBef>
              <a:defRPr sz="1600"/>
            </a:lvl4pPr>
            <a:lvl5pPr>
              <a:lnSpc>
                <a:spcPct val="100000"/>
              </a:lnSpc>
              <a:spcBef>
                <a:spcPts val="718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4" y="969339"/>
            <a:ext cx="435864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03490" indent="-281505">
              <a:lnSpc>
                <a:spcPct val="100000"/>
              </a:lnSpc>
              <a:spcBef>
                <a:spcPts val="718"/>
              </a:spcBef>
              <a:defRPr sz="2500"/>
            </a:lvl1pPr>
            <a:lvl2pPr>
              <a:lnSpc>
                <a:spcPct val="100000"/>
              </a:lnSpc>
              <a:spcBef>
                <a:spcPts val="718"/>
              </a:spcBef>
              <a:defRPr sz="2100"/>
            </a:lvl2pPr>
            <a:lvl3pPr>
              <a:lnSpc>
                <a:spcPct val="100000"/>
              </a:lnSpc>
              <a:spcBef>
                <a:spcPts val="718"/>
              </a:spcBef>
              <a:defRPr sz="1800"/>
            </a:lvl3pPr>
            <a:lvl4pPr>
              <a:lnSpc>
                <a:spcPct val="100000"/>
              </a:lnSpc>
              <a:spcBef>
                <a:spcPts val="718"/>
              </a:spcBef>
              <a:defRPr sz="1600"/>
            </a:lvl4pPr>
            <a:lvl5pPr>
              <a:lnSpc>
                <a:spcPct val="100000"/>
              </a:lnSpc>
              <a:spcBef>
                <a:spcPts val="718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A7E6DB-F589-4BE3-9732-DB6D33F9FDB3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6AA2DC-DBEB-40BC-B568-F73B69193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5245" y="274320"/>
            <a:ext cx="8122921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1F903-CBBF-4012-87E3-CB3E003A753E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B2FD5-A916-4B03-B502-32DDA477B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8928" y="1"/>
            <a:ext cx="8807073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 bwMode="invGray">
          <a:xfrm>
            <a:off x="1098928" y="1"/>
            <a:ext cx="7983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0239B7-2772-42A6-95CD-19959ABCB117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173839-972E-46E5-8F58-F8F047227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16779"/>
            <a:ext cx="4127498" cy="1162050"/>
          </a:xfrm>
          <a:ln>
            <a:noFill/>
          </a:ln>
        </p:spPr>
        <p:txBody>
          <a:bodyPr anchor="b"/>
          <a:lstStyle>
            <a:lvl1pPr algn="l">
              <a:lnSpc>
                <a:spcPts val="2052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5301" y="1406967"/>
            <a:ext cx="4127498" cy="698500"/>
          </a:xfrm>
        </p:spPr>
        <p:txBody>
          <a:bodyPr/>
          <a:lstStyle>
            <a:lvl1pPr marL="46917" indent="0">
              <a:lnSpc>
                <a:spcPct val="100000"/>
              </a:lnSpc>
              <a:spcBef>
                <a:spcPts val="0"/>
              </a:spcBef>
              <a:buNone/>
              <a:defRPr sz="15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95300" y="2133602"/>
            <a:ext cx="8832850" cy="39925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CB7E4B-A743-41FB-A78D-553028FF5F54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56BD52-9E44-445D-A593-A9FD64422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5504" y="1066802"/>
            <a:ext cx="4953001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3835" tIns="281505" rIns="93835" bIns="46917">
            <a:normAutofit/>
          </a:bodyPr>
          <a:lstStyle>
            <a:extLst/>
          </a:lstStyle>
          <a:p>
            <a:pPr indent="-290888" defTabSz="938118" fontAlgn="auto">
              <a:lnSpc>
                <a:spcPts val="3079"/>
              </a:lnSpc>
              <a:spcBef>
                <a:spcPts val="616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300" dirty="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430492" y="954316"/>
            <a:ext cx="742011" cy="204409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421063" y="937381"/>
            <a:ext cx="702874" cy="20320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7473" y="1066803"/>
            <a:ext cx="2971801" cy="19812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08051" y="1143003"/>
            <a:ext cx="47879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81505">
            <a:normAutofit/>
          </a:bodyPr>
          <a:lstStyle>
            <a:lvl1pPr marL="0" indent="0" algn="l" eaLnBrk="1" latinLnBrk="0" hangingPunct="1">
              <a:buNone/>
              <a:defRPr sz="33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8051" y="4800604"/>
            <a:ext cx="4787900" cy="762000"/>
          </a:xfrm>
        </p:spPr>
        <p:txBody>
          <a:bodyPr anchor="ctr"/>
          <a:lstStyle>
            <a:lvl1pPr marL="0" indent="0" algn="l">
              <a:lnSpc>
                <a:spcPts val="1642"/>
              </a:lnSpc>
              <a:spcBef>
                <a:spcPts val="0"/>
              </a:spcBef>
              <a:buNone/>
              <a:defRPr sz="15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96EB69-4760-452F-8F54-6EAC61D06B20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02B744-0D6E-472F-BFA6-851E4540C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84464" y="-816429"/>
            <a:ext cx="1776756" cy="163890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83156" y="20562"/>
            <a:ext cx="1844069" cy="1703010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98126" y="1055077"/>
            <a:ext cx="121952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97363" y="1"/>
            <a:ext cx="880863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554467" y="274563"/>
            <a:ext cx="8122982" cy="1143000"/>
          </a:xfrm>
          <a:prstGeom prst="rect">
            <a:avLst/>
          </a:prstGeom>
        </p:spPr>
        <p:txBody>
          <a:bodyPr lIns="93835" tIns="46917" rIns="93835" bIns="46917"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554467" y="1447801"/>
            <a:ext cx="812298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835" tIns="46917" rIns="93835" bIns="46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879120" y="6305249"/>
            <a:ext cx="2312131" cy="476552"/>
          </a:xfrm>
          <a:prstGeom prst="rect">
            <a:avLst/>
          </a:prstGeom>
        </p:spPr>
        <p:txBody>
          <a:bodyPr lIns="93835" tIns="46917" rIns="93835" bIns="46917" anchor="b"/>
          <a:lstStyle>
            <a:lvl1pPr algn="r" defTabSz="938118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DA18C0A9-5F68-4F23-88C6-03C574D6574B}" type="datetime1">
              <a:rPr lang="en-US"/>
              <a:pPr>
                <a:defRPr/>
              </a:pPr>
              <a:t>1/30/2015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6191251" y="6305249"/>
            <a:ext cx="3137109" cy="476552"/>
          </a:xfrm>
          <a:prstGeom prst="rect">
            <a:avLst/>
          </a:prstGeom>
        </p:spPr>
        <p:txBody>
          <a:bodyPr vert="horz" wrap="square" lIns="93835" tIns="46917" rIns="93835" bIns="46917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0000"/>
                </a:solidFill>
                <a:latin typeface="Gill Sans MT" pitchFamily="34" charset="0"/>
              </a:defRPr>
            </a:lvl1pPr>
          </a:lstStyle>
          <a:p>
            <a:r>
              <a:rPr lang="ka-GE"/>
              <a:t>საქართველო, ქ.თბილისი, 0162, ი.ჭავჭავაძის გამზ.№39ა 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9331491" y="6305249"/>
            <a:ext cx="494673" cy="476552"/>
          </a:xfrm>
          <a:prstGeom prst="rect">
            <a:avLst/>
          </a:prstGeom>
        </p:spPr>
        <p:txBody>
          <a:bodyPr lIns="93835" tIns="46917" rIns="93835" bIns="46917" anchor="b"/>
          <a:lstStyle>
            <a:lvl1pPr algn="ctr" defTabSz="938118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fld id="{81117F1F-AC2A-4245-AD6C-90BF5CC7D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98928" y="1"/>
            <a:ext cx="7983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3835" tIns="46917" rIns="93835" bIns="46917" anchor="ctr"/>
          <a:lstStyle>
            <a:extLst/>
          </a:lstStyle>
          <a:p>
            <a:pPr algn="ctr" defTabSz="93811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0" r:id="rId2"/>
    <p:sldLayoutId id="2147483936" r:id="rId3"/>
    <p:sldLayoutId id="2147483931" r:id="rId4"/>
    <p:sldLayoutId id="2147483937" r:id="rId5"/>
    <p:sldLayoutId id="2147483932" r:id="rId6"/>
    <p:sldLayoutId id="2147483938" r:id="rId7"/>
    <p:sldLayoutId id="2147483939" r:id="rId8"/>
    <p:sldLayoutId id="2147483940" r:id="rId9"/>
    <p:sldLayoutId id="2147483933" r:id="rId10"/>
    <p:sldLayoutId id="214748393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1B6E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1B6E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1B6E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1B6E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1B6E"/>
          </a:solidFill>
          <a:latin typeface="Gill Sans MT" pitchFamily="34" charset="0"/>
        </a:defRPr>
      </a:lvl5pPr>
      <a:lvl6pPr marL="394198" algn="l" rtl="0" fontAlgn="base">
        <a:spcBef>
          <a:spcPct val="0"/>
        </a:spcBef>
        <a:spcAft>
          <a:spcPct val="0"/>
        </a:spcAft>
        <a:defRPr sz="4400">
          <a:solidFill>
            <a:srgbClr val="001B6E"/>
          </a:solidFill>
          <a:latin typeface="Gill Sans MT" pitchFamily="34" charset="0"/>
        </a:defRPr>
      </a:lvl6pPr>
      <a:lvl7pPr marL="788396" algn="l" rtl="0" fontAlgn="base">
        <a:spcBef>
          <a:spcPct val="0"/>
        </a:spcBef>
        <a:spcAft>
          <a:spcPct val="0"/>
        </a:spcAft>
        <a:defRPr sz="4400">
          <a:solidFill>
            <a:srgbClr val="001B6E"/>
          </a:solidFill>
          <a:latin typeface="Gill Sans MT" pitchFamily="34" charset="0"/>
        </a:defRPr>
      </a:lvl7pPr>
      <a:lvl8pPr marL="1182594" algn="l" rtl="0" fontAlgn="base">
        <a:spcBef>
          <a:spcPct val="0"/>
        </a:spcBef>
        <a:spcAft>
          <a:spcPct val="0"/>
        </a:spcAft>
        <a:defRPr sz="4400">
          <a:solidFill>
            <a:srgbClr val="001B6E"/>
          </a:solidFill>
          <a:latin typeface="Gill Sans MT" pitchFamily="34" charset="0"/>
        </a:defRPr>
      </a:lvl8pPr>
      <a:lvl9pPr marL="1576791" algn="l" rtl="0" fontAlgn="base">
        <a:spcBef>
          <a:spcPct val="0"/>
        </a:spcBef>
        <a:spcAft>
          <a:spcPct val="0"/>
        </a:spcAft>
        <a:defRPr sz="4400">
          <a:solidFill>
            <a:srgbClr val="001B6E"/>
          </a:solidFill>
          <a:latin typeface="Gill Sans MT" pitchFamily="34" charset="0"/>
        </a:defRPr>
      </a:lvl9pPr>
      <a:extLst/>
    </p:titleStyle>
    <p:bodyStyle>
      <a:lvl1pPr marL="375035" indent="-290173" algn="l" rtl="0" eaLnBrk="0" fontAlgn="base" hangingPunct="0">
        <a:spcBef>
          <a:spcPts val="615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655628" indent="-243636" algn="l" rtl="0" eaLnBrk="0" fontAlgn="base" hangingPunct="0">
        <a:spcBef>
          <a:spcPts val="56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845" indent="-23405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125106" indent="-177937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331787" indent="-187518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548275" indent="-18767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95" indent="-18767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1970532" indent="-18767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6352" indent="-18767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691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383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0752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766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3458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150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84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7533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3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786" y="1928802"/>
            <a:ext cx="8556785" cy="36083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0752" y="188640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6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6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1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836712"/>
          <a:ext cx="8136904" cy="57115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6544"/>
                <a:gridCol w="3240360"/>
              </a:tblGrid>
              <a:tr h="432899">
                <a:tc>
                  <a:txBody>
                    <a:bodyPr/>
                    <a:lstStyle/>
                    <a:p>
                      <a:pPr algn="l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პირადი ექიმის მომსახურება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359189">
                <a:tc>
                  <a:txBody>
                    <a:bodyPr/>
                    <a:lstStyle/>
                    <a:p>
                      <a:r>
                        <a:rPr lang="ka-GE" sz="12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დავით ტატიშვილის სამედიცინო ცენტრი</a:t>
                      </a:r>
                      <a:endParaRPr lang="en-US" sz="12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აბულაძის ქ.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91">
                <a:tc>
                  <a:txBody>
                    <a:bodyPr/>
                    <a:lstStyle/>
                    <a:p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ნიუმედი</a:t>
                      </a:r>
                      <a:endParaRPr kumimoji="0" lang="en-US" sz="12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თბილისი,მარიჯანის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ქ. </a:t>
                      </a:r>
                      <a:r>
                        <a:rPr kumimoji="0" lang="ka-GE" sz="1200" kern="1200" baseline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ka-GE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კლინიკა „რუსთავი“</a:t>
                      </a:r>
                      <a:endParaRPr kumimoji="0" lang="en-US" sz="120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რუსთავი</a:t>
                      </a:r>
                      <a:r>
                        <a:rPr kumimoji="0" lang="en-US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მე-7 მკ რ-ნი</a:t>
                      </a:r>
                      <a:endParaRPr kumimoji="0" lang="en-US" sz="1200" kern="1200" baseline="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„გორმედის“ პოლიკლინიკა</a:t>
                      </a:r>
                      <a:endParaRPr kumimoji="0" lang="en-US" sz="120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გორი</a:t>
                      </a:r>
                      <a:r>
                        <a:rPr kumimoji="0" lang="en-US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ცხინვალის გზატკეცილი</a:t>
                      </a:r>
                      <a:endParaRPr kumimoji="0" lang="en-US" sz="1200" kern="1200" baseline="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ბათუმის</a:t>
                      </a:r>
                      <a:r>
                        <a:rPr kumimoji="0" lang="en-US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N1 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პოლიკლინიკა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ბათუმი, ტ.აბუსერიძის ქ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 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</a:t>
                      </a:r>
                      <a:endParaRPr kumimoji="0" lang="en-US" sz="12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თელავის,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ავთანდილ ყამბარაშვილის კლინიკა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თელავი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, ალადაშვილის ქ</a:t>
                      </a:r>
                      <a:r>
                        <a:rPr kumimoji="0" lang="en-US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 6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საგარეჯოს ჯეოჰოსპიტალსი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საგარეჯო,  კახეთის გზატკეცილი 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N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13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ახალციხის კლინიკა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ინდ. მეწარმე „ეკა ფოცხვერაშვილი“ 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ახალციხე, კეცხოველის ქ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.N 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4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ზუგდიდის კლინიკა „სანუსი“ 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ზუგდიდი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ცოტნე დადიანის ქ. 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 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1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„ფოთის პირველი პოლიკლინიკა“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ფოთი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რუსთაველის ქ. 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ოთახი 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 </a:t>
                      </a: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5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ქუთაისი</a:t>
                      </a:r>
                      <a:r>
                        <a:rPr kumimoji="0" lang="ka-GE" sz="1200" kern="1200" baseline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ნაზარიშვილის 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საჩხერის რაიონული საავადმყოფო-პოლიკლინიკური გაერთიანება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საჩხერე, ი.გომართელის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ქ</a:t>
                      </a:r>
                      <a:r>
                        <a:rPr kumimoji="0" lang="en-US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. N1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3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786" y="1928802"/>
            <a:ext cx="8556785" cy="36083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0752" y="116632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კახეთი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10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548681"/>
          <a:ext cx="8136904" cy="61206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08512"/>
                <a:gridCol w="3528392"/>
              </a:tblGrid>
              <a:tr h="36988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მომსახურების ცენტრები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მისამართი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361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ავთანდილ ყამბარაშვილის კლინიკა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თელავი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, ალადაშვილის ქ .N6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76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“ბავშვთა ჯანმრთელობის ცენტრი”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თელავი. ალადაშვილის ქ. N2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76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“თელავის რაი-საავადმყოფო”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თელავი, ალადაშვილის ქ.N2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838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“სალბუნი”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ქ.თელავი, ლესელიძის ქ.N1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05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“ნოვომედი”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თელავი, ჭავჭავაძის გამზ. N54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76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 “ენერგია +”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თელავი ალაზნის გამზ. N 10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76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“სიხარული”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თელავი, ალადაშვილის ქ.N 4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044">
                <a:tc>
                  <a:txBody>
                    <a:bodyPr/>
                    <a:lstStyle/>
                    <a:p>
                      <a:pPr algn="l"/>
                      <a:r>
                        <a:rPr lang="ka-GE" sz="900" dirty="0" smtClean="0">
                          <a:solidFill>
                            <a:schemeClr val="tx2"/>
                          </a:solidFill>
                        </a:rPr>
                        <a:t>კახეთი იონი</a:t>
                      </a:r>
                      <a:endParaRPr lang="en-US" sz="900" dirty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</a:rPr>
                        <a:t>ქ.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</a:rPr>
                        <a:t> გურჯაანი, რუსთაველის ქ. N22</a:t>
                      </a:r>
                      <a:endParaRPr lang="en-US" sz="900" dirty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გურჯაანის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გურჯაანი, მარჯანიშვილის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N 35 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931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საგარეჯოს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საგარეჯო, კახეთის გზატკეცილი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N 13 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303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კაჭრეთი ამბულატორია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გურჯაანი, კაჭრეთი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92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ველისციხის  ამბულატორია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გურჯაანი, ველისციხე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იორნმუღანლოს ამბულატორია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საგარეჯო, იორნმუღანლო</a:t>
                      </a:r>
                      <a:endParaRPr lang="ka-GE" sz="900" b="0" i="0" u="none" strike="noStrike" dirty="0">
                        <a:solidFill>
                          <a:schemeClr val="tx2"/>
                        </a:solidFill>
                        <a:latin typeface="Sylfaen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7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სართიჭალის  ამბულატორია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 </a:t>
                      </a:r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სართიჭალა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შპს "უნიმედი კახეთი"  თელავის  რეფერალური საავადმყოფო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თელავი, ალაზნის გამზირი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შპს "უნიმედი კახეთი" ყვარლის  სამედიცინო ცენტრი 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ყვარელი, ჭავჭავაძის ქუჩა, "ნაბაღრები"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0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შპს "უნიმედი კახეთი" ახმეტის სამედიცინო ცენტრი 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ქ.ახმეტა, რუსთაველის ქუჩა (სპორტდარბაზის ტერიტორია)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20752" y="116632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ქვემო ქართლი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11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530773"/>
          <a:ext cx="8136904" cy="2681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3600400"/>
              </a:tblGrid>
              <a:tr h="28096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მომსახურების ცენტრები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მისამართი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223090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რუსთავის ცენტრალური საავადმყოფო</a:t>
                      </a:r>
                      <a:endParaRPr kumimoji="0" lang="ka-GE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რუსთავი, წმ. ნინოს ქ.,N3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32">
                <a:tc>
                  <a:txBody>
                    <a:bodyPr/>
                    <a:lstStyle/>
                    <a:p>
                      <a:r>
                        <a:rPr lang="ka-GE" sz="900" dirty="0" smtClean="0">
                          <a:solidFill>
                            <a:schemeClr val="tx2"/>
                          </a:solidFill>
                        </a:rPr>
                        <a:t>შპს “ქართული ფოლადის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</a:rPr>
                        <a:t> სამკურნალო ცენტრი”</a:t>
                      </a:r>
                      <a:endParaRPr lang="en-US" sz="900" dirty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</a:rPr>
                        <a:t>რუსთავი,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</a:rPr>
                        <a:t> გაგარინის ქ. N12</a:t>
                      </a:r>
                      <a:endParaRPr lang="en-US" sz="900" dirty="0">
                        <a:solidFill>
                          <a:schemeClr val="tx2"/>
                        </a:solidFill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932">
                <a:tc>
                  <a:txBody>
                    <a:bodyPr/>
                    <a:lstStyle/>
                    <a:p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კლინიკა „რუსთავი“</a:t>
                      </a:r>
                      <a:endParaRPr kumimoji="0" lang="en-US" sz="9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რუსთავი. მე-7 მკ რ-ნი</a:t>
                      </a:r>
                      <a:endParaRPr kumimoji="0" lang="en-US" sz="9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132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გარდაბნის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გარდაბანი, ლესელიძის ქ. </a:t>
                      </a:r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N1</a:t>
                      </a:r>
                      <a:endParaRPr lang="ka-GE" sz="900" b="0" i="0" u="none" strike="noStrike" dirty="0">
                        <a:solidFill>
                          <a:schemeClr val="tx2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03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თეთრიწყაროს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თეთრიწყარო, რუსთაველის ქ.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82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მარნეულის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მარნეული, </a:t>
                      </a:r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ყოფილი სამხედრო ქალაქის ტერიტორია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19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მარნეულის სამშობიარო და ამბულატორიული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მარნეული, რუსთაველის ქ. </a:t>
                      </a:r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N 112  </a:t>
                      </a:r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(თბილისი, კოსტავას ქ. </a:t>
                      </a:r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N 67</a:t>
                      </a:r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, ბ.71)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140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წალკის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წალკა, თაყაიშვილის ქ. </a:t>
                      </a:r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N4</a:t>
                      </a:r>
                      <a:endParaRPr lang="ka-GE" sz="900" b="0" i="0" u="none" strike="noStrike" dirty="0">
                        <a:solidFill>
                          <a:schemeClr val="tx2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მარტყოფის  ამბულატორია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გარდაბანი, მარტყოფი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2600" y="3501009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eaLnBrk="0" hangingPunct="0">
              <a:defRPr/>
            </a:pPr>
            <a:r>
              <a:rPr lang="ka-GE" sz="1400" b="1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მცხეთა მთიანეთი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52600" y="3861049"/>
          <a:ext cx="8136904" cy="13681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3600400"/>
              </a:tblGrid>
              <a:tr h="29201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მომსახურების ცენტრები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მისამართი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367051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მცხეთის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მცხეთა, ღვინჯილიას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ქ.N </a:t>
                      </a:r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დუშეთის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დუშეთი, სტალინის ქ.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N 71 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51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თიანეთის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თიანეთი, რუსთაველის ქ.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N 75 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436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ყაზბეგის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დაბა სტეფანწმინდა, ყაქბეგის ქ. </a:t>
                      </a:r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N 35</a:t>
                      </a:r>
                      <a:endParaRPr lang="ka-GE" sz="900" b="0" i="0" u="none" strike="noStrike" dirty="0">
                        <a:solidFill>
                          <a:schemeClr val="tx2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52600" y="5373216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eaLnBrk="0" hangingPunct="0">
              <a:defRPr/>
            </a:pPr>
            <a:r>
              <a:rPr lang="ka-GE" sz="1400" b="1" dirty="0" smtClean="0">
                <a:solidFill>
                  <a:schemeClr val="bg2"/>
                </a:solidFill>
              </a:rPr>
              <a:t>შიდა  ქართლი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387558" y="5733257"/>
          <a:ext cx="8208912" cy="960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36504"/>
                <a:gridCol w="3672408"/>
              </a:tblGrid>
              <a:tr h="23317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მომსახურების ცენტრები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მისამართი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194311">
                <a:tc>
                  <a:txBody>
                    <a:bodyPr/>
                    <a:lstStyle/>
                    <a:p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სს „გორმედის“ პოლიკლინიკა</a:t>
                      </a:r>
                      <a:endParaRPr kumimoji="0" lang="en-US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გორი.ცხინვალის გზატკეცილი;</a:t>
                      </a:r>
                      <a:endParaRPr kumimoji="0" lang="en-US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311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სს “იავნანა”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გორი (კვერნაკი) ჭავჭავაძის ქ. N 104,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311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შპს  “</a:t>
                      </a:r>
                      <a:r>
                        <a:rPr kumimoji="0" lang="en-US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LIFE</a:t>
                      </a:r>
                      <a:r>
                        <a:rPr kumimoji="0" lang="en-US" sz="9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2012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ხაშური, ლესელიძის ქ.N10ა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2600" y="2060848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იმერეთი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12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2492894"/>
          <a:ext cx="8208912" cy="38151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04005"/>
                <a:gridCol w="3704907"/>
              </a:tblGrid>
              <a:tr h="275147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მომსახურების ცენტრები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მისამართი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228911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სს “საჩხერის რაიონული საავადმყოფო -პოლიკლინიკური გაერთიანება”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საჩხერე ,ივანე გომართელის  ქ.N17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107"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ჭიათურის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ჭიათურა, გ. ჭანტურიას ქ.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N 20 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6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კლინიკა ლჯ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ქუთაისი,ჩეჩელაშვილის ქ. N6ა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59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ბაღდათის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ბაღდათი, კახიანის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N84 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669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ზესტაფონის ამბულატორული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ზესტაფონი, რუსთაველის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ქ.N </a:t>
                      </a:r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79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ზესტაფონის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ზესტაფონი, კეკელიძისა და მელიქიძის ქუჩების გადაკვეთა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06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სამტრედიის ამბულატორიული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სამტრედია, ჭანტურიას ქ.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N2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342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შპს „ჯეო ჰოსპიტალს“-ის სამტრედიის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accent1"/>
                          </a:solidFill>
                          <a:latin typeface="Sylfaen"/>
                        </a:rPr>
                        <a:t>სამტრედია, კოსტავას </a:t>
                      </a:r>
                      <a:r>
                        <a:rPr lang="ka-GE" sz="900" b="0" i="0" u="none" strike="noStrike" dirty="0" smtClean="0">
                          <a:solidFill>
                            <a:schemeClr val="accent1"/>
                          </a:solidFill>
                          <a:latin typeface="Sylfaen"/>
                        </a:rPr>
                        <a:t>ქუჩა</a:t>
                      </a:r>
                      <a:endParaRPr lang="ka-GE" sz="900" b="0" i="0" u="none" strike="noStrike" dirty="0">
                        <a:solidFill>
                          <a:schemeClr val="accent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44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ზ.ცხაკაიას დასავლეთ საქართველოს ინტერვენციული მედიცინის ეროვნული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ქ.ქუთაისი, ჯავახიშვილის ქ.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N 83ა</a:t>
                      </a:r>
                      <a:endParaRPr kumimoji="0" lang="ka-GE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იმერეთის რეგიონალური კლინიკური საავადმყოფო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ქ.ქუთაისი, ოცხელის ქ. №2, ნაკვეთი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N 2</a:t>
                      </a:r>
                      <a:endParaRPr kumimoji="0" lang="ka-GE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39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წმინდა ნიკოლოზის სახ. ქირურგიული და ონკოლოგიური 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ქ.ქუთაისი, პ. იაშვილის ქ.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N  </a:t>
                      </a:r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39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შპს</a:t>
                      </a:r>
                      <a:r>
                        <a:rPr kumimoji="0" lang="ka-GE" sz="900" b="0" i="0" u="none" strike="noStrike" kern="1200" baseline="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 ქუთაისის დ. ნაზღაიძის სახელობის საოჯახო მედიცინისა და საოჯახო მედიცინიდ რეგიონალური სასწავლო ცენტრი</a:t>
                      </a:r>
                      <a:endParaRPr kumimoji="0" lang="ka-GE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ქ.ქუთაისი</a:t>
                      </a:r>
                      <a:r>
                        <a:rPr kumimoji="0" lang="ka-GE" sz="900" b="0" i="0" u="none" strike="noStrike" kern="120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, თმარ</a:t>
                      </a:r>
                      <a:r>
                        <a:rPr kumimoji="0" lang="ka-GE" sz="900" b="0" i="0" u="none" strike="noStrike" kern="1200" baseline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 მეფის # 5/7</a:t>
                      </a:r>
                      <a:endParaRPr kumimoji="0" lang="ka-GE" sz="900" b="0" i="0" u="none" strike="noStrike" kern="1200" smtClean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288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 სს "ჩემი ოჯახის კლინიკა" ხონის რაიონული საავადმყოფო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სოლომონ მეორის ქუჩა,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N  21</a:t>
                      </a:r>
                      <a:endParaRPr kumimoji="0" lang="ka-GE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სს ”"ჩემი ოჯახის კლინიკა"” ტყიბულის რაიონული საავადმყოფო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თაბუკაშვილის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ქ.N 10</a:t>
                      </a:r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, მიმდებარედ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 სს "ჩემი ოჯახის კლინიკა" თერჯოლის რაიონული საავადმყოფო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ქ.თერჯოლა, რუსთაველის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ქ.N 69</a:t>
                      </a:r>
                      <a:endParaRPr kumimoji="0" lang="ka-GE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შპს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“წყალტუბოს </a:t>
                      </a:r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რაიონული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საავადმყოფო”</a:t>
                      </a:r>
                      <a:endParaRPr kumimoji="0" lang="ka-GE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ქ.წყალტუბო, ერისთავის ქ.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accent1"/>
                          </a:solidFill>
                          <a:latin typeface="Sylfaen"/>
                          <a:ea typeface="+mn-ea"/>
                          <a:cs typeface="+mn-cs"/>
                        </a:rPr>
                        <a:t>N 16</a:t>
                      </a:r>
                      <a:endParaRPr kumimoji="0" lang="ka-GE" sz="900" b="0" i="0" u="none" strike="noStrike" kern="1200" dirty="0">
                        <a:solidFill>
                          <a:schemeClr val="accent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352601" y="0"/>
            <a:ext cx="82089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0" hangingPunct="0">
              <a:defRPr/>
            </a:pPr>
            <a:r>
              <a:rPr lang="ka-GE" sz="1400" b="1" dirty="0" smtClean="0">
                <a:solidFill>
                  <a:schemeClr val="bg2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სამცხე ჯავახეთი</a:t>
            </a:r>
            <a:endParaRPr lang="en-US" sz="1400" b="1" dirty="0" smtClean="0">
              <a:solidFill>
                <a:schemeClr val="bg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52600" y="404665"/>
          <a:ext cx="8280920" cy="15506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03658"/>
                <a:gridCol w="3777262"/>
              </a:tblGrid>
              <a:tr h="27009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მომსახურების ცენტრები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მისამართი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229735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ბორჯომის მრავალპროფილური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ბორჯომი, სააკაძის ქ. </a:t>
                      </a:r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N3 </a:t>
                      </a:r>
                      <a:endParaRPr lang="ka-GE" sz="900" b="0" i="0" u="none" strike="noStrike" dirty="0">
                        <a:solidFill>
                          <a:schemeClr val="tx2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33"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შპს „ჯეო ჰოსპიტალს“-ის ბაკურიანის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ბორჯომი, დაბა ბაკურიანი, წაქაძის </a:t>
                      </a:r>
                      <a:r>
                        <a:rPr lang="ka-GE" sz="900" b="0" i="0" u="none" strike="noStrike" dirty="0" smtClean="0">
                          <a:solidFill>
                            <a:schemeClr val="tx2"/>
                          </a:solidFill>
                          <a:latin typeface="Sylfaen"/>
                        </a:rPr>
                        <a:t>ქ.N </a:t>
                      </a:r>
                      <a:r>
                        <a:rPr lang="ka-GE" sz="900" b="0" i="0" u="none" strike="noStrike" dirty="0">
                          <a:solidFill>
                            <a:schemeClr val="tx2"/>
                          </a:solidFill>
                          <a:latin typeface="Sylfaen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3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ინდ. მეწარმე „ეკა ფოცხვერაშვილი“ </a:t>
                      </a:r>
                      <a:endParaRPr kumimoji="0" lang="ka-GE" sz="900" b="0" i="0" u="none" strike="noStrike" kern="1200" dirty="0">
                        <a:solidFill>
                          <a:schemeClr val="tx2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ქ. ახალციხე; კეცხოველის ქ .N 4;</a:t>
                      </a:r>
                      <a:endParaRPr kumimoji="0" lang="ka-GE" sz="900" b="0" i="0" u="none" strike="noStrike" kern="1200" dirty="0">
                        <a:solidFill>
                          <a:schemeClr val="tx2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3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შპს "უნიმედი სამცხე"  ახალქალაქის სამედიცინო ცენტრი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ქ. ახალქალაქი, დ. აღმაშენებლის ქ.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N31</a:t>
                      </a:r>
                      <a:endParaRPr kumimoji="0" lang="ka-GE" sz="900" b="0" i="0" u="none" strike="noStrike" kern="1200" dirty="0">
                        <a:solidFill>
                          <a:schemeClr val="tx2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3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შპს "უნიმედი სამცხე"  ახალციხის სამედიცინო ცენტრი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ქ. ახალციხე, რუსთაველის ქ.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N 105 </a:t>
                      </a:r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3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შპს "უნიმედი სამცხე"  ადიგენის სამედიცინო ცენტრი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დაბა ადიგენი,  ბალახაშვილის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ქ.N11</a:t>
                      </a:r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. სახანძროსთან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43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შპს "უნიმედი სამცხე"  ნინოწმინდის სამედიცინო ცენტრი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i="0" u="none" strike="noStrike" kern="1200" dirty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ქ. ნინოწმინდა, თავისუფლების ქ. </a:t>
                      </a:r>
                      <a:r>
                        <a:rPr kumimoji="0" lang="ka-GE" sz="900" b="0" i="0" u="none" strike="noStrike" kern="1200" dirty="0" smtClean="0">
                          <a:solidFill>
                            <a:schemeClr val="tx2"/>
                          </a:solidFill>
                          <a:latin typeface="Sylfaen"/>
                          <a:ea typeface="+mn-ea"/>
                          <a:cs typeface="+mn-cs"/>
                        </a:rPr>
                        <a:t>N 48</a:t>
                      </a:r>
                      <a:endParaRPr kumimoji="0" lang="ka-GE" sz="900" b="0" i="0" u="none" strike="noStrike" kern="1200" dirty="0">
                        <a:solidFill>
                          <a:schemeClr val="tx2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2600" y="3068960"/>
            <a:ext cx="8136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აჭარა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13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3347865"/>
          <a:ext cx="8136904" cy="33286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2488"/>
                <a:gridCol w="3744416"/>
              </a:tblGrid>
              <a:tr h="26519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მომსახურების ცენტრები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მისამართი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230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N1 პოლიკლინიკა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ბათუმი, ტ.აბუსერიძის ქ .N2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ინტერმედიკა 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ბათუმი,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ფარნვაზ მეფის  N 62/66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ბათუმის N1 სამშობიარო სახლი 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ბათუმი, რუსთაველის ქ. N 39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 მედინა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ქ.ბათუმი,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ფ. ხალვაშის N 237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ბათუმის მეზღვაურთა სამედიცინო ცენტრი 2010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ბათუმი, გ. ტაბიძის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N 2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აჭარის ა/რ ონკოლოგიის ცენტრი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ბათუმი, პუშკინის  ქ.N118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19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"ბათუმის დედათა და ბავშვთა ჯანმრთელობისდაცვის რესპუბლიკური ცენტრი"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ბათუმი,სოფელი ანგისა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9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'უნიმედი აჭარა" ბათუმის რეფერალური საავადმყოფო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ბათუმი,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ბაგრატიონის  ქ.N125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9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'უნიმედი აჭარა" ქობულეთის საავადმყოფო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აბაშიძის ქ. N 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9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"უნიმედი აჭარა" ჩაქვის სამედიცინო ცენტრი</a:t>
                      </a: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დაბა ჩაქვი, თ.მეფის ქ.N40, მიმდებარედ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9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"უნიმედი აჭარა" ხულოს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დაბა ხულო, აღმაშენებლის ქ. N 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9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"უნიმედი აჭარა" შუახევის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დაბა შუახევი, რუსთაველის ქ.N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69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"უნიმედი აჭარა" ქედის სამედიცინო ცენტრი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დაბა ქედა, რუსთაველის ქ. N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52600" y="0"/>
            <a:ext cx="82089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სამეგრელო</a:t>
            </a:r>
            <a:endParaRPr lang="en-US" sz="1400" b="1" dirty="0">
              <a:solidFill>
                <a:schemeClr val="bg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52600" y="332655"/>
          <a:ext cx="8064896" cy="2579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3616"/>
                <a:gridCol w="3711280"/>
              </a:tblGrid>
              <a:tr h="30716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მომსახურების ცენტრები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1200" b="1" kern="1200" dirty="0" smtClean="0">
                          <a:solidFill>
                            <a:schemeClr val="bg1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მისამართი</a:t>
                      </a:r>
                      <a:endParaRPr kumimoji="0" lang="en-US" sz="1200" b="1" kern="1200" dirty="0">
                        <a:solidFill>
                          <a:schemeClr val="bg1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309111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“ზუგდიდის მრავალპროფილიანი კლინიკური საავადმყოფო რესპუბლიკა”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ქ.ზუგდიდი, გამსახურდიას ქ. N 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988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“ზუგდიდის მრავლპროფილიანი კლინიკური საავადმყოფო "რესპუბლიკას" ფილიალი ფოთის პოლიკლინიკა”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ქ.ზუგდიდი, კ. გამსახურდიას ქ. N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872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„სანუსი“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ქ.ზუგდიდი; ცოტნე დადიანის ქ. N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8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ფოთის პირველი პოლიკლინიკა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ფოთი. რუსთაველის ქ. N 20 ოთახი N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458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"ფოთის ცენტრალური კლინიკური საავადმყოფო"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ქ.ფოთი, გურიის N  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93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აკად. ე. კ. ფიფიას სახ წალენჯიხის ცენტრალური საავადმყოფო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წალენჯიხა, ჭურღულიას ქ. N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450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“მარტვილის მრავალპროფილიანი საავადმყოფო”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მარტვილის რაიონი, მშვიდობის ქ. N 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25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“ჩხოროწყუს რაიონული ცენტრალური საავადმყოფო”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აღმაშენებლის ქ. N 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18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"ხობის რაიონული ცენტრალური საავადმყოფო“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სოლომონ მეორის ქ. N 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86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"აბაშის ამბულატორიულ–პოლიკლინიკური გაერთიანება”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აბაშის რაიონი, თავისუფლების ქ. N 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013" y="0"/>
            <a:ext cx="8123237" cy="3333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ka-GE" sz="1400" b="1" dirty="0" smtClean="0">
                <a:solidFill>
                  <a:srgbClr val="FF0000"/>
                </a:solidFill>
              </a:rPr>
              <a:t>პროვაიდერი სტომატოლოგიური კლინიკები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2BFB5-A412-4E76-BF23-5A6D94B74B8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30724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2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813" y="1928813"/>
            <a:ext cx="8556625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80592" y="376013"/>
          <a:ext cx="8424936" cy="63301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5713"/>
                <a:gridCol w="2653933"/>
                <a:gridCol w="1684861"/>
                <a:gridCol w="1025568"/>
                <a:gridCol w="1000046"/>
                <a:gridCol w="684815"/>
              </a:tblGrid>
              <a:tr h="226442">
                <a:tc rowSpan="2">
                  <a:txBody>
                    <a:bodyPr/>
                    <a:lstStyle/>
                    <a:p>
                      <a:pPr algn="ctr"/>
                      <a:r>
                        <a:rPr lang="ka-GE" sz="10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კლინიკა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a-GE" sz="10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მისამართი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ტელეფონი</a:t>
                      </a:r>
                      <a:endParaRPr lang="en-US" sz="1000" b="1" dirty="0" smtClean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a-GE" sz="10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ფასდაკლება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a-GE" sz="10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ბავშვთა</a:t>
                      </a:r>
                      <a:r>
                        <a:rPr lang="ka-GE" sz="10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სტომატოლოგია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612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ორთოპედი</a:t>
                      </a:r>
                      <a:r>
                        <a:rPr lang="ka-GE" sz="12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ა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ორთოდონტია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92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სტომატოლოგიური კლინიკა სანო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ქუთათელაძის ქ. N1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224 14 24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20%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10%</a:t>
                      </a:r>
                      <a:endParaRPr lang="en-US" sz="900" b="1" i="0" u="none" strike="noStrike" dirty="0" smtClean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 rowSpan="8"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ნიუ დენტი</a:t>
                      </a:r>
                      <a:endParaRPr kumimoji="0" lang="en-US" sz="900" b="1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მიცკევიჩის ქ. N1</a:t>
                      </a: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ka-GE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237 30 38</a:t>
                      </a:r>
                      <a:endParaRPr kumimoji="0" lang="ka-GE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kumimoji="0" lang="ka-GE" sz="900" b="1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25 %</a:t>
                      </a:r>
                      <a:endParaRPr kumimoji="0" lang="en-US" sz="900" b="1" kern="1200" baseline="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kumimoji="0" lang="ka-GE" sz="900" b="1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25 %</a:t>
                      </a:r>
                      <a:endParaRPr kumimoji="0" lang="en-US" sz="900" b="1" kern="1200" baseline="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თბილისი.ყაზბეგის გამზ. 29ა;( სადღეღამისო)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236 81 61</a:t>
                      </a:r>
                      <a:endParaRPr kumimoji="0" lang="ka-GE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საბურთალოს ქ .N40</a:t>
                      </a: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     </a:t>
                      </a:r>
                      <a:endParaRPr kumimoji="0" lang="ka-GE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236 22 94</a:t>
                      </a:r>
                      <a:endParaRPr kumimoji="0" lang="ka-GE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პეტრიაშვილის ქ. N 32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229 20 35;  222 13   76</a:t>
                      </a:r>
                      <a:endParaRPr kumimoji="0" lang="ka-GE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აგლაძის ქ. N39ა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234  77 57</a:t>
                      </a:r>
                      <a:endParaRPr kumimoji="0" lang="ka-GE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2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a-GE" sz="12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ლუბლიანას ქ.N 5</a:t>
                      </a:r>
                      <a:endParaRPr kumimoji="0" lang="en-US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222 21 22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2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ელენდენტი</a:t>
                      </a:r>
                      <a:endParaRPr kumimoji="0" lang="en-US" sz="900" b="1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ვაჟა-ფშაველას გამზ. N28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237 53 93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25%</a:t>
                      </a:r>
                      <a:endParaRPr kumimoji="0" lang="en-US" sz="900" b="1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25%</a:t>
                      </a:r>
                      <a:endParaRPr kumimoji="0" lang="en-US" sz="900" b="1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ჰეფი დენტი</a:t>
                      </a:r>
                      <a:endParaRPr kumimoji="0" lang="en-US" sz="900" b="1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ნუცუბიძის ქ .N2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239 50 53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დენტალ ლენდი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თამარაშვილის ქ. N</a:t>
                      </a:r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ka-GE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მაზნიაშვილის ქ. N12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222 22 84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;  2 96 20 40 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ბელადენტი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კოსტავას ქ.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N 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72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221</a:t>
                      </a: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22 17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პი ეს დენტალი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ყაზბეგის გამზ. N31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239 01 91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30 %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როიალ დენტი 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    თ</a:t>
                      </a:r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ყიფშიძის ქ. N2ა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222</a:t>
                      </a: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61 68;       223 33 66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DENTAL WORLD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გოგოლაურის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ქუჩა,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წერეთლის 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მე-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8 კორპ</a:t>
                      </a:r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.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222</a:t>
                      </a:r>
                      <a:r>
                        <a:rPr kumimoji="0" lang="en-US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61 68;       223 33 66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ალბიუსი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 თაბუკაშვილის 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ქ.N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27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240 07 07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ცედექსი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თბილისი.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აბაშიძის 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ქ..N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56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291 34  25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ეფლდენტი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ფალიაშვილის ქ. N118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2 22 56 17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დენტექსი -95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ლაღიძის ქ.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N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298 39 90;         292 34 98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</a:t>
                      </a:r>
                      <a:r>
                        <a:rPr kumimoji="0" lang="ka-GE" sz="900" b="1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28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INDIGO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ჭავჭავაძის  გამზ. N33ა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243   12 12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30%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</a:p>
                    <a:p>
                      <a:pPr marL="0" algn="ctr" rtl="0" eaLnBrk="1" fontAlgn="ctr" latinLnBrk="0" hangingPunct="1"/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ბათუმი. გორგილაძის 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ქ.N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29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27 11 81;  22  30 03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96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ორთოდონტიული ცენტრი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ლაღიძის ქ.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N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298 39 89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31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გერმანული კლინიკა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გორგასლის ქ. N51-53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75 34 34; 75 36 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931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ლაიფ დენტი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მიცკევიჩის  ქ.N15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237 80 90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013" y="0"/>
            <a:ext cx="8123237" cy="333375"/>
          </a:xfrm>
        </p:spPr>
        <p:txBody>
          <a:bodyPr/>
          <a:lstStyle/>
          <a:p>
            <a:pPr algn="ctr">
              <a:defRPr/>
            </a:pPr>
            <a:r>
              <a:rPr lang="ka-GE" sz="1400" b="1" dirty="0" smtClean="0">
                <a:solidFill>
                  <a:srgbClr val="FF0000"/>
                </a:solidFill>
              </a:rPr>
              <a:t>პროვაიდერი სტომატოლოგიური კლინიკები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CBE80E-5C74-4502-96DF-A290D1F4AEB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3174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2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813" y="1928813"/>
            <a:ext cx="8556625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52600" y="332653"/>
          <a:ext cx="8280920" cy="6378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2987"/>
                <a:gridCol w="2299555"/>
                <a:gridCol w="1855193"/>
                <a:gridCol w="870673"/>
                <a:gridCol w="913511"/>
                <a:gridCol w="719001"/>
              </a:tblGrid>
              <a:tr h="187483">
                <a:tc rowSpan="2">
                  <a:txBody>
                    <a:bodyPr/>
                    <a:lstStyle/>
                    <a:p>
                      <a:pPr algn="ctr"/>
                      <a:r>
                        <a:rPr lang="ka-GE" sz="10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კლინიკა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a-GE" sz="10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მისამართი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ტელეფონი</a:t>
                      </a:r>
                      <a:endParaRPr lang="en-US" sz="1000" b="1" dirty="0" smtClean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en-US" sz="10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ფასდაკლება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ბავშვთა</a:t>
                      </a:r>
                      <a:r>
                        <a:rPr lang="ka-GE" sz="8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სტომატოლოგია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91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ორთოპედია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ორთოდონტია</a:t>
                      </a:r>
                      <a:endParaRPr lang="en-US" sz="8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“მ.ტატიშვილის სტომ-რი სპა ცენტრი”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გოთუას ქ. N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2 20 13 20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243"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გლობალ დენტი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ფალიაშვილის ქ.N 59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 94 57 71; 2 94 57 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10-20 %</a:t>
                      </a:r>
                      <a:endParaRPr kumimoji="0" lang="en-US" sz="900" b="1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L</a:t>
                      </a: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დენტი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ხეთაგუროვის ქ.N </a:t>
                      </a:r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2 25 80 47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25%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25%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en-US" sz="900" b="1" i="1" u="none" strike="noStrike" kern="1200" dirty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“ესთეტიკი” 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გლდანი, ხიზანიშვილის ქ. N15, მეტრო ახმეტელის მიმდებარე ტერიოტრია.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kumimoji="0" lang="ka-GE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2 18 13 83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0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30%</a:t>
                      </a:r>
                      <a:endParaRPr kumimoji="0" lang="en-US" sz="900" b="1" i="0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0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30%</a:t>
                      </a:r>
                      <a:endParaRPr kumimoji="0" lang="en-US" sz="900" b="1" i="0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1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V</a:t>
                      </a:r>
                      <a:endParaRPr lang="en-US" sz="900" b="1" i="1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დენტექსპრესი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კვერნაძის ქ. 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2 21 26 52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10-20 %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10-20 %</a:t>
                      </a:r>
                      <a:endParaRPr lang="en-US" sz="900" b="1" i="0" u="none" strike="noStrike" dirty="0" smtClean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ნეოდენტი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ზუბალაშვილის ქ.N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593 26 00 08; 593 35 37 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30%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20%</a:t>
                      </a:r>
                      <a:endParaRPr lang="en-US" sz="900" b="1" i="0" u="none" strike="noStrike" dirty="0" smtClean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58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მედი</a:t>
                      </a:r>
                      <a:r>
                        <a:rPr kumimoji="0" lang="ka-GE" sz="900" b="1" kern="1200" baseline="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დენტ +</a:t>
                      </a:r>
                      <a:endParaRPr kumimoji="0" lang="ka-GE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თბილისი,არაყიშვილის 1 ჩიხი 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291 49 35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397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დენტ ივერი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თევდორე მღვდლის #13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247 50 26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42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დენტალ  სტარ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ბარნოვის #75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222 67 22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20-30%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42"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</a:t>
                      </a:r>
                      <a:r>
                        <a:rPr kumimoji="0" lang="ka-GE" sz="900" b="1" kern="1200" baseline="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დეკა</a:t>
                      </a:r>
                      <a:endParaRPr kumimoji="0" lang="en-US" sz="900" b="1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ქავთარაძის ქ. 16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218 99 70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20 %</a:t>
                      </a:r>
                      <a:endParaRPr kumimoji="0" lang="en-US" sz="900" b="1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 smtClean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90">
                <a:tc rowSpan="2"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კლინიკა  მედი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კოსტავას ქ.N 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291 00 00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0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20%</a:t>
                      </a:r>
                      <a:endParaRPr kumimoji="0" lang="en-US" sz="900" b="1" i="0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20%</a:t>
                      </a:r>
                      <a:endParaRPr lang="en-US" sz="900" b="1" i="0" u="none" strike="noStrike" dirty="0" smtClean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90">
                <a:tc vMerge="1">
                  <a:txBody>
                    <a:bodyPr/>
                    <a:lstStyle/>
                    <a:p>
                      <a:pPr algn="ctr" fontAlgn="ctr"/>
                      <a:endParaRPr kumimoji="0" lang="ka-GE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ბათუმი, ვაჟა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ფშაველას გამზ. N 23</a:t>
                      </a:r>
                      <a:endParaRPr kumimoji="0" lang="ka-GE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0422  27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77 88</a:t>
                      </a:r>
                      <a:endParaRPr kumimoji="0" lang="ka-GE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0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20%</a:t>
                      </a:r>
                      <a:endParaRPr kumimoji="0" lang="en-US" sz="900" b="1" i="0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20%</a:t>
                      </a:r>
                      <a:endParaRPr lang="en-US" sz="900" b="1" i="0" u="none" strike="noStrike" dirty="0" smtClean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5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დიაბეტის, ენდოკრინული და გულ-ფილტვის დაავადებების ცნეტრის</a:t>
                      </a:r>
                      <a:r>
                        <a:rPr kumimoji="0" lang="ka-GE" sz="900" b="1" kern="1200" baseline="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სტომატოლოგიური განყოფილება</a:t>
                      </a:r>
                      <a:endParaRPr kumimoji="0" lang="en-US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თბილისი.  ჩაჩავას ქ.N1 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51 87 18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637">
                <a:tc rowSpan="5"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დენსი</a:t>
                      </a:r>
                    </a:p>
                    <a:p>
                      <a:pPr algn="ctr" fontAlgn="ctr"/>
                      <a:r>
                        <a:rPr kumimoji="0" lang="en-US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DENS</a:t>
                      </a:r>
                      <a:endParaRPr kumimoji="0" lang="ka-GE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 ყიფშიძის ქ.N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212 00 31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15 %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 vMerge="1">
                  <a:txBody>
                    <a:bodyPr/>
                    <a:lstStyle/>
                    <a:p>
                      <a:pPr algn="ctr" fontAlgn="ctr"/>
                      <a:endParaRPr kumimoji="0" lang="ka-GE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რუსთავი, კოსტავას  ქ.N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8 341 25 57 55 / 8 341 29 25 52</a:t>
                      </a:r>
                      <a:endParaRPr kumimoji="0" lang="ka-GE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15 %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 vMerge="1">
                  <a:txBody>
                    <a:bodyPr/>
                    <a:lstStyle/>
                    <a:p>
                      <a:pPr algn="ctr" fontAlgn="ctr"/>
                      <a:endParaRPr kumimoji="0" lang="ka-GE" sz="10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რუსთავი, შარტავას ქ.N17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8 341 28 52 55 / 8 341 28 54 55</a:t>
                      </a:r>
                      <a:endParaRPr kumimoji="0" lang="ka-GE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 vMerge="1">
                  <a:txBody>
                    <a:bodyPr/>
                    <a:lstStyle/>
                    <a:p>
                      <a:pPr algn="ctr" fontAlgn="ctr"/>
                      <a:endParaRPr kumimoji="0" lang="ka-GE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რუსთავი, კლდიაშვილის ქ.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N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10-37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8 341 25 57 55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 vMerge="1">
                  <a:txBody>
                    <a:bodyPr/>
                    <a:lstStyle/>
                    <a:p>
                      <a:pPr algn="ctr" fontAlgn="ctr"/>
                      <a:endParaRPr kumimoji="0" lang="ka-GE" sz="900" b="1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გარდაბანი,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აღმაშენებლის ქ. N6/46</a:t>
                      </a:r>
                      <a:endParaRPr kumimoji="0" lang="ka-GE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037 2 22 30 08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15%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სუპერ კბილი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რუსთავი, ფიროსმანის ქ.N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0341 24 13 33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20%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8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ჯულია დენტი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თელავი, ა. წერეთლის ქ.N3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0350 27 60 11; 593 312 400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10%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76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კახეთი იონი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</a:rPr>
                        <a:t>ქ.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</a:rPr>
                        <a:t> გურჯაანი, რუსთაველის ქ. N22</a:t>
                      </a:r>
                      <a:endParaRPr lang="en-US" sz="900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 fontAlgn="ctr"/>
                      <a:endParaRPr kumimoji="0" lang="ka-GE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995 0353 22 51 06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254061"/>
                          </a:solidFill>
                          <a:latin typeface="Sylfaen"/>
                        </a:rPr>
                        <a:t>-</a:t>
                      </a:r>
                      <a:endParaRPr lang="en-US" sz="900" b="1" i="0" u="none" strike="noStrike" dirty="0">
                        <a:solidFill>
                          <a:srgbClr val="254061"/>
                        </a:solidFill>
                        <a:latin typeface="Sylfae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6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ააიპ დოსტაქარი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საჩხერე, გომართელის ქ.N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595 22 20 22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1" u="none" strike="noStrike" dirty="0" smtClean="0">
                          <a:solidFill>
                            <a:srgbClr val="254061"/>
                          </a:solidFill>
                          <a:latin typeface="Calibri"/>
                        </a:rPr>
                        <a:t>-</a:t>
                      </a:r>
                      <a:endParaRPr lang="en-US" sz="900" b="1" i="1" u="none" strike="noStrike" dirty="0">
                        <a:solidFill>
                          <a:srgbClr val="25406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1" u="none" strike="noStrike" dirty="0" smtClean="0">
                          <a:solidFill>
                            <a:srgbClr val="254061"/>
                          </a:solidFill>
                          <a:latin typeface="Calibri"/>
                        </a:rPr>
                        <a:t>-</a:t>
                      </a:r>
                      <a:endParaRPr lang="en-US" sz="900" b="1" i="1" u="none" strike="noStrike" dirty="0">
                        <a:solidFill>
                          <a:srgbClr val="254061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304"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ინდ. მეწარმე ნერმინ მახარაძე</a:t>
                      </a:r>
                      <a:endParaRPr kumimoji="0" lang="en-US" sz="900" b="1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ბათუმი,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ფარნავაზ მეფის N158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593 31 03 01 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10 %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სმაილ სტუდიო</a:t>
                      </a:r>
                      <a:endParaRPr kumimoji="0" lang="en-US" sz="900" b="1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,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გორგასლის N103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599 30 27 03 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V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დენტალ არტი</a:t>
                      </a:r>
                      <a:endParaRPr kumimoji="0" lang="en-US" sz="900" b="1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ბათუმი,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ლერმონტოვის ქ.N 94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4222 24 69 22 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65"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1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დენტ ეფექტი</a:t>
                      </a:r>
                      <a:endParaRPr kumimoji="0" lang="en-US" sz="900" b="1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ბათუმი,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ლერმონტოვის ქ. N 31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4222 2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57 00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900" b="1" kern="1200" dirty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ka-GE" sz="900" b="1" i="1" u="none" strike="noStrike" kern="1200" dirty="0" smtClean="0">
                          <a:solidFill>
                            <a:srgbClr val="254061"/>
                          </a:solidFill>
                          <a:latin typeface="Sylfaen"/>
                          <a:ea typeface="+mn-ea"/>
                          <a:cs typeface="+mn-cs"/>
                        </a:rPr>
                        <a:t>-</a:t>
                      </a:r>
                      <a:endParaRPr kumimoji="0" lang="en-US" sz="900" b="1" i="1" u="none" strike="noStrike" kern="1200" dirty="0">
                        <a:solidFill>
                          <a:srgbClr val="254061"/>
                        </a:solidFill>
                        <a:latin typeface="Sylfae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3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786" y="1928802"/>
            <a:ext cx="8556785" cy="36083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0752" y="116632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6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6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2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594807"/>
          <a:ext cx="8208912" cy="542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6544"/>
                <a:gridCol w="3312368"/>
              </a:tblGrid>
              <a:tr h="264616">
                <a:tc>
                  <a:txBody>
                    <a:bodyPr/>
                    <a:lstStyle/>
                    <a:p>
                      <a:r>
                        <a:rPr lang="ka-GE" sz="14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მზღვეველის</a:t>
                      </a:r>
                      <a:r>
                        <a:rPr lang="ka-GE" sz="14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მიერ მითითებული კლინიკები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4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441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დავით ტატიშვილი სამედიცინო ცენტრი 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აბულაძის ქ.</a:t>
                      </a:r>
                      <a:r>
                        <a:rPr kumimoji="0" lang="en-US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US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მარიჯანის </a:t>
                      </a:r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ქ.</a:t>
                      </a: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N4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ნიუმედი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მარიჯანის ქ. N 4</a:t>
                      </a:r>
                      <a:endParaRPr kumimoji="0" lang="en-US" sz="14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ბათუმის </a:t>
                      </a:r>
                      <a:r>
                        <a:rPr kumimoji="0" lang="en-US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1 პოლიკლინიკა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ბათუმი, ტ.აბუსერიძის ქ .N2</a:t>
                      </a:r>
                      <a:endParaRPr kumimoji="0" lang="en-US" sz="14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ბათუმის რესპუბლიკური</a:t>
                      </a:r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კლინიკური საავადმყოფო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ბათუმი, ტ.აბუსერიძის ქ .N2</a:t>
                      </a:r>
                      <a:endParaRPr kumimoji="0" lang="en-US" sz="14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მეზღვაურთა</a:t>
                      </a:r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სამედიცინო ცენტრი -210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ბათუმი, თაბიძის ქ.N2ა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ავთანდილ ყამბარაშვილის კლინიკა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თელავი</a:t>
                      </a:r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, ალადაშვილის ქ.N6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ჯეოჰოსპიტალსი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საგარეჯო,  კახეთის გზატკეცილი N13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სამედიცინო ცენტრი კახეთი იონი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გურჯაანი, ნონეშვილის ქ. N13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საჩხერის რაიონული საავადმყოფო-პოლიკლინიკური გაერთიანება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საჩხერე, ი.გომართელის</a:t>
                      </a:r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ქ. N17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კლინიკა „რუსთავი“</a:t>
                      </a:r>
                      <a:endParaRPr kumimoji="0" lang="en-US" sz="140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რუსთავი. მე-7 მკ რ-ნი</a:t>
                      </a:r>
                      <a:endParaRPr kumimoji="0" lang="en-US" sz="1400" kern="1200" baseline="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„გორმედის“ პოლიკლინიკა</a:t>
                      </a:r>
                      <a:endParaRPr kumimoji="0" lang="en-US" sz="140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14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გორი, ცხინვალის გზატკეცილი</a:t>
                      </a:r>
                      <a:endParaRPr kumimoji="0" lang="en-US" sz="1400" kern="1200" baseline="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ინდ. მეწარმე „ეკა ფოცხვერაშვილი“ 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ახალციხე,  კეცხოველის ქ. 4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კლინიკა „სანუსი“ 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ზუგდიდი, ცოტნე დადიანის ქ. 1 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ფოთის პირველი პოლიკლინიკა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4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ფოთი.,რუსთაველის ქ. N20, ოთახი N 5</a:t>
                      </a:r>
                      <a:endParaRPr kumimoji="0" lang="en-US" sz="14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3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52600" y="1484784"/>
          <a:ext cx="7982520" cy="3888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536"/>
                <a:gridCol w="3157984"/>
              </a:tblGrid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სააფთიაქო ქსელის ჩამონათვალი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ტელეფონის ნომერი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პსპ აფთიაქი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(995 32)  2 18  51 11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სახალხო აფთიაქი 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(995 32)  2 48  59 59 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 ჯი</a:t>
                      </a:r>
                      <a:r>
                        <a:rPr kumimoji="0" lang="ka-GE" sz="12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პი სი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(995 32)  </a:t>
                      </a:r>
                      <a:r>
                        <a:rPr kumimoji="0" lang="en-US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2710707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ავერსი-ფარმა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(995 32)  2 98 78 60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გეა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2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(995 32) 2  99 57  19</a:t>
                      </a:r>
                      <a:endParaRPr kumimoji="0" lang="en-US" sz="12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20752" y="498158"/>
            <a:ext cx="5256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6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6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3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786" y="1928802"/>
            <a:ext cx="8556785" cy="36083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0752" y="0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4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80592" y="332657"/>
          <a:ext cx="8424936" cy="63604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64695"/>
                <a:gridCol w="3460241"/>
              </a:tblGrid>
              <a:tr h="279186">
                <a:tc>
                  <a:txBody>
                    <a:bodyPr/>
                    <a:lstStyle/>
                    <a:p>
                      <a:r>
                        <a:rPr lang="ka-GE" sz="12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ამბულატორიული</a:t>
                      </a:r>
                      <a:r>
                        <a:rPr lang="ka-GE" sz="12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მომსახურების ცენტრები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286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აკად.  ო. ღუდუშაურის სახ. ეროვნული სამედიცინო ცენტრი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ლუბლიანას  ქ.N18/20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ჯაფარიძე-ქევანიშვილის ყელ-ყურ-ცხვირის  სნეულებათა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ეროვნული ცენტრი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 თ.მღვდლის ქ.N13</a:t>
                      </a:r>
                      <a:endParaRPr lang="en-US" sz="9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1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აკად.  ნ. ყიფშიძის სახ. ცენტრალური კლინიკა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ვ/ფშაველას გამზ. 29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წმინდა იოანე მოწამეს სახელობის პრივატ კლინიკა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წინანდლის ქ. N 9;</a:t>
                      </a:r>
                      <a:endParaRPr kumimoji="0" lang="en-US" sz="900" kern="1200" baseline="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კარდიოქირურგიული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კლინიკა 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"ღია გული"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ჩაჩავას ქ. N 5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"ალერგიისა და იმუნოლოგიის ცენტრი"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 ლუბლიანას ქ. N 2/6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ინფექციური პათოლოგიის შიდსისა და კლინიკური იმუნოლოგიის 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ინსტიტუტი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ალ. ყაზბეგის</a:t>
                      </a:r>
                      <a:r>
                        <a:rPr kumimoji="0" lang="en-US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გამზ. N 16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ტუბერკულოზის და ფილტვის დაავადებათა ეროვნული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ცენტრი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მარუაშვილის  ქ. N 50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კარდიოლოგიური კლინიკა "გული"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წინანდლის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 N 9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კანისა და ვენ. სნეულებათა ს/კ ინსტიტუტი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ლუბლიანას ქ. N 5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ზოგად ქირურგიული კლინიკა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წინანდლის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 N 9</a:t>
                      </a:r>
                      <a:endParaRPr lang="en-US" sz="9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ონკოლოგიის  ნაც. ცენტრი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ა. ღვამიჩავას სახელობის 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ლისის ტბა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"ნიუ ჰოსპიტალსი" 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გორგასლის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 N 71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კურაციო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სულხან ცინცაძის ქ. N16 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საქართველოს დიალიზის ნეფროლოგიისა და თირკმლის ტრანსპლანტაციის კავშირი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წინანდლის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 ქ. N 9</a:t>
                      </a:r>
                      <a:endParaRPr lang="en-US" sz="9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კონსტანტინე მადიჩის სახ. მამოლოგიის ცენტრი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ლუბლიანას ქ. N5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ამტელ ჰოსპიტელ პირველი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b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900" b="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წინანდლის ქ. N9</a:t>
                      </a:r>
                      <a:endParaRPr lang="en-US" sz="900" b="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ჟვანიას სახ. პედიატრ. აკადემიური კლინიკა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b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ლუბლიანას ქ. 21</a:t>
                      </a:r>
                      <a:endParaRPr lang="en-US" sz="900" b="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ააიპ დიაბეტის ენდოკრინული და გულ-ფილტ. დავად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ლუბლიანას ქ. N 5</a:t>
                      </a:r>
                      <a:endParaRPr lang="en-US" sz="9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56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კლინიკა "კარაპს მედლაინი"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ქ.მიმდ. ნაკვეთი N38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98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ი.ჯავახიშვილის თ.ს.უ. კლ.(წმ. მიქაელ მთავარანგელოზის)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N 21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აკად. მ. წინამძღვრიშვილის სახ. კარდიოლოგიის ს/კ ინსტიტუტი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გუდამაყრის ქ. N 2</a:t>
                      </a:r>
                      <a:endParaRPr lang="en-US" sz="9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მედი (კლინიკა მედი)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კოსტავას  N 52</a:t>
                      </a:r>
                      <a:endParaRPr lang="en-US" sz="9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</a:t>
                      </a:r>
                      <a:r>
                        <a:rPr kumimoji="0" lang="en-US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EuroTest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აბულაძის #34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ჰერა </a:t>
                      </a:r>
                      <a:r>
                        <a:rPr kumimoji="0" lang="fr-FR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XXI 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საუკუნე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აბულაძის </a:t>
                      </a:r>
                      <a:r>
                        <a:rPr kumimoji="0" lang="ka-GE" sz="900" kern="120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#34</a:t>
                      </a:r>
                      <a:endParaRPr kumimoji="0" lang="en-US" sz="900" kern="120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3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786" y="1928802"/>
            <a:ext cx="8556785" cy="36083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0752" y="0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5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24608" y="404668"/>
          <a:ext cx="8208912" cy="62646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3066"/>
                <a:gridCol w="3475846"/>
              </a:tblGrid>
              <a:tr h="292408">
                <a:tc>
                  <a:txBody>
                    <a:bodyPr/>
                    <a:lstStyle/>
                    <a:p>
                      <a:r>
                        <a:rPr lang="ka-GE" sz="12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ამბულატორიული</a:t>
                      </a:r>
                      <a:r>
                        <a:rPr lang="ka-GE" sz="12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მომსახურების ცენტრები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ი. ჟორდანიას სახ. ადამიანის რეპროდუქციის  ს/კ  ინსტიტუტი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N 5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კლინიკური მედიცინის ს/კ ინსტიტუტი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თევდორე მღვდლის ქ.N13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"ტრავმატოლოგი"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21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"ნეიროქირურგიული კლინიკა"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წინანდლის ქ.N9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სამედიცინო ცენტრი “ციტო”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ფალიაშვილის ქ. N 40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აკად. გ. ჩაფიძის გადაუდებელი კარდიოლოგიის ცენტრი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N4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9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მ. იაშვილის სახელობის ბავშვთა ცენტრალური საავადმყოფო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 ლუბლიანას ქ. N 2/6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"მედულა“ ქიმიოთერაპიისა და იმუნოთერაპიის კლინიკა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 ჯიქიას ქ.N6ა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ჩაჩავას სახ.პერინატალური მედიცინისა და მეანობა-გინეკოლოგიის  ს/კ ინსტიტუტი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კოსტავას ქ. N38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ჯო ენის სახელიმწიფო სამედიცინო ცენტრი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 ლუბლიანას ქ. N21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კრიტიკული მედიცინის ცენტრი 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ჩაჩავას ქ.N 1  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ალ. წულუკიძის სახ. უროლოგიის ეროვნული ცენტრი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 წინანდლის ქ. N9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“რევმატოლოგიის ს/პ ცენტრი”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უზნაძის ქ. N51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ააიპ დიაბეტის ენდოკრინული და გულ-ფილტ. დავად.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N5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თბილისის მე-4 საოჯახო მედიცინის ცენტრი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ვაზისუბანი  34 მ/რ,  კვ </a:t>
                      </a:r>
                      <a:r>
                        <a:rPr kumimoji="0" lang="en-US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“საოჯახო მედიცინის ქართულ-ამერიკული კლინიკა”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ქ.თბილისი , ბერბუკის ქ.  N 10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"ავერსის კლინიკა"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აღმაშენებლის გამზ. N148/2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“გიდმედი”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 N 2/6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ჯეო ჰოსპიტალსი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ვ/ფშაველას  გამზ. N 14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ს.ხეჩინაშვილის  სახ. საუნივერს. კლ.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ჭავჭავაძის გამზ. N 33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1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"ინტერკლინიკა"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ბაზალეთის ქ. N 7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“აკად. ვ. ბოჭორიშვილის სახ. სეფსისის საწინააღმდეგო ცენტრი”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ალ. ყაბზეგის გამზ. N16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“ლითოტრიფსია”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წინანდლის ქ. N9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7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“ჰეპატოლოგიური კლინიკა ჰეპა”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N 18/20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3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786" y="1928802"/>
            <a:ext cx="8556785" cy="36083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0752" y="0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6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394421"/>
          <a:ext cx="8208912" cy="60085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39214"/>
                <a:gridCol w="3469698"/>
              </a:tblGrid>
              <a:tr h="319669">
                <a:tc>
                  <a:txBody>
                    <a:bodyPr/>
                    <a:lstStyle/>
                    <a:p>
                      <a:r>
                        <a:rPr lang="ka-GE" sz="12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ამბულატორიული</a:t>
                      </a:r>
                      <a:r>
                        <a:rPr lang="ka-GE" sz="12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მომსახურების ცენტრები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30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სამეიდიცინო ცენტრი  ჯეოსვისი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პეკინის ქ. N5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"მ. შარაშიძის სამედიცინო ცენტრი"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ც.დადიანის ქ. N255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აკად.ზ.ცხაკაიას სახ.დას.საქ.ინტერვენც. მ/ც.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ჯავახიშვის ქ. N83ა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“ბავშვთა ახალი კლინიკა”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N21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“ჰემა”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თ.მღვდლის  ქ. N13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“პროქტოლოგიის  ცენტრი”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ვ.ფშაველას  გამზ. N 29ა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“კ. ერისთავის  სახელობის  ექსპერიმენტული და კლინიკური  ქირურგიის ეროვნული ცენტრი”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ჩაჩავას ქ. N5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ენმედიცი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წინანდლის ქ. N9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"თბილისის ონკოლოგიური დისპანსერი"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 ქ. N 5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“ჰეპატოლოგიური კლინიკა ჰეპა"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 ქ.  N18/20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იმუნიზაციის ცენტრი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ალ. ყაზბეგის გამზ.  N16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ვენუს ჯორჯია (სამეანო-გინეკოლოგიური რეაბილიტაციის  ცენტრი)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ჭავჭავაძის გამზ. N33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სამედიცინო ცენტრი ქირონი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კედიას ქ.N7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პარაზიტოლოგიისა და ტროპ. მედ. ს/კ ინსტიტუტი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აღმაშენებლის გამზ. N159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ს/ს კანისა და ვენ.სნეულებათა ს/კ ინსტიტუტი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N 5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“ზურაბ შაქარაშვილის ონკოჰემატ.კლ. ლაიფმედი”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 ქ.N 2/6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თბილისის ცენტრალური საავადმყოფო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ჩაჩავას ქ.N1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“უჯრედული ტექნოლოგიების და თერაპიის ცენტრი”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ლისის ტბა 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“მაღალი სამედიცინო ტექნოლოგიების ცენტრი”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წინანდლის ქ. N9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391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</a:t>
                      </a:r>
                      <a:r>
                        <a:rPr kumimoji="0" lang="en-US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Sunstone medical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ქინძმარაულის შეს.  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3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786" y="1928802"/>
            <a:ext cx="8556785" cy="36083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0752" y="0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7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332657"/>
          <a:ext cx="8280920" cy="6158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80786"/>
                <a:gridCol w="3500134"/>
              </a:tblGrid>
              <a:tr h="351961">
                <a:tc>
                  <a:txBody>
                    <a:bodyPr/>
                    <a:lstStyle/>
                    <a:p>
                      <a:pPr algn="l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ჰოსპიტალური</a:t>
                      </a:r>
                      <a:r>
                        <a:rPr lang="ka-GE" sz="1200" b="1" baseline="0" dirty="0" smtClean="0">
                          <a:solidFill>
                            <a:schemeClr val="bg1"/>
                          </a:solidFill>
                        </a:rPr>
                        <a:t> მომსახურების ცენტრები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0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თსსუ ნ. ყიფშიძის სახ. ცენტრალური კლინიკა</a:t>
                      </a:r>
                      <a:endParaRPr kumimoji="0" lang="en-US" sz="10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ვ.ფშაველას გამზ  N29</a:t>
                      </a:r>
                      <a:endParaRPr lang="en-US" sz="10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algn="l"/>
                      <a:r>
                        <a:rPr lang="ka-GE" sz="1000" b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კლინიკური მედიცინის ს/კ ინსტიტუტი</a:t>
                      </a:r>
                      <a:endParaRPr lang="en-US" sz="1000" b="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b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თ.მღვდლის</a:t>
                      </a:r>
                      <a:r>
                        <a:rPr lang="ka-GE" sz="1000" b="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ქ.N13</a:t>
                      </a:r>
                      <a:endParaRPr lang="en-US" sz="1000" b="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9842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“გადაუდებელი კარდიოლოგიის ცენტრი”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N4</a:t>
                      </a:r>
                      <a:endParaRPr kumimoji="0" lang="en-US" sz="10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“მ. იაშვილის სახელობის ბავშვთა ცენტრალური საავადმყოფო”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0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 ლუბლიანას ქ. N 2/6</a:t>
                      </a:r>
                      <a:endParaRPr kumimoji="0" lang="en-US" sz="10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026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საქ. ს/ს კ.ვ.ჩაჩავას სახ.პერინ.მედიცინისა და მეანობა-გინეკოლოგიის ს/კ ინსტიტუტი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კოსტავას   ქ. N38</a:t>
                      </a:r>
                      <a:endParaRPr lang="en-US" sz="10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ჯო-ენის სახ. სამედიცინო ცენტრი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ლუბლიანას ქ. N21</a:t>
                      </a:r>
                      <a:endParaRPr lang="en-US" sz="10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093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“ზოგად ქირურგიული კლინიკა”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წინანდლის</a:t>
                      </a:r>
                      <a:r>
                        <a:rPr lang="ka-GE" sz="10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 N 9</a:t>
                      </a:r>
                      <a:endParaRPr lang="en-US" sz="10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381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გად. ნერვოლოგ. კლინიკა “ნევროლოგი”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წინანდლის</a:t>
                      </a:r>
                      <a:r>
                        <a:rPr lang="ka-GE" sz="10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 N 9</a:t>
                      </a:r>
                      <a:endParaRPr lang="en-US" sz="10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“რევმატოლოგიის ს/პ ცენტრი”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0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უზნაძის ქ. N51</a:t>
                      </a:r>
                      <a:endParaRPr kumimoji="0" lang="en-US" sz="10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0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“ქირურგიის ეროვნული ცენტრი”</a:t>
                      </a:r>
                      <a:endParaRPr kumimoji="0" lang="en-US" sz="10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</a:t>
                      </a:r>
                      <a:r>
                        <a:rPr lang="ka-GE" sz="10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ჩაჩავას ქ. N5</a:t>
                      </a:r>
                      <a:endParaRPr lang="en-US" sz="10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“სამკურნალო-სამეცნიერო კვლევითი ცენ” (ენმედიცი)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წინანდლის</a:t>
                      </a:r>
                      <a:r>
                        <a:rPr lang="ka-GE" sz="10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 N9</a:t>
                      </a:r>
                      <a:endParaRPr lang="en-US" sz="10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“გადაუდ. ქირურგიისა და ტრავმატოლოგიის ცენტრი”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b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1000" b="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წინანდლის ქ. N9</a:t>
                      </a:r>
                      <a:endParaRPr lang="en-US" sz="1000" b="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“კონსტანტინე მადიჩიხ სახ. მამოლოგიის ცენტრი”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10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ლუბლიანას ქ. N5</a:t>
                      </a:r>
                      <a:endParaRPr lang="en-US" sz="10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algn="l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სსიპ თბილისის სახ.სამედ.უნივერსიტეტის ალადაშვილის სახ. კლინიკ.</a:t>
                      </a:r>
                      <a:endParaRPr kumimoji="0" lang="en-US" sz="10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უზნაძის</a:t>
                      </a:r>
                      <a:r>
                        <a:rPr lang="ka-GE" sz="10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 N103</a:t>
                      </a:r>
                      <a:endParaRPr lang="en-US" sz="10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0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</a:t>
                      </a:r>
                      <a:r>
                        <a:rPr kumimoji="0" lang="ka-GE" sz="10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ka-GE" sz="10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ჰეპატოლოგიური კლინიკა ჰეპა"</a:t>
                      </a:r>
                      <a:endParaRPr kumimoji="0" lang="en-US" sz="10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ლუბლიანას</a:t>
                      </a:r>
                      <a:r>
                        <a:rPr lang="ka-GE" sz="10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 ქ. 18/20</a:t>
                      </a:r>
                      <a:endParaRPr lang="en-US" sz="10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0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თბილისის მე-2 კლინიკური საავადმყოფო</a:t>
                      </a:r>
                      <a:endParaRPr kumimoji="0" lang="en-US" sz="10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კონსტიტუციის ქ. N2</a:t>
                      </a:r>
                      <a:endParaRPr lang="en-US" sz="10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0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"ჩემი ოჯახის კლინიკა"  თბილისის ამბულატორია</a:t>
                      </a:r>
                      <a:endParaRPr kumimoji="0" lang="en-US" sz="10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0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ვაჟა-ფშაველას გამზ.N40</a:t>
                      </a:r>
                      <a:endParaRPr lang="en-US" sz="10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241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"ახალი სიცოცხლე"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10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ქ.თბილისის,ლუბლიანას ქ.N21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Documents and Settings\tamuna\Desktop\logo.jpg"/>
          <p:cNvPicPr>
            <a:picLocks noChangeAspect="1" noChangeArrowheads="1"/>
          </p:cNvPicPr>
          <p:nvPr/>
        </p:nvPicPr>
        <p:blipFill>
          <a:blip r:embed="rId3" cstate="print">
            <a:lum bright="82000" contrast="-68000"/>
          </a:blip>
          <a:srcRect/>
          <a:stretch>
            <a:fillRect/>
          </a:stretch>
        </p:blipFill>
        <p:spPr bwMode="auto">
          <a:xfrm>
            <a:off x="1166786" y="1928802"/>
            <a:ext cx="8556785" cy="36083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20752" y="0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8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80592" y="332657"/>
          <a:ext cx="8352928" cy="63367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2358"/>
                <a:gridCol w="3530570"/>
              </a:tblGrid>
              <a:tr h="400195">
                <a:tc>
                  <a:txBody>
                    <a:bodyPr/>
                    <a:lstStyle/>
                    <a:p>
                      <a:pPr algn="l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ჰოსპიტალური</a:t>
                      </a:r>
                      <a:r>
                        <a:rPr lang="ka-GE" sz="1200" b="1" baseline="0" dirty="0" smtClean="0">
                          <a:solidFill>
                            <a:schemeClr val="bg1"/>
                          </a:solidFill>
                        </a:rPr>
                        <a:t> მომსახურების ცენტრები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375044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"მ.იაშვილის სახელობის ბავშვთა ცენტრალური საავადმყოფო"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თბილისი,ლუბლიანა ქ. N2/6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92">
                <a:tc>
                  <a:txBody>
                    <a:bodyPr/>
                    <a:lstStyle/>
                    <a:p>
                      <a:pPr algn="l" fontAlgn="b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"ბავშვთა ახალი კლინიკა"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თბილისი,ლუბლიანას ქ.N 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884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“ინფექციური პათოლოგიის შიდსისა და კლინიკური იმუნოლოგიის ს\პ ცენტრი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ალ. ყაზბეგის</a:t>
                      </a:r>
                      <a:r>
                        <a:rPr kumimoji="0" lang="en-US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გამზ. N16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594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“თერმულ დაზიანებათა და აღდგენითი პლასტიკური ქირურგიის სამეცნიერო პრაქტიკული ცენტრი”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კაპანაძის ქ.N3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167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“ნარკოლოგიის ს/კ ინსტიტუტი”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ქავთარაძის ქ.  N21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"თბილისის ონკოლოგიური დისპანსერი"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 ქ. N 5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945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“რეფერალური ჰოსპიტალი”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ქინძმარაულის შესახ. 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სს "ტრავმატოლოგი"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ქ. N21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ჯაფარიძე-ქევანიშვილის ყელ-ყურ-ცხვირის  სნეულებათაა</a:t>
                      </a:r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ეროვნული ცენტრი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 თ.მღვდლის ქ.N13</a:t>
                      </a:r>
                      <a:endParaRPr lang="en-US" sz="9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კარდიოქირურგიული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კლინიკა 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"ღია გული"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                        ქ. თბილისი, ჩაჩავას ქ.N5</a:t>
                      </a:r>
                      <a:endParaRPr lang="en-US" sz="11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1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ონკოლოგიის  ნაც. ცენტრი</a:t>
                      </a:r>
                      <a:r>
                        <a:rPr kumimoji="0" lang="ka-GE" sz="11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ა. ღვამიჩავას სახელობის </a:t>
                      </a:r>
                      <a:endParaRPr kumimoji="0" lang="en-US" sz="11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                       ქ. თბილისი, ლისის ტბა</a:t>
                      </a:r>
                      <a:endParaRPr lang="en-US" sz="11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9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"ავერსის კლინიკა"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11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აღმაშენებლის გამზ. N148/2</a:t>
                      </a:r>
                      <a:endParaRPr kumimoji="0" lang="en-US" sz="11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“ამტელ ჰოსპიტელ პირველი”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b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900" b="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წინანდლის ქ. N9</a:t>
                      </a:r>
                      <a:endParaRPr lang="en-US" sz="900" b="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“მაღალი სამედიცინო ტექნოლოგიების ცენტრი”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წინანდლის ქ. N9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</a:t>
                      </a:r>
                      <a:r>
                        <a:rPr kumimoji="0" lang="ka-GE" sz="90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“მედი” (კლინიკა მედი)</a:t>
                      </a:r>
                      <a:endParaRPr kumimoji="0" lang="en-US" sz="90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თბილისი, კოსტავას ქ.N 52</a:t>
                      </a:r>
                      <a:endParaRPr lang="en-US" sz="900" dirty="0" smtClean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496">
                <a:tc>
                  <a:txBody>
                    <a:bodyPr/>
                    <a:lstStyle/>
                    <a:p>
                      <a:pPr algn="l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</a:t>
                      </a:r>
                      <a:r>
                        <a:rPr kumimoji="0" lang="en-US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Sunstone medical</a:t>
                      </a:r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”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ქინძმარაულის შეს 1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20752" y="0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>
                <a:solidFill>
                  <a:schemeClr val="bg2"/>
                </a:solidFill>
              </a:rPr>
              <a:t>პროვაიდერების ჩამონათვალი</a:t>
            </a:r>
            <a:endParaRPr lang="en-US" sz="1400" b="1" dirty="0">
              <a:solidFill>
                <a:schemeClr val="bg2"/>
              </a:solidFill>
            </a:endParaRP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087284" y="6356049"/>
            <a:ext cx="402220" cy="365276"/>
          </a:xfrm>
        </p:spPr>
        <p:txBody>
          <a:bodyPr anchor="ctr"/>
          <a:lstStyle/>
          <a:p>
            <a:pPr>
              <a:defRPr/>
            </a:pPr>
            <a:fld id="{A8BFCAEB-A33B-4592-9FE0-939273F72FC5}" type="slidenum">
              <a:rPr lang="en-US">
                <a:latin typeface="Sylfaen" pitchFamily="18" charset="0"/>
              </a:rPr>
              <a:pPr>
                <a:defRPr/>
              </a:pPr>
              <a:t>9</a:t>
            </a:fld>
            <a:endParaRPr lang="en-US" dirty="0">
              <a:latin typeface="Sylfae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52600" y="404660"/>
          <a:ext cx="8136904" cy="62480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71042"/>
                <a:gridCol w="3365862"/>
              </a:tblGrid>
              <a:tr h="289303">
                <a:tc>
                  <a:txBody>
                    <a:bodyPr/>
                    <a:lstStyle/>
                    <a:p>
                      <a:pPr algn="l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სასწრაფო</a:t>
                      </a:r>
                      <a:r>
                        <a:rPr lang="ka-GE" sz="1200" b="1" baseline="0" dirty="0" smtClean="0">
                          <a:solidFill>
                            <a:schemeClr val="bg1"/>
                          </a:solidFill>
                        </a:rPr>
                        <a:t> სამედიცინო დახმარების ცენტრები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90000"/>
                        <a:lumOff val="10000"/>
                      </a:schemeClr>
                    </a:solidFill>
                  </a:tcPr>
                </a:tc>
              </a:tr>
              <a:tr h="271403">
                <a:tc>
                  <a:txBody>
                    <a:bodyPr/>
                    <a:lstStyle/>
                    <a:p>
                      <a:r>
                        <a:rPr kumimoji="0" lang="ka-GE" sz="90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"ემერჯენსი სერვისი"</a:t>
                      </a:r>
                      <a:endParaRPr kumimoji="0" lang="en-US" sz="90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</a:t>
                      </a:r>
                      <a:r>
                        <a:rPr kumimoji="0" lang="en-US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თბილისი ქავთარაძის #27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03">
                <a:tc>
                  <a:txBody>
                    <a:bodyPr/>
                    <a:lstStyle/>
                    <a:p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შპს "კარდიოექსპრესი"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ვ/ფშაველას გამზ.  N83/11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03">
                <a:tc>
                  <a:txBody>
                    <a:bodyPr/>
                    <a:lstStyle/>
                    <a:p>
                      <a:r>
                        <a:rPr lang="ka-GE" sz="900" b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</a:rPr>
                        <a:t>შპს "რეფერალური დახმარების ცენტრი"</a:t>
                      </a:r>
                      <a:endParaRPr lang="en-US" sz="900" b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ლუბლიანას ქ, N 18/20</a:t>
                      </a:r>
                      <a:endParaRPr kumimoji="0" lang="en-US" sz="900" b="0" kern="1200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1403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"კატასტროფის მედიცინის ცენტრი"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წინანდლის ქ. N9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03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სამედიცინო ცენტრი 009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გამცემლიძის ქ. N9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3">
                <a:tc>
                  <a:txBody>
                    <a:bodyPr/>
                    <a:lstStyle/>
                    <a:p>
                      <a:pPr algn="l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თვალის</a:t>
                      </a:r>
                      <a:r>
                        <a:rPr lang="ka-GE" sz="1200" b="1" baseline="0" dirty="0" smtClean="0">
                          <a:solidFill>
                            <a:schemeClr val="bg1"/>
                          </a:solidFill>
                        </a:rPr>
                        <a:t> კლინიკები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</a:tr>
              <a:tr h="287368">
                <a:tc>
                  <a:txBody>
                    <a:bodyPr/>
                    <a:lstStyle/>
                    <a:p>
                      <a:pPr algn="l"/>
                      <a:r>
                        <a:rPr lang="ka-GE" sz="900" b="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</a:rPr>
                        <a:t>შპს "მზერა პლუსი"</a:t>
                      </a:r>
                      <a:endParaRPr lang="en-US" sz="900" b="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b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ქ.თბილისი,</a:t>
                      </a:r>
                      <a:r>
                        <a:rPr lang="ka-GE" sz="900" b="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წინანდლის ქ.N</a:t>
                      </a:r>
                      <a:r>
                        <a:rPr lang="en-US" sz="900" b="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</a:t>
                      </a:r>
                      <a:r>
                        <a:rPr lang="ka-GE" sz="900" b="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9</a:t>
                      </a:r>
                      <a:endParaRPr lang="en-US" sz="900" b="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"ახალი მზერა"</a:t>
                      </a:r>
                      <a:endParaRPr kumimoji="0" lang="en-US" sz="900" b="0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აბულაძის ქ.N7</a:t>
                      </a:r>
                      <a:endParaRPr kumimoji="0" lang="en-US" sz="900" b="0" kern="1200" baseline="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“თვალის სნეულებათა კლინიკა მზერა"</a:t>
                      </a:r>
                      <a:endParaRPr kumimoji="0" lang="en-US" sz="900" b="0" kern="1200" dirty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ქ.თბილისი, წინანდლის ქ.N</a:t>
                      </a:r>
                      <a:r>
                        <a:rPr kumimoji="0" lang="en-US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en-US" sz="900" b="0" kern="1200" dirty="0" smtClean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ცენტრი “ოფთალმიჯი”</a:t>
                      </a:r>
                      <a:endParaRPr kumimoji="0" lang="en-US" sz="900" b="0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ka-GE" sz="900" b="0" kern="1200" dirty="0" smtClean="0">
                          <a:solidFill>
                            <a:schemeClr val="tx2"/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 თბილისი, ქავთარაძის ქ.N16</a:t>
                      </a:r>
                      <a:endParaRPr kumimoji="0" lang="en-US" sz="900" b="0" kern="1200" dirty="0">
                        <a:solidFill>
                          <a:schemeClr val="tx2"/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,, ჩიჩუების სამედიცინო ცენტრი მზერა '' </a:t>
                      </a:r>
                      <a:endParaRPr kumimoji="0" lang="en-US" sz="900" b="0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accent1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ქ.თბილისი, წინანდლის ქ.N9</a:t>
                      </a:r>
                      <a:endParaRPr kumimoji="0" lang="en-US" sz="900" b="0" kern="1200" dirty="0" smtClean="0">
                        <a:solidFill>
                          <a:schemeClr val="accent1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3">
                <a:tc>
                  <a:txBody>
                    <a:bodyPr/>
                    <a:lstStyle/>
                    <a:p>
                      <a:pPr algn="l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სამშობიარო სახლები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200" b="1" dirty="0" smtClean="0">
                          <a:solidFill>
                            <a:schemeClr val="bg1"/>
                          </a:solidFill>
                        </a:rPr>
                        <a:t>მისამართი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  <a:lumOff val="10000"/>
                      </a:schemeClr>
                    </a:solidFill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იმედის კლინიკა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 მირიან მეფის ქ. 10ა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“ახალი სიცოცხლე”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ლუბლიანას  ქ.N21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კ.ვ.ჩაჩავას სახ. პერინ. მედიცინისა და მეანობა-გინეკოლოგიის ს/კ ინსტიტუტი</a:t>
                      </a:r>
                      <a:endParaRPr kumimoji="0" lang="en-US" sz="900" b="0" kern="1200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კოსტავას N 38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სამშობიარო სახლი “ორიონი” (დავით</a:t>
                      </a:r>
                      <a:r>
                        <a:rPr kumimoji="0" lang="ka-GE" sz="900" b="0" kern="1200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 გაგუას კლინიკა)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ლუბლიანას ქ.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N 2/6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სრ. საქ. საპატრ. “წმ. იოაკიმესა და ანას” სახელობის სამედიცინო ცენტრი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 გორგასლის  ქ. N95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</a:t>
                      </a:r>
                      <a:r>
                        <a:rPr kumimoji="0" lang="ka-GE" sz="900" b="0" kern="1200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 “</a:t>
                      </a:r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ბიბიდა</a:t>
                      </a:r>
                      <a:r>
                        <a:rPr kumimoji="0" lang="ka-GE" sz="900" b="0" kern="1200" baseline="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”  - </a:t>
                      </a:r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სამეანო- გინეკ. კლინიკა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 ქავთარაძის ქ. N16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"ჰერა"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 ლუბლიანას N 5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"დ. ქორიძის სახ. სამშობიარო სახლი"</a:t>
                      </a:r>
                      <a:endParaRPr kumimoji="0" lang="en-US" sz="900" b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 გორგასლის ქ. N93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a-GE" sz="900" b="0" kern="1200" dirty="0" smtClean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latin typeface="Sylfaen" pitchFamily="18" charset="0"/>
                          <a:ea typeface="+mn-ea"/>
                          <a:cs typeface="+mn-cs"/>
                        </a:rPr>
                        <a:t>შპს "თბილისის მე-2 სამშობიარო სახლი"</a:t>
                      </a:r>
                      <a:endParaRPr kumimoji="0" lang="en-US" sz="900" b="0" kern="1200" dirty="0" smtClean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90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ქ. თბილისი, უზნაძის</a:t>
                      </a:r>
                      <a:r>
                        <a:rPr lang="ka-GE" sz="900" baseline="0" dirty="0" smtClean="0">
                          <a:solidFill>
                            <a:schemeClr val="tx2"/>
                          </a:solidFill>
                          <a:latin typeface="Sylfaen" pitchFamily="18" charset="0"/>
                        </a:rPr>
                        <a:t> ქ. N58</a:t>
                      </a:r>
                      <a:endParaRPr lang="en-US" sz="900" dirty="0">
                        <a:solidFill>
                          <a:schemeClr val="tx2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90000"/>
                          <a:lumOff val="1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2">
      <a:dk1>
        <a:srgbClr val="000000"/>
      </a:dk1>
      <a:lt1>
        <a:sysClr val="window" lastClr="FFFFFF"/>
      </a:lt1>
      <a:dk2>
        <a:srgbClr val="002060"/>
      </a:dk2>
      <a:lt2>
        <a:srgbClr val="FF0000"/>
      </a:lt2>
      <a:accent1>
        <a:srgbClr val="002060"/>
      </a:accent1>
      <a:accent2>
        <a:srgbClr val="FF0000"/>
      </a:accent2>
      <a:accent3>
        <a:srgbClr val="1B587C"/>
      </a:accent3>
      <a:accent4>
        <a:srgbClr val="4E8542"/>
      </a:accent4>
      <a:accent5>
        <a:srgbClr val="604878"/>
      </a:accent5>
      <a:accent6>
        <a:srgbClr val="FF0000"/>
      </a:accent6>
      <a:hlink>
        <a:srgbClr val="002060"/>
      </a:hlink>
      <a:folHlink>
        <a:srgbClr val="B26B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2286</TotalTime>
  <Words>4137</Words>
  <Application>Microsoft Office PowerPoint</Application>
  <PresentationFormat>A4 Paper (210x297 mm)</PresentationFormat>
  <Paragraphs>830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პროვაიდერი სტომატოლოგიური კლინიკები</vt:lpstr>
      <vt:lpstr>პროვაიდერი სტომატოლოგიური კლინიკები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N.SH&gt;</cp:lastModifiedBy>
  <cp:revision>2361</cp:revision>
  <dcterms:created xsi:type="dcterms:W3CDTF">2014-01-17T11:47:28Z</dcterms:created>
  <dcterms:modified xsi:type="dcterms:W3CDTF">2015-01-30T07:50:46Z</dcterms:modified>
</cp:coreProperties>
</file>