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5"/>
  </p:notesMasterIdLst>
  <p:sldIdLst>
    <p:sldId id="256" r:id="rId5"/>
    <p:sldId id="279" r:id="rId6"/>
    <p:sldId id="280" r:id="rId7"/>
    <p:sldId id="276" r:id="rId8"/>
    <p:sldId id="277" r:id="rId9"/>
    <p:sldId id="278" r:id="rId10"/>
    <p:sldId id="281" r:id="rId11"/>
    <p:sldId id="282" r:id="rId12"/>
    <p:sldId id="286" r:id="rId13"/>
    <p:sldId id="257" r:id="rId14"/>
    <p:sldId id="283" r:id="rId15"/>
    <p:sldId id="284" r:id="rId16"/>
    <p:sldId id="285" r:id="rId17"/>
    <p:sldId id="258" r:id="rId18"/>
    <p:sldId id="259" r:id="rId19"/>
    <p:sldId id="287" r:id="rId20"/>
    <p:sldId id="260" r:id="rId21"/>
    <p:sldId id="288" r:id="rId22"/>
    <p:sldId id="289" r:id="rId23"/>
    <p:sldId id="261" r:id="rId24"/>
    <p:sldId id="262" r:id="rId25"/>
    <p:sldId id="290" r:id="rId26"/>
    <p:sldId id="291" r:id="rId27"/>
    <p:sldId id="292" r:id="rId28"/>
    <p:sldId id="293" r:id="rId29"/>
    <p:sldId id="294" r:id="rId30"/>
    <p:sldId id="295" r:id="rId31"/>
    <p:sldId id="296" r:id="rId32"/>
    <p:sldId id="263" r:id="rId33"/>
    <p:sldId id="297" r:id="rId34"/>
    <p:sldId id="298" r:id="rId35"/>
    <p:sldId id="299" r:id="rId36"/>
    <p:sldId id="300" r:id="rId37"/>
    <p:sldId id="265" r:id="rId38"/>
    <p:sldId id="301" r:id="rId39"/>
    <p:sldId id="264" r:id="rId40"/>
    <p:sldId id="303" r:id="rId41"/>
    <p:sldId id="266" r:id="rId42"/>
    <p:sldId id="302" r:id="rId43"/>
    <p:sldId id="304" r:id="rId44"/>
    <p:sldId id="305" r:id="rId45"/>
    <p:sldId id="306" r:id="rId46"/>
    <p:sldId id="307" r:id="rId47"/>
    <p:sldId id="267" r:id="rId48"/>
    <p:sldId id="268" r:id="rId49"/>
    <p:sldId id="271" r:id="rId50"/>
    <p:sldId id="270" r:id="rId51"/>
    <p:sldId id="273" r:id="rId52"/>
    <p:sldId id="274" r:id="rId53"/>
    <p:sldId id="275" r:id="rId5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p:cViewPr varScale="1">
        <p:scale>
          <a:sx n="72" d="100"/>
          <a:sy n="72" d="100"/>
        </p:scale>
        <p:origin x="150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20F13-8133-4111-A153-CDBCBD0D3919}" type="doc">
      <dgm:prSet loTypeId="urn:microsoft.com/office/officeart/2005/8/layout/arrow5" loCatId="relationship" qsTypeId="urn:microsoft.com/office/officeart/2005/8/quickstyle/3d9" qsCatId="3D" csTypeId="urn:microsoft.com/office/officeart/2005/8/colors/accent1_2" csCatId="accent1" phldr="1"/>
      <dgm:spPr/>
      <dgm:t>
        <a:bodyPr/>
        <a:lstStyle/>
        <a:p>
          <a:endParaRPr lang="es-ES"/>
        </a:p>
      </dgm:t>
    </dgm:pt>
    <dgm:pt modelId="{57C62D26-57B6-4B53-B840-D8B6843889D6}">
      <dgm:prSet phldrT="[Texto]"/>
      <dgm:spPr>
        <a:solidFill>
          <a:srgbClr val="7030A0"/>
        </a:solidFill>
      </dgm:spPr>
      <dgm:t>
        <a:bodyPr/>
        <a:lstStyle/>
        <a:p>
          <a:r>
            <a:rPr lang="es-ES" dirty="0" err="1"/>
            <a:t>Right</a:t>
          </a:r>
          <a:endParaRPr lang="es-ES" dirty="0"/>
        </a:p>
      </dgm:t>
    </dgm:pt>
    <dgm:pt modelId="{AE44CF2C-9573-4285-8AA9-A0E87107BD2C}" type="parTrans" cxnId="{1C7B4CE1-88B4-4384-82B6-5FC54E505352}">
      <dgm:prSet/>
      <dgm:spPr/>
      <dgm:t>
        <a:bodyPr/>
        <a:lstStyle/>
        <a:p>
          <a:endParaRPr lang="es-ES"/>
        </a:p>
      </dgm:t>
    </dgm:pt>
    <dgm:pt modelId="{37E4FC7A-9FDB-451F-B18D-4D12F6A8755F}" type="sibTrans" cxnId="{1C7B4CE1-88B4-4384-82B6-5FC54E505352}">
      <dgm:prSet/>
      <dgm:spPr/>
      <dgm:t>
        <a:bodyPr/>
        <a:lstStyle/>
        <a:p>
          <a:endParaRPr lang="es-ES"/>
        </a:p>
      </dgm:t>
    </dgm:pt>
    <dgm:pt modelId="{D1F7B461-5A4F-4137-BB84-4CDAA42C6F54}">
      <dgm:prSet phldrT="[Texto]"/>
      <dgm:spPr>
        <a:solidFill>
          <a:srgbClr val="FF0000"/>
        </a:solidFill>
      </dgm:spPr>
      <dgm:t>
        <a:bodyPr/>
        <a:lstStyle/>
        <a:p>
          <a:r>
            <a:rPr lang="es-ES" dirty="0" err="1"/>
            <a:t>Right</a:t>
          </a:r>
          <a:endParaRPr lang="es-ES" dirty="0"/>
        </a:p>
      </dgm:t>
    </dgm:pt>
    <dgm:pt modelId="{35117A35-A370-4391-B196-FB9B712872AC}" type="parTrans" cxnId="{22BE422B-001A-4C82-BF66-C424D3070978}">
      <dgm:prSet/>
      <dgm:spPr/>
      <dgm:t>
        <a:bodyPr/>
        <a:lstStyle/>
        <a:p>
          <a:endParaRPr lang="es-ES"/>
        </a:p>
      </dgm:t>
    </dgm:pt>
    <dgm:pt modelId="{5CFCD01D-A9CE-43C5-82B1-DAEE9C6F54C3}" type="sibTrans" cxnId="{22BE422B-001A-4C82-BF66-C424D3070978}">
      <dgm:prSet/>
      <dgm:spPr/>
      <dgm:t>
        <a:bodyPr/>
        <a:lstStyle/>
        <a:p>
          <a:endParaRPr lang="es-ES"/>
        </a:p>
      </dgm:t>
    </dgm:pt>
    <dgm:pt modelId="{EA6FC629-2E39-4877-B409-5373AB82661A}" type="pres">
      <dgm:prSet presAssocID="{50120F13-8133-4111-A153-CDBCBD0D3919}" presName="diagram" presStyleCnt="0">
        <dgm:presLayoutVars>
          <dgm:dir/>
          <dgm:resizeHandles val="exact"/>
        </dgm:presLayoutVars>
      </dgm:prSet>
      <dgm:spPr/>
    </dgm:pt>
    <dgm:pt modelId="{14A88BF0-122C-46EF-BB71-83E0401E3F93}" type="pres">
      <dgm:prSet presAssocID="{57C62D26-57B6-4B53-B840-D8B6843889D6}" presName="arrow" presStyleLbl="node1" presStyleIdx="0" presStyleCnt="2" custRadScaleRad="87157" custRadScaleInc="1203">
        <dgm:presLayoutVars>
          <dgm:bulletEnabled val="1"/>
        </dgm:presLayoutVars>
      </dgm:prSet>
      <dgm:spPr/>
    </dgm:pt>
    <dgm:pt modelId="{066CA814-E34A-498E-A28C-7793FB64E744}" type="pres">
      <dgm:prSet presAssocID="{D1F7B461-5A4F-4137-BB84-4CDAA42C6F54}" presName="arrow" presStyleLbl="node1" presStyleIdx="1" presStyleCnt="2" custRadScaleRad="66320" custRadScaleInc="-6282">
        <dgm:presLayoutVars>
          <dgm:bulletEnabled val="1"/>
        </dgm:presLayoutVars>
      </dgm:prSet>
      <dgm:spPr/>
    </dgm:pt>
  </dgm:ptLst>
  <dgm:cxnLst>
    <dgm:cxn modelId="{2DBC2222-9BA2-49DF-8911-16B51145867F}" type="presOf" srcId="{50120F13-8133-4111-A153-CDBCBD0D3919}" destId="{EA6FC629-2E39-4877-B409-5373AB82661A}" srcOrd="0" destOrd="0" presId="urn:microsoft.com/office/officeart/2005/8/layout/arrow5"/>
    <dgm:cxn modelId="{22BE422B-001A-4C82-BF66-C424D3070978}" srcId="{50120F13-8133-4111-A153-CDBCBD0D3919}" destId="{D1F7B461-5A4F-4137-BB84-4CDAA42C6F54}" srcOrd="1" destOrd="0" parTransId="{35117A35-A370-4391-B196-FB9B712872AC}" sibTransId="{5CFCD01D-A9CE-43C5-82B1-DAEE9C6F54C3}"/>
    <dgm:cxn modelId="{0B0AB6AB-EE09-4829-BD15-315266AFA3A0}" type="presOf" srcId="{D1F7B461-5A4F-4137-BB84-4CDAA42C6F54}" destId="{066CA814-E34A-498E-A28C-7793FB64E744}" srcOrd="0" destOrd="0" presId="urn:microsoft.com/office/officeart/2005/8/layout/arrow5"/>
    <dgm:cxn modelId="{6F0E0EAE-16D1-47B8-A27E-D1C0FB6F4AD4}" type="presOf" srcId="{57C62D26-57B6-4B53-B840-D8B6843889D6}" destId="{14A88BF0-122C-46EF-BB71-83E0401E3F93}" srcOrd="0" destOrd="0" presId="urn:microsoft.com/office/officeart/2005/8/layout/arrow5"/>
    <dgm:cxn modelId="{1C7B4CE1-88B4-4384-82B6-5FC54E505352}" srcId="{50120F13-8133-4111-A153-CDBCBD0D3919}" destId="{57C62D26-57B6-4B53-B840-D8B6843889D6}" srcOrd="0" destOrd="0" parTransId="{AE44CF2C-9573-4285-8AA9-A0E87107BD2C}" sibTransId="{37E4FC7A-9FDB-451F-B18D-4D12F6A8755F}"/>
    <dgm:cxn modelId="{56B228BC-4338-444E-BC43-FBD28ABDD1B4}" type="presParOf" srcId="{EA6FC629-2E39-4877-B409-5373AB82661A}" destId="{14A88BF0-122C-46EF-BB71-83E0401E3F93}" srcOrd="0" destOrd="0" presId="urn:microsoft.com/office/officeart/2005/8/layout/arrow5"/>
    <dgm:cxn modelId="{1302700F-68AA-43B8-ABF0-0E379751E904}" type="presParOf" srcId="{EA6FC629-2E39-4877-B409-5373AB82661A}" destId="{066CA814-E34A-498E-A28C-7793FB64E74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68E055-C023-4F73-BEBC-5D941E146B3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S"/>
        </a:p>
      </dgm:t>
    </dgm:pt>
    <dgm:pt modelId="{0E0862EF-4FF8-49ED-AD05-0C472371CD52}">
      <dgm:prSet phldrT="[Texto]"/>
      <dgm:spPr/>
      <dgm:t>
        <a:bodyPr/>
        <a:lstStyle/>
        <a:p>
          <a:r>
            <a:rPr lang="es-ES" dirty="0" err="1"/>
            <a:t>Economic</a:t>
          </a:r>
          <a:r>
            <a:rPr lang="es-ES" dirty="0"/>
            <a:t> </a:t>
          </a:r>
          <a:r>
            <a:rPr lang="es-ES" dirty="0" err="1"/>
            <a:t>Damages</a:t>
          </a:r>
          <a:endParaRPr lang="es-ES" dirty="0"/>
        </a:p>
      </dgm:t>
    </dgm:pt>
    <dgm:pt modelId="{41E3FCA0-F1E7-4ADB-8EF8-BB6C17B3062A}" type="parTrans" cxnId="{EA337041-A3B9-4701-BD1B-0E61FB01A804}">
      <dgm:prSet/>
      <dgm:spPr/>
      <dgm:t>
        <a:bodyPr/>
        <a:lstStyle/>
        <a:p>
          <a:endParaRPr lang="es-ES"/>
        </a:p>
      </dgm:t>
    </dgm:pt>
    <dgm:pt modelId="{56734F5F-8531-4D0B-AEE0-2B9DA28527EB}" type="sibTrans" cxnId="{EA337041-A3B9-4701-BD1B-0E61FB01A804}">
      <dgm:prSet/>
      <dgm:spPr/>
      <dgm:t>
        <a:bodyPr/>
        <a:lstStyle/>
        <a:p>
          <a:endParaRPr lang="es-ES"/>
        </a:p>
      </dgm:t>
    </dgm:pt>
    <dgm:pt modelId="{C0A076D4-00C2-499F-8E4C-3B4B63329E83}">
      <dgm:prSet phldrT="[Texto]"/>
      <dgm:spPr/>
      <dgm:t>
        <a:bodyPr/>
        <a:lstStyle/>
        <a:p>
          <a:r>
            <a:rPr lang="es-ES" dirty="0"/>
            <a:t>Non </a:t>
          </a:r>
          <a:r>
            <a:rPr lang="es-ES" dirty="0" err="1"/>
            <a:t>Economic</a:t>
          </a:r>
          <a:r>
            <a:rPr lang="es-ES" dirty="0"/>
            <a:t> </a:t>
          </a:r>
          <a:r>
            <a:rPr lang="es-ES" dirty="0" err="1"/>
            <a:t>Damages</a:t>
          </a:r>
          <a:endParaRPr lang="es-ES" dirty="0"/>
        </a:p>
      </dgm:t>
    </dgm:pt>
    <dgm:pt modelId="{EA4A9C11-1258-4836-953F-664F69D27AE1}" type="parTrans" cxnId="{63553F89-C2B9-4F30-ABBA-13442831CB17}">
      <dgm:prSet/>
      <dgm:spPr/>
      <dgm:t>
        <a:bodyPr/>
        <a:lstStyle/>
        <a:p>
          <a:endParaRPr lang="es-ES"/>
        </a:p>
      </dgm:t>
    </dgm:pt>
    <dgm:pt modelId="{130A2B3D-4246-4132-A66A-C1516D22F113}" type="sibTrans" cxnId="{63553F89-C2B9-4F30-ABBA-13442831CB17}">
      <dgm:prSet/>
      <dgm:spPr/>
      <dgm:t>
        <a:bodyPr/>
        <a:lstStyle/>
        <a:p>
          <a:endParaRPr lang="es-ES"/>
        </a:p>
      </dgm:t>
    </dgm:pt>
    <dgm:pt modelId="{5F45E28A-6ECF-48D1-89A0-1004C4867BA2}" type="pres">
      <dgm:prSet presAssocID="{3368E055-C023-4F73-BEBC-5D941E146B34}" presName="diagram" presStyleCnt="0">
        <dgm:presLayoutVars>
          <dgm:dir/>
          <dgm:resizeHandles val="exact"/>
        </dgm:presLayoutVars>
      </dgm:prSet>
      <dgm:spPr/>
    </dgm:pt>
    <dgm:pt modelId="{0347CF57-9580-4DF5-80A9-32C64AB94B5D}" type="pres">
      <dgm:prSet presAssocID="{0E0862EF-4FF8-49ED-AD05-0C472371CD52}" presName="arrow" presStyleLbl="node1" presStyleIdx="0" presStyleCnt="2">
        <dgm:presLayoutVars>
          <dgm:bulletEnabled val="1"/>
        </dgm:presLayoutVars>
      </dgm:prSet>
      <dgm:spPr/>
    </dgm:pt>
    <dgm:pt modelId="{559BE6CA-4127-4266-9FAD-8DE295FDFE28}" type="pres">
      <dgm:prSet presAssocID="{C0A076D4-00C2-499F-8E4C-3B4B63329E83}" presName="arrow" presStyleLbl="node1" presStyleIdx="1" presStyleCnt="2">
        <dgm:presLayoutVars>
          <dgm:bulletEnabled val="1"/>
        </dgm:presLayoutVars>
      </dgm:prSet>
      <dgm:spPr/>
    </dgm:pt>
  </dgm:ptLst>
  <dgm:cxnLst>
    <dgm:cxn modelId="{EA337041-A3B9-4701-BD1B-0E61FB01A804}" srcId="{3368E055-C023-4F73-BEBC-5D941E146B34}" destId="{0E0862EF-4FF8-49ED-AD05-0C472371CD52}" srcOrd="0" destOrd="0" parTransId="{41E3FCA0-F1E7-4ADB-8EF8-BB6C17B3062A}" sibTransId="{56734F5F-8531-4D0B-AEE0-2B9DA28527EB}"/>
    <dgm:cxn modelId="{BAD16D4F-E008-47F6-B1F6-C8DE8CF0EEE1}" type="presOf" srcId="{C0A076D4-00C2-499F-8E4C-3B4B63329E83}" destId="{559BE6CA-4127-4266-9FAD-8DE295FDFE28}" srcOrd="0" destOrd="0" presId="urn:microsoft.com/office/officeart/2005/8/layout/arrow5"/>
    <dgm:cxn modelId="{63553F89-C2B9-4F30-ABBA-13442831CB17}" srcId="{3368E055-C023-4F73-BEBC-5D941E146B34}" destId="{C0A076D4-00C2-499F-8E4C-3B4B63329E83}" srcOrd="1" destOrd="0" parTransId="{EA4A9C11-1258-4836-953F-664F69D27AE1}" sibTransId="{130A2B3D-4246-4132-A66A-C1516D22F113}"/>
    <dgm:cxn modelId="{F35AD6E5-8484-4CC1-A55A-09535ECE7F44}" type="presOf" srcId="{3368E055-C023-4F73-BEBC-5D941E146B34}" destId="{5F45E28A-6ECF-48D1-89A0-1004C4867BA2}" srcOrd="0" destOrd="0" presId="urn:microsoft.com/office/officeart/2005/8/layout/arrow5"/>
    <dgm:cxn modelId="{308B3FED-3047-4EA5-9D49-27F0351FB32C}" type="presOf" srcId="{0E0862EF-4FF8-49ED-AD05-0C472371CD52}" destId="{0347CF57-9580-4DF5-80A9-32C64AB94B5D}" srcOrd="0" destOrd="0" presId="urn:microsoft.com/office/officeart/2005/8/layout/arrow5"/>
    <dgm:cxn modelId="{C4FFB641-AB99-4329-8FB0-648DDE219BD4}" type="presParOf" srcId="{5F45E28A-6ECF-48D1-89A0-1004C4867BA2}" destId="{0347CF57-9580-4DF5-80A9-32C64AB94B5D}" srcOrd="0" destOrd="0" presId="urn:microsoft.com/office/officeart/2005/8/layout/arrow5"/>
    <dgm:cxn modelId="{8BB6D00D-94D8-4145-A43D-4E34A2B915DC}" type="presParOf" srcId="{5F45E28A-6ECF-48D1-89A0-1004C4867BA2}" destId="{559BE6CA-4127-4266-9FAD-8DE295FDFE2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88BF0-122C-46EF-BB71-83E0401E3F93}">
      <dsp:nvSpPr>
        <dsp:cNvPr id="0" name=""/>
        <dsp:cNvSpPr/>
      </dsp:nvSpPr>
      <dsp:spPr>
        <a:xfrm rot="16200000">
          <a:off x="288035" y="0"/>
          <a:ext cx="2749524" cy="2749524"/>
        </a:xfrm>
        <a:prstGeom prst="downArrow">
          <a:avLst>
            <a:gd name="adj1" fmla="val 50000"/>
            <a:gd name="adj2" fmla="val 35000"/>
          </a:avLst>
        </a:prstGeom>
        <a:solidFill>
          <a:srgbClr val="7030A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sp3d extrusionH="28000" prstMaterial="matte"/>
        </a:bodyPr>
        <a:lstStyle/>
        <a:p>
          <a:pPr marL="0" lvl="0" indent="0" algn="ctr" defTabSz="2133600">
            <a:lnSpc>
              <a:spcPct val="90000"/>
            </a:lnSpc>
            <a:spcBef>
              <a:spcPct val="0"/>
            </a:spcBef>
            <a:spcAft>
              <a:spcPct val="35000"/>
            </a:spcAft>
            <a:buNone/>
          </a:pPr>
          <a:r>
            <a:rPr lang="es-ES" sz="4800" kern="1200" dirty="0" err="1"/>
            <a:t>Right</a:t>
          </a:r>
          <a:endParaRPr lang="es-ES" sz="4800" kern="1200" dirty="0"/>
        </a:p>
      </dsp:txBody>
      <dsp:txXfrm rot="5400000">
        <a:off x="288036" y="687380"/>
        <a:ext cx="2268357" cy="1374762"/>
      </dsp:txXfrm>
    </dsp:sp>
    <dsp:sp modelId="{066CA814-E34A-498E-A28C-7793FB64E744}">
      <dsp:nvSpPr>
        <dsp:cNvPr id="0" name=""/>
        <dsp:cNvSpPr/>
      </dsp:nvSpPr>
      <dsp:spPr>
        <a:xfrm rot="5400000">
          <a:off x="3672422" y="0"/>
          <a:ext cx="2749524" cy="2749524"/>
        </a:xfrm>
        <a:prstGeom prst="downArrow">
          <a:avLst>
            <a:gd name="adj1" fmla="val 50000"/>
            <a:gd name="adj2" fmla="val 35000"/>
          </a:avLst>
        </a:prstGeom>
        <a:solidFill>
          <a:srgbClr val="FF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1376" tIns="341376" rIns="341376" bIns="341376" numCol="1" spcCol="1270" anchor="ctr" anchorCtr="0">
          <a:noAutofit/>
          <a:sp3d extrusionH="28000" prstMaterial="matte"/>
        </a:bodyPr>
        <a:lstStyle/>
        <a:p>
          <a:pPr marL="0" lvl="0" indent="0" algn="ctr" defTabSz="2133600">
            <a:lnSpc>
              <a:spcPct val="90000"/>
            </a:lnSpc>
            <a:spcBef>
              <a:spcPct val="0"/>
            </a:spcBef>
            <a:spcAft>
              <a:spcPct val="35000"/>
            </a:spcAft>
            <a:buNone/>
          </a:pPr>
          <a:r>
            <a:rPr lang="es-ES" sz="4800" kern="1200" dirty="0" err="1"/>
            <a:t>Right</a:t>
          </a:r>
          <a:endParaRPr lang="es-ES" sz="4800" kern="1200" dirty="0"/>
        </a:p>
      </dsp:txBody>
      <dsp:txXfrm rot="-5400000">
        <a:off x="4153590" y="687381"/>
        <a:ext cx="2268357" cy="1374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7CF57-9580-4DF5-80A9-32C64AB94B5D}">
      <dsp:nvSpPr>
        <dsp:cNvPr id="0" name=""/>
        <dsp:cNvSpPr/>
      </dsp:nvSpPr>
      <dsp:spPr>
        <a:xfrm rot="16200000">
          <a:off x="1390" y="596354"/>
          <a:ext cx="3097961" cy="309796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err="1"/>
            <a:t>Economic</a:t>
          </a:r>
          <a:r>
            <a:rPr lang="es-ES" sz="2800" kern="1200" dirty="0"/>
            <a:t> </a:t>
          </a:r>
          <a:r>
            <a:rPr lang="es-ES" sz="2800" kern="1200" dirty="0" err="1"/>
            <a:t>Damages</a:t>
          </a:r>
          <a:endParaRPr lang="es-ES" sz="2800" kern="1200" dirty="0"/>
        </a:p>
      </dsp:txBody>
      <dsp:txXfrm rot="5400000">
        <a:off x="1391" y="1370844"/>
        <a:ext cx="2555818" cy="1548981"/>
      </dsp:txXfrm>
    </dsp:sp>
    <dsp:sp modelId="{559BE6CA-4127-4266-9FAD-8DE295FDFE28}">
      <dsp:nvSpPr>
        <dsp:cNvPr id="0" name=""/>
        <dsp:cNvSpPr/>
      </dsp:nvSpPr>
      <dsp:spPr>
        <a:xfrm rot="5400000">
          <a:off x="3309360" y="596354"/>
          <a:ext cx="3097961" cy="309796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s-ES" sz="2800" kern="1200" dirty="0"/>
            <a:t>Non </a:t>
          </a:r>
          <a:r>
            <a:rPr lang="es-ES" sz="2800" kern="1200" dirty="0" err="1"/>
            <a:t>Economic</a:t>
          </a:r>
          <a:r>
            <a:rPr lang="es-ES" sz="2800" kern="1200" dirty="0"/>
            <a:t> </a:t>
          </a:r>
          <a:r>
            <a:rPr lang="es-ES" sz="2800" kern="1200" dirty="0" err="1"/>
            <a:t>Damages</a:t>
          </a:r>
          <a:endParaRPr lang="es-ES" sz="2800" kern="1200" dirty="0"/>
        </a:p>
      </dsp:txBody>
      <dsp:txXfrm rot="-5400000">
        <a:off x="3851504" y="1370844"/>
        <a:ext cx="2555818" cy="154898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B1468-E2E8-4063-A9CC-9215D73B845F}" type="datetimeFigureOut">
              <a:rPr lang="es-ES" smtClean="0"/>
              <a:t>09/09/2019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6B1E2-634E-4CF0-B5BB-2EE137C3567F}" type="slidenum">
              <a:rPr lang="es-ES" smtClean="0"/>
              <a:t>‹#›</a:t>
            </a:fld>
            <a:endParaRPr lang="es-ES"/>
          </a:p>
        </p:txBody>
      </p:sp>
    </p:spTree>
    <p:extLst>
      <p:ext uri="{BB962C8B-B14F-4D97-AF65-F5344CB8AC3E}">
        <p14:creationId xmlns:p14="http://schemas.microsoft.com/office/powerpoint/2010/main" val="14584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6B1E2-634E-4CF0-B5BB-2EE137C3567F}" type="slidenum">
              <a:rPr lang="es-ES" smtClean="0"/>
              <a:t>21</a:t>
            </a:fld>
            <a:endParaRPr lang="es-ES"/>
          </a:p>
        </p:txBody>
      </p:sp>
    </p:spTree>
    <p:extLst>
      <p:ext uri="{BB962C8B-B14F-4D97-AF65-F5344CB8AC3E}">
        <p14:creationId xmlns:p14="http://schemas.microsoft.com/office/powerpoint/2010/main" val="234239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6B1E2-634E-4CF0-B5BB-2EE137C3567F}" type="slidenum">
              <a:rPr lang="es-ES" smtClean="0"/>
              <a:t>31</a:t>
            </a:fld>
            <a:endParaRPr lang="es-ES"/>
          </a:p>
        </p:txBody>
      </p:sp>
    </p:spTree>
    <p:extLst>
      <p:ext uri="{BB962C8B-B14F-4D97-AF65-F5344CB8AC3E}">
        <p14:creationId xmlns:p14="http://schemas.microsoft.com/office/powerpoint/2010/main" val="49756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D76B1E2-634E-4CF0-B5BB-2EE137C3567F}" type="slidenum">
              <a:rPr lang="es-ES" smtClean="0"/>
              <a:t>35</a:t>
            </a:fld>
            <a:endParaRPr lang="es-ES"/>
          </a:p>
        </p:txBody>
      </p:sp>
    </p:spTree>
    <p:extLst>
      <p:ext uri="{BB962C8B-B14F-4D97-AF65-F5344CB8AC3E}">
        <p14:creationId xmlns:p14="http://schemas.microsoft.com/office/powerpoint/2010/main" val="51613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353983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376875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461312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599833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655693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67795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96594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61184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001908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30033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85780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3501649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565796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89486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129349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677509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713480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19774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41361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798625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596645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4804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2271676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578861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357620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81327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164701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93396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412475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8886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089504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118606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83591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3552669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3174622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501969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029246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40574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97506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238173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138435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305338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86439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4CA128B-E7AB-462C-AA26-26E3551215CF}" type="datetimeFigureOut">
              <a:rPr lang="es-ES" smtClean="0"/>
              <a:t>09/09/2019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5474C1D-5D1F-4967-9CD8-873EAD32E9A2}" type="slidenum">
              <a:rPr lang="es-ES" smtClean="0"/>
              <a:t>‹#›</a:t>
            </a:fld>
            <a:endParaRPr lang="es-ES"/>
          </a:p>
        </p:txBody>
      </p:sp>
    </p:spTree>
    <p:extLst>
      <p:ext uri="{BB962C8B-B14F-4D97-AF65-F5344CB8AC3E}">
        <p14:creationId xmlns:p14="http://schemas.microsoft.com/office/powerpoint/2010/main" val="10330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A128B-E7AB-462C-AA26-26E3551215CF}" type="datetimeFigureOut">
              <a:rPr lang="es-ES" smtClean="0"/>
              <a:t>09/09/2019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74C1D-5D1F-4967-9CD8-873EAD32E9A2}" type="slidenum">
              <a:rPr lang="es-ES" smtClean="0"/>
              <a:t>‹#›</a:t>
            </a:fld>
            <a:endParaRPr lang="es-ES"/>
          </a:p>
        </p:txBody>
      </p:sp>
    </p:spTree>
    <p:extLst>
      <p:ext uri="{BB962C8B-B14F-4D97-AF65-F5344CB8AC3E}">
        <p14:creationId xmlns:p14="http://schemas.microsoft.com/office/powerpoint/2010/main" val="126975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04260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534767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A128B-E7AB-462C-AA26-26E3551215CF}" type="datetimeFigureOut">
              <a:rPr lang="es-ES" smtClean="0">
                <a:solidFill>
                  <a:prstClr val="black">
                    <a:tint val="75000"/>
                  </a:prstClr>
                </a:solidFill>
              </a:rPr>
              <a:pPr/>
              <a:t>09/09/2019</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74C1D-5D1F-4967-9CD8-873EAD32E9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8414318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4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Layout" Target="../diagrams/layout2.xml"/><Relationship Id="rId7" Type="http://schemas.openxmlformats.org/officeDocument/2006/relationships/image" Target="../media/image70.png"/><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0.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53261" y="3212976"/>
            <a:ext cx="7772400" cy="1470025"/>
          </a:xfrm>
        </p:spPr>
        <p:txBody>
          <a:bodyPr>
            <a:noAutofit/>
          </a:bodyPr>
          <a:lstStyle/>
          <a:p>
            <a:br>
              <a:rPr lang="en-US" sz="3600" dirty="0"/>
            </a:br>
            <a:r>
              <a:rPr lang="en-US" sz="3600" b="1" dirty="0"/>
              <a:t>HUMAN RIGHTS &amp; PRIVATE LAW</a:t>
            </a:r>
            <a:br>
              <a:rPr lang="en-US" sz="3600" dirty="0"/>
            </a:br>
            <a:r>
              <a:rPr lang="en-US" sz="3600" dirty="0"/>
              <a:t>Compensating damages to human rights: constitutional limits for the Spanish legislature</a:t>
            </a:r>
            <a:endParaRPr lang="es-ES" sz="3600" dirty="0"/>
          </a:p>
        </p:txBody>
      </p:sp>
      <p:sp>
        <p:nvSpPr>
          <p:cNvPr id="3" name="2 Subtítulo"/>
          <p:cNvSpPr>
            <a:spLocks noGrp="1"/>
          </p:cNvSpPr>
          <p:nvPr>
            <p:ph type="subTitle" idx="1"/>
          </p:nvPr>
        </p:nvSpPr>
        <p:spPr>
          <a:xfrm>
            <a:off x="860085" y="5462786"/>
            <a:ext cx="6400800" cy="1152128"/>
          </a:xfrm>
        </p:spPr>
        <p:txBody>
          <a:bodyPr>
            <a:normAutofit fontScale="70000" lnSpcReduction="20000"/>
          </a:bodyPr>
          <a:lstStyle/>
          <a:p>
            <a:pPr algn="l"/>
            <a:endParaRPr lang="es-ES" dirty="0"/>
          </a:p>
          <a:p>
            <a:pPr algn="l"/>
            <a:r>
              <a:rPr lang="es-ES" dirty="0">
                <a:solidFill>
                  <a:schemeClr val="tx1"/>
                </a:solidFill>
              </a:rPr>
              <a:t>Fernando Peña</a:t>
            </a:r>
          </a:p>
          <a:p>
            <a:pPr algn="l"/>
            <a:r>
              <a:rPr lang="es-ES" dirty="0" err="1">
                <a:solidFill>
                  <a:schemeClr val="tx1"/>
                </a:solidFill>
              </a:rPr>
              <a:t>Universidade</a:t>
            </a:r>
            <a:r>
              <a:rPr lang="es-ES" dirty="0">
                <a:solidFill>
                  <a:schemeClr val="tx1"/>
                </a:solidFill>
              </a:rPr>
              <a:t> da Coruña</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786" y="260648"/>
            <a:ext cx="54673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556" y="5219700"/>
            <a:ext cx="2438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1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22947" y="1916832"/>
            <a:ext cx="7848872" cy="4616648"/>
          </a:xfrm>
          <a:prstGeom prst="rect">
            <a:avLst/>
          </a:prstGeom>
          <a:noFill/>
        </p:spPr>
        <p:txBody>
          <a:bodyPr wrap="square" rtlCol="0">
            <a:spAutoFit/>
          </a:bodyPr>
          <a:lstStyle/>
          <a:p>
            <a:pPr marL="342900" indent="-342900">
              <a:buAutoNum type="arabicPeriod"/>
            </a:pPr>
            <a:r>
              <a:rPr lang="es-ES" sz="2100" dirty="0">
                <a:latin typeface="Georgia" panose="02040502050405020303" pitchFamily="18" charset="0"/>
              </a:rPr>
              <a:t>Do Human </a:t>
            </a:r>
            <a:r>
              <a:rPr lang="es-ES" sz="2100" dirty="0" err="1">
                <a:latin typeface="Georgia" panose="02040502050405020303" pitchFamily="18" charset="0"/>
              </a:rPr>
              <a:t>Rights</a:t>
            </a:r>
            <a:r>
              <a:rPr lang="es-ES" sz="2100" dirty="0">
                <a:latin typeface="Georgia" panose="02040502050405020303" pitchFamily="18" charset="0"/>
              </a:rPr>
              <a:t> </a:t>
            </a:r>
            <a:r>
              <a:rPr lang="es-ES" sz="2100" dirty="0" err="1">
                <a:latin typeface="Georgia" panose="02040502050405020303" pitchFamily="18" charset="0"/>
              </a:rPr>
              <a:t>apply</a:t>
            </a:r>
            <a:r>
              <a:rPr lang="es-ES" sz="2100" dirty="0">
                <a:latin typeface="Georgia" panose="02040502050405020303" pitchFamily="18" charset="0"/>
              </a:rPr>
              <a:t> to </a:t>
            </a:r>
            <a:r>
              <a:rPr lang="es-ES" sz="2100" b="1" dirty="0">
                <a:latin typeface="Georgia" panose="02040502050405020303" pitchFamily="18" charset="0"/>
              </a:rPr>
              <a:t>horizontal </a:t>
            </a:r>
            <a:r>
              <a:rPr lang="es-ES" sz="2100" b="1" dirty="0" err="1">
                <a:latin typeface="Georgia" panose="02040502050405020303" pitchFamily="18" charset="0"/>
              </a:rPr>
              <a:t>relations</a:t>
            </a:r>
            <a:r>
              <a:rPr lang="es-ES" sz="2100" b="1" dirty="0">
                <a:latin typeface="Georgia" panose="02040502050405020303" pitchFamily="18" charset="0"/>
              </a:rPr>
              <a:t> </a:t>
            </a:r>
            <a:r>
              <a:rPr lang="es-ES" sz="2100" dirty="0">
                <a:latin typeface="Georgia" panose="02040502050405020303" pitchFamily="18" charset="0"/>
              </a:rPr>
              <a:t>in </a:t>
            </a:r>
            <a:r>
              <a:rPr lang="es-ES" sz="2100" dirty="0" err="1">
                <a:latin typeface="Georgia" panose="02040502050405020303" pitchFamily="18" charset="0"/>
              </a:rPr>
              <a:t>Spain</a:t>
            </a:r>
            <a:r>
              <a:rPr lang="es-ES" sz="2100" dirty="0">
                <a:latin typeface="Georgia" panose="02040502050405020303" pitchFamily="18" charset="0"/>
              </a:rPr>
              <a:t>?</a:t>
            </a:r>
          </a:p>
          <a:p>
            <a:pPr marL="342900" indent="-342900">
              <a:buAutoNum type="arabicPeriod"/>
            </a:pPr>
            <a:endParaRPr lang="es-ES" sz="2100" dirty="0">
              <a:latin typeface="Georgia" panose="02040502050405020303" pitchFamily="18" charset="0"/>
            </a:endParaRPr>
          </a:p>
          <a:p>
            <a:pPr marL="342900" indent="-342900">
              <a:buAutoNum type="arabicPeriod"/>
            </a:pPr>
            <a:r>
              <a:rPr lang="es-ES" sz="2100" dirty="0">
                <a:latin typeface="Georgia" panose="02040502050405020303" pitchFamily="18" charset="0"/>
              </a:rPr>
              <a:t> </a:t>
            </a:r>
            <a:r>
              <a:rPr lang="es-ES" sz="2100" b="1" dirty="0" err="1">
                <a:latin typeface="Georgia" panose="02040502050405020303" pitchFamily="18" charset="0"/>
              </a:rPr>
              <a:t>What</a:t>
            </a:r>
            <a:r>
              <a:rPr lang="es-ES" sz="2100" dirty="0">
                <a:latin typeface="Georgia" panose="02040502050405020303" pitchFamily="18" charset="0"/>
              </a:rPr>
              <a:t> human </a:t>
            </a:r>
            <a:r>
              <a:rPr lang="es-ES" sz="2100" dirty="0" err="1">
                <a:latin typeface="Georgia" panose="02040502050405020303" pitchFamily="18" charset="0"/>
              </a:rPr>
              <a:t>rights</a:t>
            </a:r>
            <a:r>
              <a:rPr lang="es-ES" sz="2100" dirty="0">
                <a:latin typeface="Georgia" panose="02040502050405020303" pitchFamily="18" charset="0"/>
              </a:rPr>
              <a:t> ?</a:t>
            </a:r>
          </a:p>
          <a:p>
            <a:pPr marL="342900" indent="-342900">
              <a:buAutoNum type="arabicPeriod"/>
            </a:pPr>
            <a:endParaRPr lang="es-ES" sz="2100" dirty="0">
              <a:latin typeface="Georgia" panose="02040502050405020303" pitchFamily="18" charset="0"/>
            </a:endParaRPr>
          </a:p>
          <a:p>
            <a:pPr marL="342900" indent="-342900">
              <a:buAutoNum type="arabicPeriod"/>
            </a:pPr>
            <a:r>
              <a:rPr lang="es-ES" sz="2100" dirty="0" err="1">
                <a:latin typeface="Georgia" panose="02040502050405020303" pitchFamily="18" charset="0"/>
              </a:rPr>
              <a:t>Have</a:t>
            </a:r>
            <a:r>
              <a:rPr lang="es-ES" sz="2100" dirty="0">
                <a:latin typeface="Georgia" panose="02040502050405020303" pitchFamily="18" charset="0"/>
              </a:rPr>
              <a:t> </a:t>
            </a:r>
            <a:r>
              <a:rPr lang="es-ES" sz="2100" dirty="0" err="1">
                <a:latin typeface="Georgia" panose="02040502050405020303" pitchFamily="18" charset="0"/>
              </a:rPr>
              <a:t>those</a:t>
            </a:r>
            <a:r>
              <a:rPr lang="es-ES" sz="2100" dirty="0">
                <a:latin typeface="Georgia" panose="02040502050405020303" pitchFamily="18" charset="0"/>
              </a:rPr>
              <a:t> human </a:t>
            </a:r>
            <a:r>
              <a:rPr lang="es-ES" sz="2100" dirty="0" err="1">
                <a:latin typeface="Georgia" panose="02040502050405020303" pitchFamily="18" charset="0"/>
              </a:rPr>
              <a:t>rights</a:t>
            </a:r>
            <a:r>
              <a:rPr lang="es-ES" sz="2100" dirty="0">
                <a:latin typeface="Georgia" panose="02040502050405020303" pitchFamily="18" charset="0"/>
              </a:rPr>
              <a:t> </a:t>
            </a:r>
            <a:r>
              <a:rPr lang="es-ES" sz="2100" dirty="0" err="1">
                <a:latin typeface="Georgia" panose="02040502050405020303" pitchFamily="18" charset="0"/>
              </a:rPr>
              <a:t>the</a:t>
            </a:r>
            <a:r>
              <a:rPr lang="es-ES" sz="2100" dirty="0">
                <a:latin typeface="Georgia" panose="02040502050405020303" pitchFamily="18" charset="0"/>
              </a:rPr>
              <a:t> </a:t>
            </a:r>
            <a:r>
              <a:rPr lang="es-ES" sz="2100" b="1" dirty="0" err="1">
                <a:latin typeface="Georgia" panose="02040502050405020303" pitchFamily="18" charset="0"/>
              </a:rPr>
              <a:t>same</a:t>
            </a:r>
            <a:r>
              <a:rPr lang="es-ES" sz="2100" b="1" dirty="0">
                <a:latin typeface="Georgia" panose="02040502050405020303" pitchFamily="18" charset="0"/>
              </a:rPr>
              <a:t> </a:t>
            </a:r>
            <a:r>
              <a:rPr lang="es-ES" sz="2100" b="1" dirty="0" err="1">
                <a:latin typeface="Georgia" panose="02040502050405020303" pitchFamily="18" charset="0"/>
              </a:rPr>
              <a:t>meaning</a:t>
            </a:r>
            <a:r>
              <a:rPr lang="es-ES" sz="2100" b="1" dirty="0">
                <a:latin typeface="Georgia" panose="02040502050405020303" pitchFamily="18" charset="0"/>
              </a:rPr>
              <a:t> and </a:t>
            </a:r>
            <a:r>
              <a:rPr lang="es-ES" sz="2100" b="1" dirty="0" err="1">
                <a:latin typeface="Georgia" panose="02040502050405020303" pitchFamily="18" charset="0"/>
              </a:rPr>
              <a:t>content</a:t>
            </a:r>
            <a:r>
              <a:rPr lang="es-ES" sz="2100" b="1" dirty="0">
                <a:latin typeface="Georgia" panose="02040502050405020303" pitchFamily="18" charset="0"/>
              </a:rPr>
              <a:t> </a:t>
            </a:r>
            <a:r>
              <a:rPr lang="es-ES" sz="2100" dirty="0" err="1">
                <a:latin typeface="Georgia" panose="02040502050405020303" pitchFamily="18" charset="0"/>
              </a:rPr>
              <a:t>when</a:t>
            </a:r>
            <a:r>
              <a:rPr lang="es-ES" sz="2100" dirty="0">
                <a:latin typeface="Georgia" panose="02040502050405020303" pitchFamily="18" charset="0"/>
              </a:rPr>
              <a:t> </a:t>
            </a:r>
            <a:r>
              <a:rPr lang="es-ES" sz="2100" dirty="0" err="1">
                <a:latin typeface="Georgia" panose="02040502050405020303" pitchFamily="18" charset="0"/>
              </a:rPr>
              <a:t>applied</a:t>
            </a:r>
            <a:r>
              <a:rPr lang="es-ES" sz="2100" dirty="0">
                <a:latin typeface="Georgia" panose="02040502050405020303" pitchFamily="18" charset="0"/>
              </a:rPr>
              <a:t> to horizontal </a:t>
            </a:r>
            <a:r>
              <a:rPr lang="es-ES" sz="2100" dirty="0" err="1">
                <a:latin typeface="Georgia" panose="02040502050405020303" pitchFamily="18" charset="0"/>
              </a:rPr>
              <a:t>relations</a:t>
            </a:r>
            <a:r>
              <a:rPr lang="es-ES" sz="2100" dirty="0">
                <a:latin typeface="Georgia" panose="02040502050405020303" pitchFamily="18" charset="0"/>
              </a:rPr>
              <a:t>?</a:t>
            </a:r>
          </a:p>
          <a:p>
            <a:pPr marL="342900" indent="-342900">
              <a:buAutoNum type="arabicPeriod"/>
            </a:pPr>
            <a:endParaRPr lang="es-ES" sz="2100" dirty="0">
              <a:latin typeface="Georgia" panose="02040502050405020303" pitchFamily="18" charset="0"/>
            </a:endParaRPr>
          </a:p>
          <a:p>
            <a:pPr marL="342900" indent="-342900">
              <a:buAutoNum type="arabicPeriod"/>
            </a:pPr>
            <a:r>
              <a:rPr lang="es-ES" sz="2100" dirty="0">
                <a:latin typeface="Georgia" panose="02040502050405020303" pitchFamily="18" charset="0"/>
              </a:rPr>
              <a:t>Are </a:t>
            </a:r>
            <a:r>
              <a:rPr lang="es-ES" sz="2100" dirty="0" err="1">
                <a:latin typeface="Georgia" panose="02040502050405020303" pitchFamily="18" charset="0"/>
              </a:rPr>
              <a:t>they</a:t>
            </a:r>
            <a:r>
              <a:rPr lang="es-ES" sz="2100" dirty="0">
                <a:latin typeface="Georgia" panose="02040502050405020303" pitchFamily="18" charset="0"/>
              </a:rPr>
              <a:t> </a:t>
            </a:r>
            <a:r>
              <a:rPr lang="es-ES" sz="2100" dirty="0" err="1">
                <a:latin typeface="Georgia" panose="02040502050405020303" pitchFamily="18" charset="0"/>
              </a:rPr>
              <a:t>applied</a:t>
            </a:r>
            <a:r>
              <a:rPr lang="es-ES" sz="2100" dirty="0">
                <a:latin typeface="Georgia" panose="02040502050405020303" pitchFamily="18" charset="0"/>
              </a:rPr>
              <a:t> </a:t>
            </a:r>
            <a:r>
              <a:rPr lang="es-ES" sz="2100" b="1" dirty="0" err="1">
                <a:latin typeface="Georgia" panose="02040502050405020303" pitchFamily="18" charset="0"/>
              </a:rPr>
              <a:t>directly</a:t>
            </a:r>
            <a:r>
              <a:rPr lang="es-ES" sz="2100" b="1" dirty="0">
                <a:latin typeface="Georgia" panose="02040502050405020303" pitchFamily="18" charset="0"/>
              </a:rPr>
              <a:t> </a:t>
            </a:r>
            <a:r>
              <a:rPr lang="es-ES" sz="2100" b="1" dirty="0" err="1">
                <a:latin typeface="Georgia" panose="02040502050405020303" pitchFamily="18" charset="0"/>
              </a:rPr>
              <a:t>or</a:t>
            </a:r>
            <a:r>
              <a:rPr lang="es-ES" sz="2100" b="1" dirty="0">
                <a:latin typeface="Georgia" panose="02040502050405020303" pitchFamily="18" charset="0"/>
              </a:rPr>
              <a:t> </a:t>
            </a:r>
            <a:r>
              <a:rPr lang="es-ES" sz="2100" b="1" dirty="0" err="1">
                <a:latin typeface="Georgia" panose="02040502050405020303" pitchFamily="18" charset="0"/>
              </a:rPr>
              <a:t>indirectly</a:t>
            </a:r>
            <a:r>
              <a:rPr lang="es-ES" sz="2100" dirty="0">
                <a:latin typeface="Georgia" panose="02040502050405020303" pitchFamily="18" charset="0"/>
              </a:rPr>
              <a:t> to </a:t>
            </a:r>
            <a:r>
              <a:rPr lang="es-ES" sz="2100" dirty="0" err="1">
                <a:latin typeface="Georgia" panose="02040502050405020303" pitchFamily="18" charset="0"/>
              </a:rPr>
              <a:t>these</a:t>
            </a:r>
            <a:r>
              <a:rPr lang="es-ES" sz="2100" dirty="0">
                <a:latin typeface="Georgia" panose="02040502050405020303" pitchFamily="18" charset="0"/>
              </a:rPr>
              <a:t> </a:t>
            </a:r>
            <a:r>
              <a:rPr lang="es-ES" sz="2100" dirty="0" err="1">
                <a:latin typeface="Georgia" panose="02040502050405020303" pitchFamily="18" charset="0"/>
              </a:rPr>
              <a:t>relationships</a:t>
            </a:r>
            <a:r>
              <a:rPr lang="es-ES" sz="2100" dirty="0">
                <a:latin typeface="Georgia" panose="02040502050405020303" pitchFamily="18" charset="0"/>
              </a:rPr>
              <a:t>?</a:t>
            </a:r>
          </a:p>
          <a:p>
            <a:pPr marL="342900" indent="-342900">
              <a:buAutoNum type="arabicPeriod"/>
            </a:pPr>
            <a:endParaRPr lang="es-ES" sz="2100" dirty="0">
              <a:latin typeface="Georgia" panose="02040502050405020303" pitchFamily="18" charset="0"/>
            </a:endParaRPr>
          </a:p>
          <a:p>
            <a:pPr marL="342900" indent="-342900">
              <a:buAutoNum type="arabicPeriod"/>
            </a:pPr>
            <a:r>
              <a:rPr lang="es-ES" sz="2100" dirty="0" err="1">
                <a:latin typeface="Georgia" panose="02040502050405020303" pitchFamily="18" charset="0"/>
              </a:rPr>
              <a:t>What</a:t>
            </a:r>
            <a:r>
              <a:rPr lang="es-ES" sz="2100" dirty="0">
                <a:latin typeface="Georgia" panose="02040502050405020303" pitchFamily="18" charset="0"/>
              </a:rPr>
              <a:t> </a:t>
            </a:r>
            <a:r>
              <a:rPr lang="es-ES" sz="2100" b="1" dirty="0" err="1">
                <a:latin typeface="Georgia" panose="02040502050405020303" pitchFamily="18" charset="0"/>
              </a:rPr>
              <a:t>kind</a:t>
            </a:r>
            <a:r>
              <a:rPr lang="es-ES" sz="2100" b="1" dirty="0">
                <a:latin typeface="Georgia" panose="02040502050405020303" pitchFamily="18" charset="0"/>
              </a:rPr>
              <a:t> of remedies </a:t>
            </a:r>
            <a:r>
              <a:rPr lang="es-ES" sz="2100" dirty="0">
                <a:latin typeface="Georgia" panose="02040502050405020303" pitchFamily="18" charset="0"/>
              </a:rPr>
              <a:t>are </a:t>
            </a:r>
            <a:r>
              <a:rPr lang="es-ES" sz="2100" dirty="0" err="1">
                <a:latin typeface="Georgia" panose="02040502050405020303" pitchFamily="18" charset="0"/>
              </a:rPr>
              <a:t>available</a:t>
            </a:r>
            <a:r>
              <a:rPr lang="es-ES" sz="2100" dirty="0">
                <a:latin typeface="Georgia" panose="02040502050405020303" pitchFamily="18" charset="0"/>
              </a:rPr>
              <a:t> </a:t>
            </a:r>
            <a:r>
              <a:rPr lang="es-ES" sz="2100" dirty="0" err="1">
                <a:latin typeface="Georgia" panose="02040502050405020303" pitchFamily="18" charset="0"/>
              </a:rPr>
              <a:t>for</a:t>
            </a:r>
            <a:r>
              <a:rPr lang="es-ES" sz="2100" dirty="0">
                <a:latin typeface="Georgia" panose="02040502050405020303" pitchFamily="18" charset="0"/>
              </a:rPr>
              <a:t> </a:t>
            </a:r>
            <a:r>
              <a:rPr lang="es-ES" sz="2100" dirty="0" err="1">
                <a:latin typeface="Georgia" panose="02040502050405020303" pitchFamily="18" charset="0"/>
              </a:rPr>
              <a:t>the</a:t>
            </a:r>
            <a:r>
              <a:rPr lang="es-ES" sz="2100" dirty="0">
                <a:latin typeface="Georgia" panose="02040502050405020303" pitchFamily="18" charset="0"/>
              </a:rPr>
              <a:t> </a:t>
            </a:r>
            <a:r>
              <a:rPr lang="es-ES" sz="2100" dirty="0" err="1">
                <a:latin typeface="Georgia" panose="02040502050405020303" pitchFamily="18" charset="0"/>
              </a:rPr>
              <a:t>victims</a:t>
            </a:r>
            <a:r>
              <a:rPr lang="es-ES" sz="2100" dirty="0">
                <a:latin typeface="Georgia" panose="02040502050405020303" pitchFamily="18" charset="0"/>
              </a:rPr>
              <a:t> of Human </a:t>
            </a:r>
            <a:r>
              <a:rPr lang="es-ES" sz="2100" dirty="0" err="1">
                <a:latin typeface="Georgia" panose="02040502050405020303" pitchFamily="18" charset="0"/>
              </a:rPr>
              <a:t>Rights</a:t>
            </a:r>
            <a:r>
              <a:rPr lang="es-ES" sz="2100" dirty="0">
                <a:latin typeface="Georgia" panose="02040502050405020303" pitchFamily="18" charset="0"/>
              </a:rPr>
              <a:t>’ </a:t>
            </a:r>
            <a:r>
              <a:rPr lang="es-ES" sz="2100" dirty="0" err="1">
                <a:latin typeface="Georgia" panose="02040502050405020303" pitchFamily="18" charset="0"/>
              </a:rPr>
              <a:t>violations</a:t>
            </a:r>
            <a:r>
              <a:rPr lang="es-ES" sz="2100" dirty="0">
                <a:latin typeface="Georgia" panose="02040502050405020303" pitchFamily="18" charset="0"/>
              </a:rPr>
              <a:t> in </a:t>
            </a:r>
            <a:r>
              <a:rPr lang="es-ES" sz="2100" dirty="0" err="1">
                <a:latin typeface="Georgia" panose="02040502050405020303" pitchFamily="18" charset="0"/>
              </a:rPr>
              <a:t>private</a:t>
            </a:r>
            <a:r>
              <a:rPr lang="es-ES" sz="2100" dirty="0">
                <a:latin typeface="Georgia" panose="02040502050405020303" pitchFamily="18" charset="0"/>
              </a:rPr>
              <a:t> </a:t>
            </a:r>
            <a:r>
              <a:rPr lang="es-ES" sz="2100" dirty="0" err="1">
                <a:latin typeface="Georgia" panose="02040502050405020303" pitchFamily="18" charset="0"/>
              </a:rPr>
              <a:t>law</a:t>
            </a:r>
            <a:r>
              <a:rPr lang="es-ES" sz="2100" dirty="0">
                <a:latin typeface="Georgia" panose="02040502050405020303" pitchFamily="18" charset="0"/>
              </a:rPr>
              <a:t>?</a:t>
            </a:r>
          </a:p>
          <a:p>
            <a:pPr marL="342900" indent="-342900">
              <a:buAutoNum type="arabicPeriod"/>
            </a:pPr>
            <a:endParaRPr lang="es-ES" sz="2100" dirty="0">
              <a:latin typeface="Georgia" panose="02040502050405020303" pitchFamily="18" charset="0"/>
            </a:endParaRPr>
          </a:p>
          <a:p>
            <a:pPr marL="342900" indent="-342900">
              <a:buAutoNum type="arabicPeriod"/>
            </a:pPr>
            <a:r>
              <a:rPr lang="es-ES" sz="2100" dirty="0">
                <a:latin typeface="Georgia" panose="02040502050405020303" pitchFamily="18" charset="0"/>
              </a:rPr>
              <a:t> </a:t>
            </a:r>
            <a:r>
              <a:rPr lang="es-ES" sz="2100" dirty="0" err="1">
                <a:latin typeface="Georgia" panose="02040502050405020303" pitchFamily="18" charset="0"/>
              </a:rPr>
              <a:t>How</a:t>
            </a:r>
            <a:r>
              <a:rPr lang="es-ES" sz="2100" dirty="0">
                <a:latin typeface="Georgia" panose="02040502050405020303" pitchFamily="18" charset="0"/>
              </a:rPr>
              <a:t> are </a:t>
            </a:r>
            <a:r>
              <a:rPr lang="es-ES" sz="2100" dirty="0" err="1">
                <a:latin typeface="Georgia" panose="02040502050405020303" pitchFamily="18" charset="0"/>
              </a:rPr>
              <a:t>damages</a:t>
            </a:r>
            <a:r>
              <a:rPr lang="es-ES" sz="2100" dirty="0">
                <a:latin typeface="Georgia" panose="02040502050405020303" pitchFamily="18" charset="0"/>
              </a:rPr>
              <a:t> to Human </a:t>
            </a:r>
            <a:r>
              <a:rPr lang="es-ES" sz="2100" dirty="0" err="1">
                <a:latin typeface="Georgia" panose="02040502050405020303" pitchFamily="18" charset="0"/>
              </a:rPr>
              <a:t>Rights</a:t>
            </a:r>
            <a:r>
              <a:rPr lang="es-ES" sz="2100" dirty="0">
                <a:latin typeface="Georgia" panose="02040502050405020303" pitchFamily="18" charset="0"/>
              </a:rPr>
              <a:t> </a:t>
            </a:r>
            <a:r>
              <a:rPr lang="es-ES" sz="2100" b="1" dirty="0" err="1">
                <a:latin typeface="Georgia" panose="02040502050405020303" pitchFamily="18" charset="0"/>
              </a:rPr>
              <a:t>compensated</a:t>
            </a:r>
            <a:r>
              <a:rPr lang="es-ES" sz="2100" dirty="0">
                <a:latin typeface="Georgia" panose="02040502050405020303" pitchFamily="18" charset="0"/>
              </a:rPr>
              <a:t> in </a:t>
            </a:r>
            <a:r>
              <a:rPr lang="es-ES" sz="2100" dirty="0" err="1">
                <a:latin typeface="Georgia" panose="02040502050405020303" pitchFamily="18" charset="0"/>
              </a:rPr>
              <a:t>Spain</a:t>
            </a:r>
            <a:r>
              <a:rPr lang="es-ES" sz="2100" dirty="0">
                <a:latin typeface="Georgia" panose="02040502050405020303"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764" y="0"/>
            <a:ext cx="4248472"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46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55576" y="3573016"/>
            <a:ext cx="6912768" cy="1077218"/>
          </a:xfrm>
          <a:prstGeom prst="rect">
            <a:avLst/>
          </a:prstGeom>
          <a:noFill/>
        </p:spPr>
        <p:txBody>
          <a:bodyPr wrap="square" rtlCol="0">
            <a:spAutoFit/>
          </a:bodyPr>
          <a:lstStyle/>
          <a:p>
            <a:r>
              <a:rPr lang="es-ES" sz="3200" i="1" dirty="0">
                <a:solidFill>
                  <a:prstClr val="black"/>
                </a:solidFill>
              </a:rPr>
              <a:t>II. HUMAN RIGHTS IN HORIZONTAL RELATIONS IN SPAIN</a:t>
            </a:r>
          </a:p>
        </p:txBody>
      </p:sp>
    </p:spTree>
    <p:extLst>
      <p:ext uri="{BB962C8B-B14F-4D97-AF65-F5344CB8AC3E}">
        <p14:creationId xmlns:p14="http://schemas.microsoft.com/office/powerpoint/2010/main" val="1205828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8586" y="404664"/>
            <a:ext cx="7848872" cy="3970318"/>
          </a:xfrm>
          <a:prstGeom prst="rect">
            <a:avLst/>
          </a:prstGeom>
          <a:noFill/>
        </p:spPr>
        <p:txBody>
          <a:bodyPr wrap="square" rtlCol="0">
            <a:spAutoFit/>
          </a:bodyPr>
          <a:lstStyle/>
          <a:p>
            <a:pPr marL="285750" indent="-285750">
              <a:buFont typeface="Arial" panose="020B0604020202020204" pitchFamily="34" charset="0"/>
              <a:buChar char="•"/>
            </a:pPr>
            <a:r>
              <a:rPr lang="es-ES" sz="2800" dirty="0" err="1"/>
              <a:t>Must</a:t>
            </a:r>
            <a:r>
              <a:rPr lang="es-ES" sz="2800" dirty="0"/>
              <a:t> </a:t>
            </a:r>
            <a:r>
              <a:rPr lang="es-ES" sz="2800" dirty="0" err="1"/>
              <a:t>private</a:t>
            </a:r>
            <a:r>
              <a:rPr lang="es-ES" sz="2800" dirty="0"/>
              <a:t> </a:t>
            </a:r>
            <a:r>
              <a:rPr lang="es-ES" sz="2800" dirty="0" err="1"/>
              <a:t>persons</a:t>
            </a:r>
            <a:r>
              <a:rPr lang="es-ES" sz="2800" dirty="0"/>
              <a:t> be </a:t>
            </a:r>
            <a:r>
              <a:rPr lang="es-ES" sz="2800" dirty="0" err="1"/>
              <a:t>bound</a:t>
            </a:r>
            <a:r>
              <a:rPr lang="es-ES" sz="2800" dirty="0"/>
              <a:t> </a:t>
            </a:r>
            <a:r>
              <a:rPr lang="es-ES" sz="2800" dirty="0" err="1"/>
              <a:t>by</a:t>
            </a:r>
            <a:r>
              <a:rPr lang="es-ES" sz="2800" dirty="0"/>
              <a:t> </a:t>
            </a:r>
            <a:r>
              <a:rPr lang="es-ES" sz="2800" dirty="0" err="1"/>
              <a:t>the</a:t>
            </a:r>
            <a:r>
              <a:rPr lang="es-ES" sz="2800" dirty="0"/>
              <a:t> </a:t>
            </a:r>
            <a:r>
              <a:rPr lang="es-ES" sz="2800" dirty="0" err="1"/>
              <a:t>same</a:t>
            </a:r>
            <a:r>
              <a:rPr lang="es-ES" sz="2800" dirty="0"/>
              <a:t> </a:t>
            </a:r>
            <a:r>
              <a:rPr lang="es-ES" sz="2800" dirty="0" err="1"/>
              <a:t>restrictions</a:t>
            </a:r>
            <a:r>
              <a:rPr lang="es-ES" sz="2800" dirty="0"/>
              <a:t> and </a:t>
            </a:r>
            <a:r>
              <a:rPr lang="es-ES" sz="2800" dirty="0" err="1"/>
              <a:t>limits</a:t>
            </a:r>
            <a:r>
              <a:rPr lang="es-ES" sz="2800" dirty="0"/>
              <a:t> to </a:t>
            </a:r>
            <a:r>
              <a:rPr lang="es-ES" sz="2800" dirty="0" err="1"/>
              <a:t>his</a:t>
            </a:r>
            <a:r>
              <a:rPr lang="es-ES" sz="2800" dirty="0"/>
              <a:t> </a:t>
            </a:r>
            <a:r>
              <a:rPr lang="es-ES" sz="2800" dirty="0" err="1"/>
              <a:t>activities</a:t>
            </a:r>
            <a:r>
              <a:rPr lang="es-ES" sz="2800" dirty="0"/>
              <a:t> as </a:t>
            </a:r>
            <a:r>
              <a:rPr lang="es-ES" sz="2800" dirty="0" err="1"/>
              <a:t>the</a:t>
            </a:r>
            <a:r>
              <a:rPr lang="es-ES" sz="2800" dirty="0"/>
              <a:t> </a:t>
            </a:r>
            <a:r>
              <a:rPr lang="es-ES" sz="2800" dirty="0" err="1"/>
              <a:t>State</a:t>
            </a:r>
            <a:r>
              <a:rPr lang="es-ES" sz="2800" dirty="0"/>
              <a:t>?</a:t>
            </a:r>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r>
              <a:rPr lang="es-ES" sz="2800" dirty="0" err="1"/>
              <a:t>Must</a:t>
            </a:r>
            <a:r>
              <a:rPr lang="es-ES" sz="2800" dirty="0"/>
              <a:t> </a:t>
            </a:r>
            <a:r>
              <a:rPr lang="es-ES" sz="2800" dirty="0" err="1"/>
              <a:t>private</a:t>
            </a:r>
            <a:r>
              <a:rPr lang="es-ES" sz="2800" dirty="0"/>
              <a:t> </a:t>
            </a:r>
            <a:r>
              <a:rPr lang="es-ES" sz="2800" dirty="0" err="1"/>
              <a:t>citizens</a:t>
            </a:r>
            <a:r>
              <a:rPr lang="es-ES" sz="2800" dirty="0"/>
              <a:t> </a:t>
            </a:r>
            <a:r>
              <a:rPr lang="es-ES" sz="2800" dirty="0" err="1"/>
              <a:t>comply</a:t>
            </a:r>
            <a:r>
              <a:rPr lang="es-ES" sz="2800" dirty="0"/>
              <a:t> </a:t>
            </a:r>
            <a:r>
              <a:rPr lang="es-ES" sz="2800" dirty="0" err="1"/>
              <a:t>with</a:t>
            </a:r>
            <a:r>
              <a:rPr lang="es-ES" sz="2800" dirty="0"/>
              <a:t> </a:t>
            </a:r>
            <a:r>
              <a:rPr lang="es-ES" sz="2800" dirty="0" err="1"/>
              <a:t>the</a:t>
            </a:r>
            <a:r>
              <a:rPr lang="es-ES" sz="2800" dirty="0"/>
              <a:t> </a:t>
            </a:r>
            <a:r>
              <a:rPr lang="es-ES" sz="2800" dirty="0" err="1"/>
              <a:t>public</a:t>
            </a:r>
            <a:r>
              <a:rPr lang="es-ES" sz="2800" dirty="0"/>
              <a:t> </a:t>
            </a:r>
            <a:r>
              <a:rPr lang="es-ES" sz="2800" dirty="0" err="1"/>
              <a:t>standards</a:t>
            </a:r>
            <a:r>
              <a:rPr lang="es-ES" sz="2800" dirty="0"/>
              <a:t> of </a:t>
            </a:r>
            <a:r>
              <a:rPr lang="es-ES" sz="2800" dirty="0" err="1"/>
              <a:t>political</a:t>
            </a:r>
            <a:r>
              <a:rPr lang="es-ES" sz="2800" dirty="0"/>
              <a:t> </a:t>
            </a:r>
            <a:r>
              <a:rPr lang="es-ES" sz="2800" dirty="0" err="1"/>
              <a:t>correctness</a:t>
            </a:r>
            <a:r>
              <a:rPr lang="es-ES" sz="2800" dirty="0"/>
              <a:t> </a:t>
            </a:r>
            <a:r>
              <a:rPr lang="es-ES" sz="2800" dirty="0" err="1"/>
              <a:t>required</a:t>
            </a:r>
            <a:r>
              <a:rPr lang="es-ES" sz="2800" dirty="0"/>
              <a:t> </a:t>
            </a:r>
            <a:r>
              <a:rPr lang="es-ES" sz="2800" dirty="0" err="1"/>
              <a:t>from</a:t>
            </a:r>
            <a:r>
              <a:rPr lang="es-ES" sz="2800" dirty="0"/>
              <a:t> </a:t>
            </a:r>
            <a:r>
              <a:rPr lang="es-ES" sz="2800" dirty="0" err="1"/>
              <a:t>the</a:t>
            </a:r>
            <a:r>
              <a:rPr lang="es-ES" sz="2800" dirty="0"/>
              <a:t> </a:t>
            </a:r>
            <a:r>
              <a:rPr lang="es-ES" sz="2800" dirty="0" err="1"/>
              <a:t>State</a:t>
            </a:r>
            <a:r>
              <a:rPr lang="es-ES" sz="2800" dirty="0"/>
              <a:t>?</a:t>
            </a:r>
          </a:p>
          <a:p>
            <a:pPr marL="285750" indent="-285750">
              <a:buFont typeface="Arial" panose="020B0604020202020204" pitchFamily="34" charset="0"/>
              <a:buChar char="•"/>
            </a:pPr>
            <a:endParaRPr lang="es-ES" sz="2800" dirty="0"/>
          </a:p>
          <a:p>
            <a:pPr marL="285750" indent="-285750">
              <a:buFont typeface="Arial" panose="020B0604020202020204" pitchFamily="34" charset="0"/>
              <a:buChar char="•"/>
            </a:pPr>
            <a:r>
              <a:rPr lang="es-ES" sz="2800" dirty="0" err="1"/>
              <a:t>Have</a:t>
            </a:r>
            <a:r>
              <a:rPr lang="es-ES" sz="2800" dirty="0"/>
              <a:t> </a:t>
            </a:r>
            <a:r>
              <a:rPr lang="es-ES" sz="2800" dirty="0" err="1"/>
              <a:t>public</a:t>
            </a:r>
            <a:r>
              <a:rPr lang="es-ES" sz="2800" dirty="0"/>
              <a:t> and </a:t>
            </a:r>
            <a:r>
              <a:rPr lang="es-ES" sz="2800" dirty="0" err="1"/>
              <a:t>private</a:t>
            </a:r>
            <a:r>
              <a:rPr lang="es-ES" sz="2800" dirty="0"/>
              <a:t> </a:t>
            </a:r>
            <a:r>
              <a:rPr lang="es-ES" sz="2800" dirty="0" err="1"/>
              <a:t>law</a:t>
            </a:r>
            <a:r>
              <a:rPr lang="es-ES" sz="2800" dirty="0"/>
              <a:t> </a:t>
            </a:r>
            <a:r>
              <a:rPr lang="es-ES" sz="2800" dirty="0" err="1"/>
              <a:t>the</a:t>
            </a:r>
            <a:r>
              <a:rPr lang="es-ES" sz="2800" dirty="0"/>
              <a:t> </a:t>
            </a:r>
            <a:r>
              <a:rPr lang="es-ES" sz="2800" dirty="0" err="1"/>
              <a:t>same</a:t>
            </a:r>
            <a:r>
              <a:rPr lang="es-ES" sz="2800" dirty="0"/>
              <a:t> </a:t>
            </a:r>
            <a:r>
              <a:rPr lang="es-ES" sz="2800" dirty="0" err="1"/>
              <a:t>underpinning</a:t>
            </a:r>
            <a:r>
              <a:rPr lang="es-ES" sz="2800" dirty="0"/>
              <a:t> </a:t>
            </a:r>
            <a:r>
              <a:rPr lang="es-ES" sz="2800" dirty="0" err="1"/>
              <a:t>values</a:t>
            </a:r>
            <a:r>
              <a:rPr lang="es-ES" sz="2800" dirty="0"/>
              <a:t>?</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920" y="4869160"/>
            <a:ext cx="4687982" cy="172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3789040"/>
            <a:ext cx="172402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40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5628118" cy="422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270" y="1268760"/>
            <a:ext cx="3453730" cy="452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26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63587" y="470819"/>
            <a:ext cx="4659417" cy="369332"/>
          </a:xfrm>
          <a:prstGeom prst="rect">
            <a:avLst/>
          </a:prstGeom>
          <a:noFill/>
        </p:spPr>
        <p:txBody>
          <a:bodyPr wrap="none" rtlCol="0">
            <a:spAutoFit/>
          </a:bodyPr>
          <a:lstStyle/>
          <a:p>
            <a:r>
              <a:rPr lang="es-ES" b="1" dirty="0"/>
              <a:t>HUMAN RIGHTS AND PRIVATE LAW RELATIONS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60648"/>
            <a:ext cx="2390006" cy="296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607" y="3645024"/>
            <a:ext cx="2400026" cy="263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73962" y="1105867"/>
            <a:ext cx="4875441" cy="5078313"/>
          </a:xfrm>
          <a:prstGeom prst="rect">
            <a:avLst/>
          </a:prstGeom>
          <a:noFill/>
        </p:spPr>
        <p:txBody>
          <a:bodyPr wrap="square" rtlCol="0">
            <a:spAutoFit/>
          </a:bodyPr>
          <a:lstStyle/>
          <a:p>
            <a:r>
              <a:rPr lang="es-ES" dirty="0"/>
              <a:t>In </a:t>
            </a:r>
            <a:r>
              <a:rPr lang="es-ES" dirty="0" err="1"/>
              <a:t>Spain</a:t>
            </a:r>
            <a:r>
              <a:rPr lang="es-ES" dirty="0"/>
              <a:t>, human </a:t>
            </a:r>
            <a:r>
              <a:rPr lang="es-ES" dirty="0" err="1"/>
              <a:t>rights</a:t>
            </a:r>
            <a:r>
              <a:rPr lang="es-ES" dirty="0"/>
              <a:t> </a:t>
            </a:r>
            <a:r>
              <a:rPr lang="es-ES" dirty="0" err="1"/>
              <a:t>protection</a:t>
            </a:r>
            <a:r>
              <a:rPr lang="es-ES" dirty="0"/>
              <a:t> </a:t>
            </a:r>
            <a:r>
              <a:rPr lang="es-ES" dirty="0" err="1"/>
              <a:t>is</a:t>
            </a:r>
            <a:r>
              <a:rPr lang="es-ES" dirty="0"/>
              <a:t> </a:t>
            </a:r>
            <a:r>
              <a:rPr lang="es-ES" dirty="0" err="1"/>
              <a:t>historically</a:t>
            </a:r>
            <a:r>
              <a:rPr lang="es-ES" dirty="0"/>
              <a:t> </a:t>
            </a:r>
            <a:r>
              <a:rPr lang="es-ES" dirty="0" err="1"/>
              <a:t>linked</a:t>
            </a:r>
            <a:r>
              <a:rPr lang="es-ES" dirty="0"/>
              <a:t> to </a:t>
            </a:r>
            <a:r>
              <a:rPr lang="es-ES" dirty="0" err="1"/>
              <a:t>private</a:t>
            </a:r>
            <a:r>
              <a:rPr lang="es-ES" dirty="0"/>
              <a:t> </a:t>
            </a:r>
            <a:r>
              <a:rPr lang="es-ES" dirty="0" err="1"/>
              <a:t>law</a:t>
            </a:r>
            <a:r>
              <a:rPr lang="es-ES" dirty="0"/>
              <a:t>:</a:t>
            </a:r>
          </a:p>
          <a:p>
            <a:endParaRPr lang="es-ES" dirty="0"/>
          </a:p>
          <a:p>
            <a:pPr marL="285750" indent="-285750">
              <a:buFont typeface="Arial" panose="020B0604020202020204" pitchFamily="34" charset="0"/>
              <a:buChar char="•"/>
            </a:pPr>
            <a:r>
              <a:rPr lang="es-ES" dirty="0" err="1"/>
              <a:t>The</a:t>
            </a:r>
            <a:r>
              <a:rPr lang="es-ES" dirty="0"/>
              <a:t> legal doctrine of </a:t>
            </a:r>
            <a:r>
              <a:rPr lang="es-ES" dirty="0" err="1"/>
              <a:t>the</a:t>
            </a:r>
            <a:r>
              <a:rPr lang="es-ES" dirty="0"/>
              <a:t> «</a:t>
            </a:r>
            <a:r>
              <a:rPr lang="es-ES" dirty="0" err="1"/>
              <a:t>personality</a:t>
            </a:r>
            <a:r>
              <a:rPr lang="es-ES" dirty="0"/>
              <a:t> </a:t>
            </a:r>
            <a:r>
              <a:rPr lang="es-ES" dirty="0" err="1"/>
              <a:t>rights</a:t>
            </a:r>
            <a:r>
              <a:rPr lang="es-ES" dirty="0"/>
              <a:t>» </a:t>
            </a:r>
            <a:r>
              <a:rPr lang="es-ES" dirty="0" err="1"/>
              <a:t>was</a:t>
            </a:r>
            <a:r>
              <a:rPr lang="es-ES" dirty="0"/>
              <a:t> </a:t>
            </a:r>
            <a:r>
              <a:rPr lang="es-ES" dirty="0" err="1"/>
              <a:t>used</a:t>
            </a:r>
            <a:r>
              <a:rPr lang="es-ES" dirty="0"/>
              <a:t> </a:t>
            </a:r>
            <a:r>
              <a:rPr lang="es-ES" dirty="0" err="1"/>
              <a:t>during</a:t>
            </a:r>
            <a:r>
              <a:rPr lang="es-ES" dirty="0"/>
              <a:t> </a:t>
            </a:r>
            <a:r>
              <a:rPr lang="es-ES" dirty="0" err="1"/>
              <a:t>the</a:t>
            </a:r>
            <a:r>
              <a:rPr lang="es-ES" dirty="0"/>
              <a:t> Franco </a:t>
            </a:r>
            <a:r>
              <a:rPr lang="es-ES" dirty="0" err="1"/>
              <a:t>dictatorship</a:t>
            </a:r>
            <a:r>
              <a:rPr lang="es-ES" dirty="0"/>
              <a:t> </a:t>
            </a:r>
            <a:r>
              <a:rPr lang="es-ES" dirty="0" err="1"/>
              <a:t>by</a:t>
            </a:r>
            <a:r>
              <a:rPr lang="es-ES" dirty="0"/>
              <a:t> </a:t>
            </a:r>
            <a:r>
              <a:rPr lang="es-ES" dirty="0" err="1"/>
              <a:t>private</a:t>
            </a:r>
            <a:r>
              <a:rPr lang="es-ES" dirty="0"/>
              <a:t> </a:t>
            </a:r>
            <a:r>
              <a:rPr lang="es-ES" dirty="0" err="1"/>
              <a:t>law</a:t>
            </a:r>
            <a:r>
              <a:rPr lang="es-ES" dirty="0"/>
              <a:t> </a:t>
            </a:r>
            <a:r>
              <a:rPr lang="es-ES" dirty="0" err="1"/>
              <a:t>scholars</a:t>
            </a:r>
            <a:r>
              <a:rPr lang="es-ES" dirty="0"/>
              <a:t> to </a:t>
            </a:r>
            <a:r>
              <a:rPr lang="es-ES" dirty="0" err="1"/>
              <a:t>affirm</a:t>
            </a:r>
            <a:r>
              <a:rPr lang="es-ES" dirty="0"/>
              <a:t> a </a:t>
            </a:r>
            <a:r>
              <a:rPr lang="en-US" dirty="0"/>
              <a:t>protected space for all citizens, free from the interference of the government or other individuals.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personality rights theory has its roots in the Spanish scholastic, so that the Catholic confessional regime of Franco  did not have any mistrust  towards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way, Spanish scholars could speak of right to life, to physical integrity or to privacy without being suspect of sympathy for democracy.</a:t>
            </a:r>
            <a:endParaRPr lang="es-ES" dirty="0"/>
          </a:p>
        </p:txBody>
      </p:sp>
    </p:spTree>
    <p:extLst>
      <p:ext uri="{BB962C8B-B14F-4D97-AF65-F5344CB8AC3E}">
        <p14:creationId xmlns:p14="http://schemas.microsoft.com/office/powerpoint/2010/main" val="32253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65961"/>
            <a:ext cx="3313523" cy="493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067944" y="908720"/>
            <a:ext cx="4680520" cy="4893647"/>
          </a:xfrm>
          <a:prstGeom prst="rect">
            <a:avLst/>
          </a:prstGeom>
          <a:noFill/>
        </p:spPr>
        <p:txBody>
          <a:bodyPr wrap="square" rtlCol="0">
            <a:spAutoFit/>
          </a:bodyPr>
          <a:lstStyle/>
          <a:p>
            <a:r>
              <a:rPr lang="es-ES" sz="2400" dirty="0" err="1"/>
              <a:t>After</a:t>
            </a:r>
            <a:r>
              <a:rPr lang="es-ES" sz="2400" dirty="0"/>
              <a:t> </a:t>
            </a:r>
            <a:r>
              <a:rPr lang="es-ES" sz="2400" dirty="0" err="1"/>
              <a:t>the</a:t>
            </a:r>
            <a:r>
              <a:rPr lang="es-ES" sz="2400" dirty="0"/>
              <a:t> </a:t>
            </a:r>
            <a:r>
              <a:rPr lang="es-ES" sz="2400" dirty="0" err="1"/>
              <a:t>enactment</a:t>
            </a:r>
            <a:r>
              <a:rPr lang="es-ES" sz="2400" dirty="0"/>
              <a:t> of </a:t>
            </a:r>
            <a:r>
              <a:rPr lang="es-ES" sz="2400" dirty="0" err="1"/>
              <a:t>the</a:t>
            </a:r>
            <a:r>
              <a:rPr lang="es-ES" sz="2400" dirty="0"/>
              <a:t> </a:t>
            </a:r>
            <a:r>
              <a:rPr lang="es-ES" sz="2400" dirty="0" err="1"/>
              <a:t>Spanish</a:t>
            </a:r>
            <a:r>
              <a:rPr lang="es-ES" sz="2400" dirty="0"/>
              <a:t> </a:t>
            </a:r>
            <a:r>
              <a:rPr lang="es-ES" sz="2400" dirty="0" err="1"/>
              <a:t>Constitution</a:t>
            </a:r>
            <a:r>
              <a:rPr lang="es-ES" sz="2400" dirty="0"/>
              <a:t> of 1978:</a:t>
            </a:r>
          </a:p>
          <a:p>
            <a:endParaRPr lang="es-ES" sz="2400" dirty="0"/>
          </a:p>
          <a:p>
            <a:pPr marL="285750" indent="-285750">
              <a:buFont typeface="Arial" panose="020B0604020202020204" pitchFamily="34" charset="0"/>
              <a:buChar char="•"/>
            </a:pPr>
            <a:r>
              <a:rPr lang="es-ES" sz="2400" dirty="0" err="1"/>
              <a:t>Nobody</a:t>
            </a:r>
            <a:r>
              <a:rPr lang="es-ES" sz="2400" dirty="0"/>
              <a:t> </a:t>
            </a:r>
            <a:r>
              <a:rPr lang="es-ES" sz="2400" dirty="0" err="1"/>
              <a:t>questioned</a:t>
            </a:r>
            <a:r>
              <a:rPr lang="es-ES" sz="2400" dirty="0"/>
              <a:t> </a:t>
            </a:r>
            <a:r>
              <a:rPr lang="es-ES" sz="2400" dirty="0" err="1"/>
              <a:t>the</a:t>
            </a:r>
            <a:r>
              <a:rPr lang="es-ES" sz="2400" dirty="0"/>
              <a:t> </a:t>
            </a:r>
            <a:r>
              <a:rPr lang="es-ES" sz="2400" dirty="0" err="1"/>
              <a:t>efficacy</a:t>
            </a:r>
            <a:r>
              <a:rPr lang="es-ES" sz="2400" dirty="0"/>
              <a:t> of fundamental </a:t>
            </a:r>
            <a:r>
              <a:rPr lang="es-ES" sz="2400" dirty="0" err="1"/>
              <a:t>rights</a:t>
            </a:r>
            <a:r>
              <a:rPr lang="es-ES" sz="2400" dirty="0"/>
              <a:t> in horizontal </a:t>
            </a:r>
            <a:r>
              <a:rPr lang="es-ES" sz="2400" dirty="0" err="1"/>
              <a:t>relations</a:t>
            </a:r>
            <a:r>
              <a:rPr lang="es-ES" sz="2400" dirty="0"/>
              <a:t>.</a:t>
            </a:r>
          </a:p>
          <a:p>
            <a:pPr marL="285750" indent="-285750">
              <a:buFont typeface="Arial" panose="020B0604020202020204" pitchFamily="34" charset="0"/>
              <a:buChar char="•"/>
            </a:pPr>
            <a:endParaRPr lang="es-ES" sz="2400" dirty="0"/>
          </a:p>
          <a:p>
            <a:pPr marL="285750" indent="-285750">
              <a:buFont typeface="Arial" panose="020B0604020202020204" pitchFamily="34" charset="0"/>
              <a:buChar char="•"/>
            </a:pPr>
            <a:r>
              <a:rPr lang="es-ES" sz="2400" dirty="0" err="1"/>
              <a:t>The</a:t>
            </a:r>
            <a:r>
              <a:rPr lang="es-ES" sz="2400" dirty="0"/>
              <a:t> </a:t>
            </a:r>
            <a:r>
              <a:rPr lang="es-ES" sz="2400" dirty="0" err="1"/>
              <a:t>Constitutional</a:t>
            </a:r>
            <a:r>
              <a:rPr lang="es-ES" sz="2400" dirty="0"/>
              <a:t> </a:t>
            </a:r>
            <a:r>
              <a:rPr lang="es-ES" sz="2400" dirty="0" err="1"/>
              <a:t>Court</a:t>
            </a:r>
            <a:r>
              <a:rPr lang="es-ES" sz="2400" dirty="0"/>
              <a:t> </a:t>
            </a:r>
            <a:r>
              <a:rPr lang="es-ES" sz="2400" dirty="0" err="1"/>
              <a:t>recognised</a:t>
            </a:r>
            <a:r>
              <a:rPr lang="es-ES" sz="2400" dirty="0"/>
              <a:t> </a:t>
            </a:r>
            <a:r>
              <a:rPr lang="es-ES" sz="2400" dirty="0" err="1"/>
              <a:t>expressly</a:t>
            </a:r>
            <a:r>
              <a:rPr lang="es-ES" sz="2400" dirty="0"/>
              <a:t> </a:t>
            </a:r>
            <a:r>
              <a:rPr lang="es-ES" sz="2400" dirty="0" err="1"/>
              <a:t>that</a:t>
            </a:r>
            <a:r>
              <a:rPr lang="es-ES" sz="2400" dirty="0"/>
              <a:t> Fundamental </a:t>
            </a:r>
            <a:r>
              <a:rPr lang="es-ES" sz="2400" dirty="0" err="1"/>
              <a:t>rights</a:t>
            </a:r>
            <a:r>
              <a:rPr lang="es-ES" sz="2400" dirty="0"/>
              <a:t> can be </a:t>
            </a:r>
            <a:r>
              <a:rPr lang="es-ES" sz="2400" dirty="0" err="1"/>
              <a:t>infringed</a:t>
            </a:r>
            <a:r>
              <a:rPr lang="es-ES" sz="2400" dirty="0"/>
              <a:t> </a:t>
            </a:r>
            <a:r>
              <a:rPr lang="es-ES" sz="2400" dirty="0" err="1"/>
              <a:t>either</a:t>
            </a:r>
            <a:r>
              <a:rPr lang="es-ES" sz="2400" dirty="0"/>
              <a:t> </a:t>
            </a:r>
            <a:r>
              <a:rPr lang="es-ES" sz="2400" dirty="0" err="1"/>
              <a:t>by</a:t>
            </a:r>
            <a:r>
              <a:rPr lang="es-ES" sz="2400" dirty="0"/>
              <a:t> </a:t>
            </a:r>
            <a:r>
              <a:rPr lang="es-ES" sz="2400" dirty="0" err="1"/>
              <a:t>the</a:t>
            </a:r>
            <a:r>
              <a:rPr lang="es-ES" sz="2400" dirty="0"/>
              <a:t> </a:t>
            </a:r>
            <a:r>
              <a:rPr lang="es-ES" sz="2400" dirty="0" err="1"/>
              <a:t>State</a:t>
            </a:r>
            <a:r>
              <a:rPr lang="es-ES" sz="2400" dirty="0"/>
              <a:t> </a:t>
            </a:r>
            <a:r>
              <a:rPr lang="es-ES" sz="2400" dirty="0" err="1"/>
              <a:t>or</a:t>
            </a:r>
            <a:r>
              <a:rPr lang="es-ES" sz="2400" dirty="0"/>
              <a:t> </a:t>
            </a:r>
            <a:r>
              <a:rPr lang="es-ES" sz="2400" dirty="0" err="1"/>
              <a:t>private</a:t>
            </a:r>
            <a:r>
              <a:rPr lang="es-ES" sz="2400" dirty="0"/>
              <a:t> </a:t>
            </a:r>
            <a:r>
              <a:rPr lang="es-ES" sz="2400" dirty="0" err="1"/>
              <a:t>citizens</a:t>
            </a:r>
            <a:r>
              <a:rPr lang="es-ES" sz="2400" dirty="0"/>
              <a:t> (STC 177/1988, 10 </a:t>
            </a:r>
            <a:r>
              <a:rPr lang="es-ES" sz="2400" dirty="0" err="1"/>
              <a:t>October</a:t>
            </a:r>
            <a:r>
              <a:rPr lang="es-ES" sz="2400" dirty="0"/>
              <a:t>).</a:t>
            </a:r>
          </a:p>
        </p:txBody>
      </p:sp>
    </p:spTree>
    <p:extLst>
      <p:ext uri="{BB962C8B-B14F-4D97-AF65-F5344CB8AC3E}">
        <p14:creationId xmlns:p14="http://schemas.microsoft.com/office/powerpoint/2010/main" val="3927869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55576" y="3573016"/>
            <a:ext cx="6912768" cy="584775"/>
          </a:xfrm>
          <a:prstGeom prst="rect">
            <a:avLst/>
          </a:prstGeom>
          <a:noFill/>
        </p:spPr>
        <p:txBody>
          <a:bodyPr wrap="square" rtlCol="0">
            <a:spAutoFit/>
          </a:bodyPr>
          <a:lstStyle/>
          <a:p>
            <a:r>
              <a:rPr lang="es-ES" sz="3200" i="1" dirty="0">
                <a:solidFill>
                  <a:prstClr val="black"/>
                </a:solidFill>
              </a:rPr>
              <a:t>III. WHAT HUMAN RIGHTS?</a:t>
            </a:r>
          </a:p>
        </p:txBody>
      </p:sp>
    </p:spTree>
    <p:extLst>
      <p:ext uri="{BB962C8B-B14F-4D97-AF65-F5344CB8AC3E}">
        <p14:creationId xmlns:p14="http://schemas.microsoft.com/office/powerpoint/2010/main" val="2509961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27584" y="318948"/>
            <a:ext cx="5129738" cy="830997"/>
          </a:xfrm>
          <a:prstGeom prst="rect">
            <a:avLst/>
          </a:prstGeom>
          <a:noFill/>
        </p:spPr>
        <p:txBody>
          <a:bodyPr wrap="none" rtlCol="0">
            <a:spAutoFit/>
          </a:bodyPr>
          <a:lstStyle/>
          <a:p>
            <a:r>
              <a:rPr lang="es-ES" sz="2400" b="1" dirty="0"/>
              <a:t>WHAT HUMAN RIGHTS ARE RELEVANT </a:t>
            </a:r>
          </a:p>
          <a:p>
            <a:r>
              <a:rPr lang="es-ES" sz="2400" b="1" dirty="0"/>
              <a:t>IN HORIZONTAL RELATIONS?</a:t>
            </a:r>
          </a:p>
        </p:txBody>
      </p:sp>
      <p:sp>
        <p:nvSpPr>
          <p:cNvPr id="3" name="2 CuadroTexto"/>
          <p:cNvSpPr txBox="1"/>
          <p:nvPr/>
        </p:nvSpPr>
        <p:spPr>
          <a:xfrm>
            <a:off x="323528" y="1412776"/>
            <a:ext cx="5832648" cy="5078313"/>
          </a:xfrm>
          <a:prstGeom prst="rect">
            <a:avLst/>
          </a:prstGeom>
          <a:noFill/>
        </p:spPr>
        <p:txBody>
          <a:bodyPr wrap="square" rtlCol="0">
            <a:spAutoFit/>
          </a:bodyPr>
          <a:lstStyle/>
          <a:p>
            <a:r>
              <a:rPr lang="es-ES" dirty="0" err="1"/>
              <a:t>There</a:t>
            </a:r>
            <a:r>
              <a:rPr lang="es-ES" dirty="0"/>
              <a:t> </a:t>
            </a:r>
            <a:r>
              <a:rPr lang="es-ES" dirty="0" err="1"/>
              <a:t>is</a:t>
            </a:r>
            <a:r>
              <a:rPr lang="es-ES" dirty="0"/>
              <a:t> </a:t>
            </a:r>
            <a:r>
              <a:rPr lang="es-ES" b="1" dirty="0" err="1"/>
              <a:t>not</a:t>
            </a:r>
            <a:r>
              <a:rPr lang="es-ES" b="1" dirty="0"/>
              <a:t> a </a:t>
            </a:r>
            <a:r>
              <a:rPr lang="es-ES" b="1" dirty="0" err="1"/>
              <a:t>list</a:t>
            </a:r>
            <a:r>
              <a:rPr lang="es-ES" b="1" dirty="0"/>
              <a:t> </a:t>
            </a:r>
            <a:r>
              <a:rPr lang="es-ES" dirty="0"/>
              <a:t>of fundamental </a:t>
            </a:r>
            <a:r>
              <a:rPr lang="es-ES" dirty="0" err="1"/>
              <a:t>rights</a:t>
            </a:r>
            <a:r>
              <a:rPr lang="es-ES" dirty="0"/>
              <a:t> </a:t>
            </a:r>
            <a:r>
              <a:rPr lang="es-ES" dirty="0" err="1"/>
              <a:t>that</a:t>
            </a:r>
            <a:r>
              <a:rPr lang="es-ES" dirty="0"/>
              <a:t> are </a:t>
            </a:r>
            <a:r>
              <a:rPr lang="es-ES" dirty="0" err="1"/>
              <a:t>applicable</a:t>
            </a:r>
            <a:r>
              <a:rPr lang="es-ES" dirty="0"/>
              <a:t> </a:t>
            </a:r>
            <a:r>
              <a:rPr lang="es-ES" dirty="0" err="1"/>
              <a:t>only</a:t>
            </a:r>
            <a:r>
              <a:rPr lang="es-ES" dirty="0"/>
              <a:t> to horizontal </a:t>
            </a:r>
            <a:r>
              <a:rPr lang="es-ES" dirty="0" err="1"/>
              <a:t>relations</a:t>
            </a:r>
            <a:r>
              <a:rPr lang="es-ES" dirty="0"/>
              <a:t> </a:t>
            </a:r>
            <a:r>
              <a:rPr lang="es-ES" dirty="0" err="1"/>
              <a:t>or</a:t>
            </a:r>
            <a:r>
              <a:rPr lang="es-ES" dirty="0"/>
              <a:t> to vertical </a:t>
            </a:r>
            <a:r>
              <a:rPr lang="es-ES" dirty="0" err="1"/>
              <a:t>relations</a:t>
            </a:r>
            <a:r>
              <a:rPr lang="es-ES" dirty="0"/>
              <a:t>...</a:t>
            </a:r>
          </a:p>
          <a:p>
            <a:endParaRPr lang="es-ES" dirty="0"/>
          </a:p>
          <a:p>
            <a:r>
              <a:rPr lang="es-ES" dirty="0" err="1"/>
              <a:t>But</a:t>
            </a:r>
            <a:r>
              <a:rPr lang="es-ES" dirty="0"/>
              <a:t>, in </a:t>
            </a:r>
            <a:r>
              <a:rPr lang="es-ES" dirty="0" err="1"/>
              <a:t>practical</a:t>
            </a:r>
            <a:r>
              <a:rPr lang="es-ES" dirty="0"/>
              <a:t> </a:t>
            </a:r>
            <a:r>
              <a:rPr lang="es-ES" dirty="0" err="1"/>
              <a:t>terms</a:t>
            </a:r>
            <a:r>
              <a:rPr lang="es-ES" dirty="0"/>
              <a:t>, </a:t>
            </a:r>
            <a:r>
              <a:rPr lang="es-ES" dirty="0" err="1"/>
              <a:t>there</a:t>
            </a:r>
            <a:r>
              <a:rPr lang="es-ES" dirty="0"/>
              <a:t> </a:t>
            </a:r>
            <a:r>
              <a:rPr lang="es-ES" dirty="0" err="1"/>
              <a:t>is</a:t>
            </a:r>
            <a:r>
              <a:rPr lang="es-ES" dirty="0"/>
              <a:t> a </a:t>
            </a:r>
            <a:r>
              <a:rPr lang="es-ES" dirty="0" err="1"/>
              <a:t>group</a:t>
            </a:r>
            <a:r>
              <a:rPr lang="es-ES" dirty="0"/>
              <a:t> of human </a:t>
            </a:r>
            <a:r>
              <a:rPr lang="es-ES" dirty="0" err="1"/>
              <a:t>rights</a:t>
            </a:r>
            <a:r>
              <a:rPr lang="es-ES" dirty="0"/>
              <a:t> </a:t>
            </a:r>
            <a:r>
              <a:rPr lang="es-ES" dirty="0" err="1"/>
              <a:t>that</a:t>
            </a:r>
            <a:r>
              <a:rPr lang="es-ES" dirty="0"/>
              <a:t> has </a:t>
            </a:r>
            <a:r>
              <a:rPr lang="es-ES" dirty="0" err="1"/>
              <a:t>been</a:t>
            </a:r>
            <a:r>
              <a:rPr lang="es-ES" dirty="0"/>
              <a:t> </a:t>
            </a:r>
            <a:r>
              <a:rPr lang="es-ES" dirty="0" err="1"/>
              <a:t>considered</a:t>
            </a:r>
            <a:r>
              <a:rPr lang="es-ES" dirty="0"/>
              <a:t> to be </a:t>
            </a:r>
            <a:r>
              <a:rPr lang="es-ES" dirty="0" err="1"/>
              <a:t>usually</a:t>
            </a:r>
            <a:r>
              <a:rPr lang="es-ES" dirty="0"/>
              <a:t> </a:t>
            </a:r>
            <a:r>
              <a:rPr lang="es-ES" dirty="0" err="1"/>
              <a:t>affected</a:t>
            </a:r>
            <a:r>
              <a:rPr lang="es-ES" dirty="0"/>
              <a:t> </a:t>
            </a:r>
            <a:r>
              <a:rPr lang="es-ES" dirty="0" err="1"/>
              <a:t>by</a:t>
            </a:r>
            <a:r>
              <a:rPr lang="es-ES" dirty="0"/>
              <a:t> </a:t>
            </a:r>
            <a:r>
              <a:rPr lang="es-ES" dirty="0" err="1"/>
              <a:t>conducts</a:t>
            </a:r>
            <a:r>
              <a:rPr lang="es-ES" dirty="0"/>
              <a:t> of </a:t>
            </a:r>
            <a:r>
              <a:rPr lang="es-ES" dirty="0" err="1"/>
              <a:t>private</a:t>
            </a:r>
            <a:r>
              <a:rPr lang="es-ES" dirty="0"/>
              <a:t> </a:t>
            </a:r>
            <a:r>
              <a:rPr lang="es-ES" dirty="0" err="1"/>
              <a:t>citizens</a:t>
            </a:r>
            <a:r>
              <a:rPr lang="es-ES" dirty="0"/>
              <a:t>:</a:t>
            </a:r>
          </a:p>
          <a:p>
            <a:endParaRPr lang="es-ES" dirty="0"/>
          </a:p>
          <a:p>
            <a:r>
              <a:rPr lang="es-ES" dirty="0" err="1"/>
              <a:t>The</a:t>
            </a:r>
            <a:r>
              <a:rPr lang="es-ES" dirty="0"/>
              <a:t> </a:t>
            </a:r>
            <a:r>
              <a:rPr lang="es-ES" dirty="0" err="1"/>
              <a:t>old</a:t>
            </a:r>
            <a:r>
              <a:rPr lang="es-ES" dirty="0"/>
              <a:t> </a:t>
            </a:r>
            <a:r>
              <a:rPr lang="es-ES" b="1" dirty="0" err="1"/>
              <a:t>rights</a:t>
            </a:r>
            <a:r>
              <a:rPr lang="es-ES" b="1" dirty="0"/>
              <a:t> to </a:t>
            </a:r>
            <a:r>
              <a:rPr lang="es-ES" b="1" dirty="0" err="1"/>
              <a:t>personality</a:t>
            </a:r>
            <a:r>
              <a:rPr lang="es-ES" dirty="0"/>
              <a:t>:</a:t>
            </a:r>
          </a:p>
          <a:p>
            <a:pPr marL="285750" indent="-285750">
              <a:buFont typeface="Arial" panose="020B0604020202020204" pitchFamily="34" charset="0"/>
              <a:buChar char="•"/>
            </a:pPr>
            <a:r>
              <a:rPr lang="es-ES" dirty="0" err="1"/>
              <a:t>Right</a:t>
            </a:r>
            <a:r>
              <a:rPr lang="es-ES" dirty="0"/>
              <a:t> to </a:t>
            </a:r>
            <a:r>
              <a:rPr lang="es-ES" dirty="0" err="1"/>
              <a:t>life</a:t>
            </a:r>
            <a:endParaRPr lang="es-ES" dirty="0"/>
          </a:p>
          <a:p>
            <a:pPr marL="285750" indent="-285750">
              <a:buFont typeface="Arial" panose="020B0604020202020204" pitchFamily="34" charset="0"/>
              <a:buChar char="•"/>
            </a:pPr>
            <a:r>
              <a:rPr lang="es-ES" dirty="0" err="1"/>
              <a:t>Right</a:t>
            </a:r>
            <a:r>
              <a:rPr lang="es-ES" dirty="0"/>
              <a:t> to </a:t>
            </a:r>
            <a:r>
              <a:rPr lang="es-ES" dirty="0" err="1"/>
              <a:t>phisical</a:t>
            </a:r>
            <a:r>
              <a:rPr lang="es-ES" dirty="0"/>
              <a:t> and mental </a:t>
            </a:r>
            <a:r>
              <a:rPr lang="es-ES" dirty="0" err="1"/>
              <a:t>integrity</a:t>
            </a:r>
            <a:endParaRPr lang="es-ES" dirty="0"/>
          </a:p>
          <a:p>
            <a:pPr marL="285750" indent="-285750">
              <a:buFont typeface="Arial" panose="020B0604020202020204" pitchFamily="34" charset="0"/>
              <a:buChar char="•"/>
            </a:pPr>
            <a:r>
              <a:rPr lang="es-ES" dirty="0" err="1"/>
              <a:t>Right</a:t>
            </a:r>
            <a:r>
              <a:rPr lang="es-ES" dirty="0"/>
              <a:t> to </a:t>
            </a:r>
            <a:r>
              <a:rPr lang="es-ES" dirty="0" err="1"/>
              <a:t>honour</a:t>
            </a:r>
            <a:r>
              <a:rPr lang="es-ES" dirty="0"/>
              <a:t> and </a:t>
            </a:r>
            <a:r>
              <a:rPr lang="es-ES" dirty="0" err="1"/>
              <a:t>privacy</a:t>
            </a:r>
            <a:endParaRPr lang="es-ES" dirty="0"/>
          </a:p>
          <a:p>
            <a:endParaRPr lang="es-ES" dirty="0"/>
          </a:p>
          <a:p>
            <a:r>
              <a:rPr lang="es-ES" dirty="0"/>
              <a:t>And </a:t>
            </a:r>
            <a:r>
              <a:rPr lang="es-ES" dirty="0" err="1"/>
              <a:t>some</a:t>
            </a:r>
            <a:r>
              <a:rPr lang="es-ES" dirty="0"/>
              <a:t> </a:t>
            </a:r>
            <a:r>
              <a:rPr lang="es-ES" dirty="0" err="1"/>
              <a:t>additional</a:t>
            </a:r>
            <a:r>
              <a:rPr lang="es-ES" dirty="0"/>
              <a:t> </a:t>
            </a:r>
            <a:r>
              <a:rPr lang="es-ES" dirty="0" err="1"/>
              <a:t>rights</a:t>
            </a:r>
            <a:r>
              <a:rPr lang="es-ES" dirty="0"/>
              <a:t> </a:t>
            </a:r>
            <a:r>
              <a:rPr lang="es-ES" dirty="0" err="1"/>
              <a:t>that</a:t>
            </a:r>
            <a:r>
              <a:rPr lang="es-ES" dirty="0"/>
              <a:t> </a:t>
            </a:r>
            <a:r>
              <a:rPr lang="es-ES" dirty="0" err="1"/>
              <a:t>have</a:t>
            </a:r>
            <a:r>
              <a:rPr lang="es-ES" dirty="0"/>
              <a:t> </a:t>
            </a:r>
            <a:r>
              <a:rPr lang="es-ES" dirty="0" err="1"/>
              <a:t>been</a:t>
            </a:r>
            <a:r>
              <a:rPr lang="es-ES" dirty="0"/>
              <a:t> </a:t>
            </a:r>
            <a:r>
              <a:rPr lang="es-ES" dirty="0" err="1"/>
              <a:t>constantly</a:t>
            </a:r>
            <a:r>
              <a:rPr lang="es-ES" dirty="0"/>
              <a:t> </a:t>
            </a:r>
            <a:r>
              <a:rPr lang="es-ES" dirty="0" err="1"/>
              <a:t>present</a:t>
            </a:r>
            <a:r>
              <a:rPr lang="es-ES" dirty="0"/>
              <a:t> in </a:t>
            </a:r>
            <a:r>
              <a:rPr lang="es-ES" dirty="0" err="1"/>
              <a:t>the</a:t>
            </a:r>
            <a:r>
              <a:rPr lang="es-ES" dirty="0"/>
              <a:t> </a:t>
            </a:r>
            <a:r>
              <a:rPr lang="es-ES" dirty="0" err="1"/>
              <a:t>Spanish</a:t>
            </a:r>
            <a:r>
              <a:rPr lang="es-ES" dirty="0"/>
              <a:t> </a:t>
            </a:r>
            <a:r>
              <a:rPr lang="es-ES" dirty="0" err="1"/>
              <a:t>courts</a:t>
            </a:r>
            <a:r>
              <a:rPr lang="es-ES" dirty="0"/>
              <a:t>’ </a:t>
            </a:r>
            <a:r>
              <a:rPr lang="es-ES" dirty="0" err="1"/>
              <a:t>decisions</a:t>
            </a:r>
            <a:r>
              <a:rPr lang="es-ES" dirty="0"/>
              <a:t> </a:t>
            </a:r>
            <a:r>
              <a:rPr lang="es-ES" dirty="0" err="1"/>
              <a:t>on</a:t>
            </a:r>
            <a:r>
              <a:rPr lang="es-ES" dirty="0"/>
              <a:t> human </a:t>
            </a:r>
            <a:r>
              <a:rPr lang="es-ES" dirty="0" err="1"/>
              <a:t>rights</a:t>
            </a:r>
            <a:r>
              <a:rPr lang="es-ES" dirty="0"/>
              <a:t> in </a:t>
            </a:r>
            <a:r>
              <a:rPr lang="es-ES" dirty="0" err="1"/>
              <a:t>this</a:t>
            </a:r>
            <a:r>
              <a:rPr lang="es-ES" dirty="0"/>
              <a:t> </a:t>
            </a:r>
            <a:r>
              <a:rPr lang="es-ES" dirty="0" err="1"/>
              <a:t>area</a:t>
            </a:r>
            <a:r>
              <a:rPr lang="es-ES" dirty="0"/>
              <a:t>:</a:t>
            </a:r>
          </a:p>
          <a:p>
            <a:pPr marL="285750" indent="-285750">
              <a:buFont typeface="Arial" panose="020B0604020202020204" pitchFamily="34" charset="0"/>
              <a:buChar char="•"/>
            </a:pPr>
            <a:r>
              <a:rPr lang="es-ES" dirty="0" err="1"/>
              <a:t>Freedom</a:t>
            </a:r>
            <a:r>
              <a:rPr lang="es-ES" dirty="0"/>
              <a:t> of </a:t>
            </a:r>
            <a:r>
              <a:rPr lang="es-ES" dirty="0" err="1"/>
              <a:t>expression</a:t>
            </a:r>
            <a:r>
              <a:rPr lang="es-ES" dirty="0"/>
              <a:t> (</a:t>
            </a:r>
            <a:r>
              <a:rPr lang="es-ES" dirty="0" err="1"/>
              <a:t>freedom</a:t>
            </a:r>
            <a:r>
              <a:rPr lang="es-ES" dirty="0"/>
              <a:t> of </a:t>
            </a:r>
            <a:r>
              <a:rPr lang="es-ES" dirty="0" err="1"/>
              <a:t>information</a:t>
            </a:r>
            <a:r>
              <a:rPr lang="es-ES" dirty="0"/>
              <a:t>)</a:t>
            </a:r>
          </a:p>
          <a:p>
            <a:pPr marL="285750" indent="-285750">
              <a:buFont typeface="Arial" panose="020B0604020202020204" pitchFamily="34" charset="0"/>
              <a:buChar char="•"/>
            </a:pPr>
            <a:r>
              <a:rPr lang="es-ES" dirty="0" err="1"/>
              <a:t>Right</a:t>
            </a:r>
            <a:r>
              <a:rPr lang="es-ES" dirty="0"/>
              <a:t> to </a:t>
            </a:r>
            <a:r>
              <a:rPr lang="es-ES" dirty="0" err="1"/>
              <a:t>equality</a:t>
            </a:r>
            <a:r>
              <a:rPr lang="es-ES" dirty="0"/>
              <a:t> (</a:t>
            </a:r>
            <a:r>
              <a:rPr lang="es-ES" dirty="0" err="1"/>
              <a:t>gender</a:t>
            </a:r>
            <a:r>
              <a:rPr lang="es-ES" dirty="0"/>
              <a:t>, </a:t>
            </a:r>
            <a:r>
              <a:rPr lang="es-ES" dirty="0" err="1"/>
              <a:t>religion</a:t>
            </a:r>
            <a:r>
              <a:rPr lang="es-ES" dirty="0"/>
              <a:t>, </a:t>
            </a:r>
            <a:r>
              <a:rPr lang="es-ES" dirty="0" err="1"/>
              <a:t>nationality</a:t>
            </a:r>
            <a:r>
              <a:rPr lang="es-ES" dirty="0"/>
              <a:t>, </a:t>
            </a:r>
            <a:r>
              <a:rPr lang="es-ES" dirty="0" err="1"/>
              <a:t>race</a:t>
            </a:r>
            <a:r>
              <a:rPr lang="es-ES" dirty="0"/>
              <a:t>)</a:t>
            </a:r>
          </a:p>
          <a:p>
            <a:pPr marL="285750" indent="-285750">
              <a:buFont typeface="Arial" panose="020B0604020202020204" pitchFamily="34" charset="0"/>
              <a:buChar char="•"/>
            </a:pPr>
            <a:r>
              <a:rPr lang="es-ES" dirty="0" err="1"/>
              <a:t>Freedom</a:t>
            </a:r>
            <a:r>
              <a:rPr lang="es-ES" dirty="0"/>
              <a:t> of </a:t>
            </a:r>
            <a:r>
              <a:rPr lang="es-ES" dirty="0" err="1"/>
              <a:t>religion</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903" y="908720"/>
            <a:ext cx="2619375" cy="2221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4697" y="395193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254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55576" y="3573016"/>
            <a:ext cx="6912768" cy="1569660"/>
          </a:xfrm>
          <a:prstGeom prst="rect">
            <a:avLst/>
          </a:prstGeom>
          <a:noFill/>
        </p:spPr>
        <p:txBody>
          <a:bodyPr wrap="square" rtlCol="0">
            <a:spAutoFit/>
          </a:bodyPr>
          <a:lstStyle/>
          <a:p>
            <a:r>
              <a:rPr lang="es-ES" sz="3200" i="1" dirty="0">
                <a:solidFill>
                  <a:prstClr val="black"/>
                </a:solidFill>
              </a:rPr>
              <a:t>IV. HAVE THOSE RIGHTS THE SAME MEANING AND CONTENT IN PUBLIC AND PRIVATE LAW?</a:t>
            </a:r>
          </a:p>
        </p:txBody>
      </p:sp>
    </p:spTree>
    <p:extLst>
      <p:ext uri="{BB962C8B-B14F-4D97-AF65-F5344CB8AC3E}">
        <p14:creationId xmlns:p14="http://schemas.microsoft.com/office/powerpoint/2010/main" val="271774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Resultado de imagen de strong vs. w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7937"/>
            <a:ext cx="8402388" cy="357613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de EQU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9" name="Picture 7" descr="Resultado de imagen de EQ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312" y="4149080"/>
            <a:ext cx="4313714" cy="241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1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55576" y="3573016"/>
            <a:ext cx="5951886" cy="584775"/>
          </a:xfrm>
          <a:prstGeom prst="rect">
            <a:avLst/>
          </a:prstGeom>
          <a:noFill/>
        </p:spPr>
        <p:txBody>
          <a:bodyPr wrap="none" rtlCol="0">
            <a:spAutoFit/>
          </a:bodyPr>
          <a:lstStyle/>
          <a:p>
            <a:r>
              <a:rPr lang="es-ES" sz="3200" i="1" dirty="0"/>
              <a:t>I. HUMAN RIGHTS &amp; PRIVATE LAW</a:t>
            </a:r>
          </a:p>
        </p:txBody>
      </p:sp>
    </p:spTree>
    <p:extLst>
      <p:ext uri="{BB962C8B-B14F-4D97-AF65-F5344CB8AC3E}">
        <p14:creationId xmlns:p14="http://schemas.microsoft.com/office/powerpoint/2010/main" val="2735815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87624" y="476672"/>
            <a:ext cx="7200800" cy="830997"/>
          </a:xfrm>
          <a:prstGeom prst="rect">
            <a:avLst/>
          </a:prstGeom>
          <a:noFill/>
        </p:spPr>
        <p:txBody>
          <a:bodyPr wrap="square" rtlCol="0">
            <a:spAutoFit/>
          </a:bodyPr>
          <a:lstStyle/>
          <a:p>
            <a:r>
              <a:rPr lang="es-ES" sz="2400" b="1" dirty="0"/>
              <a:t>DO HUMAN RIGHTS HAVE THE SAME MEANING AND CONTENT IN HORIZONTAL AND VERTICAL RELATIONS?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677769"/>
            <a:ext cx="3322251" cy="190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72" y="1772816"/>
            <a:ext cx="4464495"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149835" y="3762609"/>
            <a:ext cx="1008112" cy="707886"/>
          </a:xfrm>
          <a:prstGeom prst="rect">
            <a:avLst/>
          </a:prstGeom>
          <a:noFill/>
        </p:spPr>
        <p:txBody>
          <a:bodyPr wrap="square" rtlCol="0">
            <a:spAutoFit/>
          </a:bodyPr>
          <a:lstStyle/>
          <a:p>
            <a:r>
              <a:rPr lang="es-ES" sz="4000" b="1" i="1" dirty="0"/>
              <a:t>V.S.</a:t>
            </a:r>
          </a:p>
        </p:txBody>
      </p:sp>
      <p:sp>
        <p:nvSpPr>
          <p:cNvPr id="4" name="3 CuadroTexto"/>
          <p:cNvSpPr txBox="1"/>
          <p:nvPr/>
        </p:nvSpPr>
        <p:spPr>
          <a:xfrm>
            <a:off x="5436096" y="2276871"/>
            <a:ext cx="3240567" cy="9541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s-ES" sz="2800" b="1" dirty="0"/>
              <a:t>WEAPONS AGAINST </a:t>
            </a:r>
          </a:p>
          <a:p>
            <a:r>
              <a:rPr lang="es-ES" sz="2800" b="1" dirty="0"/>
              <a:t>THE STATE’S POWER</a:t>
            </a:r>
          </a:p>
        </p:txBody>
      </p:sp>
      <p:sp>
        <p:nvSpPr>
          <p:cNvPr id="5" name="4 CuadroTexto"/>
          <p:cNvSpPr txBox="1"/>
          <p:nvPr/>
        </p:nvSpPr>
        <p:spPr>
          <a:xfrm>
            <a:off x="5580112" y="4677769"/>
            <a:ext cx="2634275"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b="1" dirty="0"/>
              <a:t>ASSETS THAT COEXIST WITH EACH OTHER AND MAY BE TRADED BY THEIR OWNERS</a:t>
            </a:r>
          </a:p>
        </p:txBody>
      </p:sp>
    </p:spTree>
    <p:extLst>
      <p:ext uri="{BB962C8B-B14F-4D97-AF65-F5344CB8AC3E}">
        <p14:creationId xmlns:p14="http://schemas.microsoft.com/office/powerpoint/2010/main" val="390187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25948070"/>
              </p:ext>
            </p:extLst>
          </p:nvPr>
        </p:nvGraphicFramePr>
        <p:xfrm>
          <a:off x="1043608" y="260648"/>
          <a:ext cx="720080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683568" y="3645024"/>
            <a:ext cx="8208912" cy="2308324"/>
          </a:xfrm>
          <a:prstGeom prst="rect">
            <a:avLst/>
          </a:prstGeom>
          <a:noFill/>
        </p:spPr>
        <p:txBody>
          <a:bodyPr wrap="square" rtlCol="0">
            <a:spAutoFit/>
          </a:bodyPr>
          <a:lstStyle/>
          <a:p>
            <a:pPr algn="ctr"/>
            <a:r>
              <a:rPr lang="es-ES" sz="2400" b="1" dirty="0">
                <a:latin typeface="Bodoni MT Black" panose="02070A03080606020203" pitchFamily="18" charset="0"/>
              </a:rPr>
              <a:t>A WORLD OF BALANCING</a:t>
            </a:r>
          </a:p>
          <a:p>
            <a:endParaRPr lang="es-ES" sz="2400" b="1" dirty="0">
              <a:latin typeface="Book Antiqua" panose="02040602050305030304" pitchFamily="18" charset="0"/>
            </a:endParaRPr>
          </a:p>
          <a:p>
            <a:r>
              <a:rPr lang="es-ES" sz="2400" b="1" dirty="0" err="1">
                <a:latin typeface="Book Antiqua" panose="02040602050305030304" pitchFamily="18" charset="0"/>
              </a:rPr>
              <a:t>Right</a:t>
            </a:r>
            <a:r>
              <a:rPr lang="es-ES" sz="2400" b="1" dirty="0">
                <a:latin typeface="Book Antiqua" panose="02040602050305030304" pitchFamily="18" charset="0"/>
              </a:rPr>
              <a:t> to </a:t>
            </a:r>
            <a:r>
              <a:rPr lang="es-ES" sz="2400" b="1" dirty="0" err="1">
                <a:latin typeface="Book Antiqua" panose="02040602050305030304" pitchFamily="18" charset="0"/>
              </a:rPr>
              <a:t>privacy</a:t>
            </a:r>
            <a:r>
              <a:rPr lang="es-ES" sz="2400" b="1" dirty="0">
                <a:latin typeface="Book Antiqua" panose="02040602050305030304" pitchFamily="18" charset="0"/>
              </a:rPr>
              <a:t> vs. </a:t>
            </a:r>
            <a:r>
              <a:rPr lang="es-ES" sz="2400" b="1" dirty="0" err="1">
                <a:latin typeface="Book Antiqua" panose="02040602050305030304" pitchFamily="18" charset="0"/>
              </a:rPr>
              <a:t>Freedom</a:t>
            </a:r>
            <a:r>
              <a:rPr lang="es-ES" sz="2400" b="1" dirty="0">
                <a:latin typeface="Book Antiqua" panose="02040602050305030304" pitchFamily="18" charset="0"/>
              </a:rPr>
              <a:t> of </a:t>
            </a:r>
            <a:r>
              <a:rPr lang="es-ES" sz="2400" b="1" dirty="0" err="1">
                <a:latin typeface="Book Antiqua" panose="02040602050305030304" pitchFamily="18" charset="0"/>
              </a:rPr>
              <a:t>information</a:t>
            </a:r>
            <a:endParaRPr lang="es-ES" sz="2400" b="1" dirty="0">
              <a:latin typeface="Book Antiqua" panose="02040602050305030304" pitchFamily="18" charset="0"/>
            </a:endParaRPr>
          </a:p>
          <a:p>
            <a:endParaRPr lang="es-ES" sz="2400" b="1" dirty="0">
              <a:latin typeface="Book Antiqua" panose="02040602050305030304" pitchFamily="18" charset="0"/>
            </a:endParaRPr>
          </a:p>
          <a:p>
            <a:r>
              <a:rPr lang="es-ES" sz="2400" b="1" dirty="0" err="1">
                <a:latin typeface="Book Antiqua" panose="02040602050305030304" pitchFamily="18" charset="0"/>
              </a:rPr>
              <a:t>Right</a:t>
            </a:r>
            <a:r>
              <a:rPr lang="es-ES" sz="2400" b="1" dirty="0">
                <a:latin typeface="Book Antiqua" panose="02040602050305030304" pitchFamily="18" charset="0"/>
              </a:rPr>
              <a:t> to </a:t>
            </a:r>
            <a:r>
              <a:rPr lang="es-ES" sz="2400" b="1" dirty="0" err="1">
                <a:latin typeface="Book Antiqua" panose="02040602050305030304" pitchFamily="18" charset="0"/>
              </a:rPr>
              <a:t>dignity</a:t>
            </a:r>
            <a:r>
              <a:rPr lang="es-ES" sz="2400" b="1" dirty="0">
                <a:latin typeface="Book Antiqua" panose="02040602050305030304" pitchFamily="18" charset="0"/>
              </a:rPr>
              <a:t> vs. </a:t>
            </a:r>
            <a:r>
              <a:rPr lang="es-ES" sz="2400" b="1" dirty="0" err="1">
                <a:latin typeface="Book Antiqua" panose="02040602050305030304" pitchFamily="18" charset="0"/>
              </a:rPr>
              <a:t>Right</a:t>
            </a:r>
            <a:r>
              <a:rPr lang="es-ES" sz="2400" b="1" dirty="0">
                <a:latin typeface="Book Antiqua" panose="02040602050305030304" pitchFamily="18" charset="0"/>
              </a:rPr>
              <a:t> to </a:t>
            </a:r>
            <a:r>
              <a:rPr lang="es-ES" sz="2400" b="1" dirty="0" err="1">
                <a:latin typeface="Book Antiqua" panose="02040602050305030304" pitchFamily="18" charset="0"/>
              </a:rPr>
              <a:t>freedom</a:t>
            </a:r>
            <a:r>
              <a:rPr lang="es-ES" sz="2400" b="1" dirty="0">
                <a:latin typeface="Book Antiqua" panose="02040602050305030304" pitchFamily="18" charset="0"/>
              </a:rPr>
              <a:t> (individual </a:t>
            </a:r>
            <a:r>
              <a:rPr lang="es-ES" sz="2400" b="1" dirty="0" err="1">
                <a:latin typeface="Book Antiqua" panose="02040602050305030304" pitchFamily="18" charset="0"/>
              </a:rPr>
              <a:t>autonomy</a:t>
            </a:r>
            <a:r>
              <a:rPr lang="es-ES" sz="2400" b="1" dirty="0">
                <a:latin typeface="Book Antiqua" panose="02040602050305030304" pitchFamily="18" charset="0"/>
              </a:rPr>
              <a:t>)</a:t>
            </a:r>
          </a:p>
        </p:txBody>
      </p:sp>
    </p:spTree>
    <p:extLst>
      <p:ext uri="{BB962C8B-B14F-4D97-AF65-F5344CB8AC3E}">
        <p14:creationId xmlns:p14="http://schemas.microsoft.com/office/powerpoint/2010/main" val="137286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 cámara oculta sale a la lu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752528" cy="3392778"/>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800525"/>
            <a:ext cx="7861447"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800" dirty="0">
                <a:latin typeface="Bahnschrift" panose="020B0502040204020203" pitchFamily="34" charset="0"/>
              </a:rPr>
              <a:t>BROADCASTING HIDDEN CAMARA RECORDINGS</a:t>
            </a:r>
          </a:p>
        </p:txBody>
      </p:sp>
      <p:sp>
        <p:nvSpPr>
          <p:cNvPr id="3" name="2 CuadroTexto"/>
          <p:cNvSpPr txBox="1"/>
          <p:nvPr/>
        </p:nvSpPr>
        <p:spPr>
          <a:xfrm>
            <a:off x="1264030" y="5343159"/>
            <a:ext cx="6844537" cy="1354217"/>
          </a:xfrm>
          <a:prstGeom prst="rect">
            <a:avLst/>
          </a:prstGeom>
          <a:noFill/>
        </p:spPr>
        <p:txBody>
          <a:bodyPr wrap="square" rtlCol="0">
            <a:spAutoFit/>
          </a:bodyPr>
          <a:lstStyle/>
          <a:p>
            <a:pPr algn="ctr"/>
            <a:r>
              <a:rPr lang="es-ES" sz="2800" dirty="0">
                <a:latin typeface="Albertus Extra Bold" panose="020E0802040304020204" pitchFamily="34" charset="0"/>
              </a:rPr>
              <a:t>(TC, </a:t>
            </a:r>
            <a:r>
              <a:rPr lang="es-ES" sz="2800" dirty="0" err="1">
                <a:latin typeface="Albertus Extra Bold" panose="020E0802040304020204" pitchFamily="34" charset="0"/>
              </a:rPr>
              <a:t>March</a:t>
            </a:r>
            <a:r>
              <a:rPr lang="es-ES" sz="2800" dirty="0">
                <a:latin typeface="Albertus Extra Bold" panose="020E0802040304020204" pitchFamily="34" charset="0"/>
              </a:rPr>
              <a:t> 2019</a:t>
            </a:r>
            <a:r>
              <a:rPr lang="es-ES" dirty="0"/>
              <a:t>)</a:t>
            </a:r>
          </a:p>
          <a:p>
            <a:endParaRPr lang="es-ES" dirty="0"/>
          </a:p>
          <a:p>
            <a:r>
              <a:rPr lang="es-ES" dirty="0" err="1">
                <a:latin typeface="Bodoni MT Black" panose="02070A03080606020203" pitchFamily="18" charset="0"/>
              </a:rPr>
              <a:t>It</a:t>
            </a:r>
            <a:r>
              <a:rPr lang="es-ES" dirty="0">
                <a:latin typeface="Bodoni MT Black" panose="02070A03080606020203" pitchFamily="18" charset="0"/>
              </a:rPr>
              <a:t> </a:t>
            </a:r>
            <a:r>
              <a:rPr lang="es-ES" dirty="0" err="1">
                <a:latin typeface="Bodoni MT Black" panose="02070A03080606020203" pitchFamily="18" charset="0"/>
              </a:rPr>
              <a:t>is</a:t>
            </a:r>
            <a:r>
              <a:rPr lang="es-ES" dirty="0">
                <a:latin typeface="Bodoni MT Black" panose="02070A03080606020203" pitchFamily="18" charset="0"/>
              </a:rPr>
              <a:t> </a:t>
            </a:r>
            <a:r>
              <a:rPr lang="es-ES" dirty="0" err="1">
                <a:latin typeface="Bodoni MT Black" panose="02070A03080606020203" pitchFamily="18" charset="0"/>
              </a:rPr>
              <a:t>only</a:t>
            </a:r>
            <a:r>
              <a:rPr lang="es-ES" dirty="0">
                <a:latin typeface="Bodoni MT Black" panose="02070A03080606020203" pitchFamily="18" charset="0"/>
              </a:rPr>
              <a:t> </a:t>
            </a:r>
            <a:r>
              <a:rPr lang="es-ES" dirty="0" err="1">
                <a:latin typeface="Bodoni MT Black" panose="02070A03080606020203" pitchFamily="18" charset="0"/>
              </a:rPr>
              <a:t>allowed</a:t>
            </a:r>
            <a:r>
              <a:rPr lang="es-ES" dirty="0">
                <a:latin typeface="Bodoni MT Black" panose="02070A03080606020203" pitchFamily="18" charset="0"/>
              </a:rPr>
              <a:t> </a:t>
            </a:r>
            <a:r>
              <a:rPr lang="es-ES" dirty="0" err="1">
                <a:latin typeface="Bodoni MT Black" panose="02070A03080606020203" pitchFamily="18" charset="0"/>
              </a:rPr>
              <a:t>when</a:t>
            </a:r>
            <a:r>
              <a:rPr lang="es-ES" dirty="0">
                <a:latin typeface="Bodoni MT Black" panose="02070A03080606020203" pitchFamily="18" charset="0"/>
              </a:rPr>
              <a:t> </a:t>
            </a:r>
            <a:r>
              <a:rPr lang="es-ES" dirty="0" err="1">
                <a:latin typeface="Bodoni MT Black" panose="02070A03080606020203" pitchFamily="18" charset="0"/>
              </a:rPr>
              <a:t>there</a:t>
            </a:r>
            <a:r>
              <a:rPr lang="es-ES" dirty="0">
                <a:latin typeface="Bodoni MT Black" panose="02070A03080606020203" pitchFamily="18" charset="0"/>
              </a:rPr>
              <a:t> </a:t>
            </a:r>
            <a:r>
              <a:rPr lang="es-ES" dirty="0" err="1">
                <a:latin typeface="Bodoni MT Black" panose="02070A03080606020203" pitchFamily="18" charset="0"/>
              </a:rPr>
              <a:t>is</a:t>
            </a:r>
            <a:r>
              <a:rPr lang="es-ES" dirty="0">
                <a:latin typeface="Bodoni MT Black" panose="02070A03080606020203" pitchFamily="18" charset="0"/>
              </a:rPr>
              <a:t> no </a:t>
            </a:r>
            <a:r>
              <a:rPr lang="es-ES" dirty="0" err="1">
                <a:latin typeface="Bodoni MT Black" panose="02070A03080606020203" pitchFamily="18" charset="0"/>
              </a:rPr>
              <a:t>other</a:t>
            </a:r>
            <a:r>
              <a:rPr lang="es-ES" dirty="0">
                <a:latin typeface="Bodoni MT Black" panose="02070A03080606020203" pitchFamily="18" charset="0"/>
              </a:rPr>
              <a:t> </a:t>
            </a:r>
            <a:r>
              <a:rPr lang="es-ES" dirty="0" err="1">
                <a:latin typeface="Bodoni MT Black" panose="02070A03080606020203" pitchFamily="18" charset="0"/>
              </a:rPr>
              <a:t>way</a:t>
            </a:r>
            <a:r>
              <a:rPr lang="es-ES" dirty="0">
                <a:latin typeface="Bodoni MT Black" panose="02070A03080606020203" pitchFamily="18" charset="0"/>
              </a:rPr>
              <a:t> of </a:t>
            </a:r>
            <a:r>
              <a:rPr lang="es-ES" dirty="0" err="1">
                <a:latin typeface="Bodoni MT Black" panose="02070A03080606020203" pitchFamily="18" charset="0"/>
              </a:rPr>
              <a:t>getting</a:t>
            </a:r>
            <a:r>
              <a:rPr lang="es-ES" dirty="0">
                <a:latin typeface="Bodoni MT Black" panose="02070A03080606020203" pitchFamily="18" charset="0"/>
              </a:rPr>
              <a:t> </a:t>
            </a:r>
            <a:r>
              <a:rPr lang="es-ES" dirty="0" err="1">
                <a:latin typeface="Bodoni MT Black" panose="02070A03080606020203" pitchFamily="18" charset="0"/>
              </a:rPr>
              <a:t>the</a:t>
            </a:r>
            <a:r>
              <a:rPr lang="es-ES" dirty="0">
                <a:latin typeface="Bodoni MT Black" panose="02070A03080606020203" pitchFamily="18" charset="0"/>
              </a:rPr>
              <a:t> </a:t>
            </a:r>
            <a:r>
              <a:rPr lang="es-ES" dirty="0" err="1">
                <a:latin typeface="Bodoni MT Black" panose="02070A03080606020203" pitchFamily="18" charset="0"/>
              </a:rPr>
              <a:t>information</a:t>
            </a:r>
            <a:r>
              <a:rPr lang="es-ES" dirty="0">
                <a:latin typeface="Bodoni MT Black" panose="02070A03080606020203" pitchFamily="18" charset="0"/>
              </a:rPr>
              <a:t> and </a:t>
            </a:r>
            <a:r>
              <a:rPr lang="es-ES" dirty="0" err="1">
                <a:latin typeface="Bodoni MT Black" panose="02070A03080606020203" pitchFamily="18" charset="0"/>
              </a:rPr>
              <a:t>making</a:t>
            </a:r>
            <a:r>
              <a:rPr lang="es-ES" dirty="0">
                <a:latin typeface="Bodoni MT Black" panose="02070A03080606020203" pitchFamily="18" charset="0"/>
              </a:rPr>
              <a:t> </a:t>
            </a:r>
            <a:r>
              <a:rPr lang="es-ES" dirty="0" err="1">
                <a:latin typeface="Bodoni MT Black" panose="02070A03080606020203" pitchFamily="18" charset="0"/>
              </a:rPr>
              <a:t>it</a:t>
            </a:r>
            <a:r>
              <a:rPr lang="es-ES" dirty="0">
                <a:latin typeface="Bodoni MT Black" panose="02070A03080606020203" pitchFamily="18" charset="0"/>
              </a:rPr>
              <a:t> </a:t>
            </a:r>
            <a:r>
              <a:rPr lang="es-ES" dirty="0" err="1">
                <a:latin typeface="Bodoni MT Black" panose="02070A03080606020203" pitchFamily="18" charset="0"/>
              </a:rPr>
              <a:t>public</a:t>
            </a:r>
            <a:endParaRPr lang="es-ES" dirty="0">
              <a:latin typeface="Bodoni MT Black" panose="02070A03080606020203" pitchFamily="18" charset="0"/>
            </a:endParaRPr>
          </a:p>
        </p:txBody>
      </p:sp>
    </p:spTree>
    <p:extLst>
      <p:ext uri="{BB962C8B-B14F-4D97-AF65-F5344CB8AC3E}">
        <p14:creationId xmlns:p14="http://schemas.microsoft.com/office/powerpoint/2010/main" val="1022726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19137"/>
            <a:ext cx="345638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844824"/>
            <a:ext cx="4741498" cy="2844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115616" y="783632"/>
            <a:ext cx="6915676"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800" dirty="0">
                <a:latin typeface="Bahnschrift" panose="020B0502040204020203" pitchFamily="34" charset="0"/>
              </a:rPr>
              <a:t>A KILLING GAME: THE LASERDROME CASE</a:t>
            </a:r>
          </a:p>
        </p:txBody>
      </p:sp>
      <p:sp>
        <p:nvSpPr>
          <p:cNvPr id="6" name="5 CuadroTexto"/>
          <p:cNvSpPr txBox="1"/>
          <p:nvPr/>
        </p:nvSpPr>
        <p:spPr>
          <a:xfrm>
            <a:off x="1186755" y="5445224"/>
            <a:ext cx="6844537" cy="1261884"/>
          </a:xfrm>
          <a:prstGeom prst="rect">
            <a:avLst/>
          </a:prstGeom>
          <a:noFill/>
        </p:spPr>
        <p:txBody>
          <a:bodyPr wrap="square" rtlCol="0">
            <a:spAutoFit/>
          </a:bodyPr>
          <a:lstStyle/>
          <a:p>
            <a:pPr algn="ctr"/>
            <a:r>
              <a:rPr lang="es-ES" sz="2800" dirty="0">
                <a:latin typeface="Albertus Extra Bold" panose="020E0802040304020204" pitchFamily="34" charset="0"/>
              </a:rPr>
              <a:t>(ECJ, C-36/02, 2004)</a:t>
            </a:r>
          </a:p>
          <a:p>
            <a:pPr algn="ctr"/>
            <a:endParaRPr lang="es-ES" sz="2800" dirty="0">
              <a:latin typeface="Albertus Extra Bold" panose="020E0802040304020204" pitchFamily="34" charset="0"/>
            </a:endParaRPr>
          </a:p>
          <a:p>
            <a:pPr algn="ctr"/>
            <a:r>
              <a:rPr lang="es-ES" sz="2000" dirty="0">
                <a:latin typeface="Albertus Extra Bold" panose="020E0802040304020204" pitchFamily="34" charset="0"/>
              </a:rPr>
              <a:t>Balances do </a:t>
            </a:r>
            <a:r>
              <a:rPr lang="es-ES" sz="2000" dirty="0" err="1">
                <a:latin typeface="Albertus Extra Bold" panose="020E0802040304020204" pitchFamily="34" charset="0"/>
              </a:rPr>
              <a:t>not</a:t>
            </a:r>
            <a:r>
              <a:rPr lang="es-ES" sz="2000" dirty="0">
                <a:latin typeface="Albertus Extra Bold" panose="020E0802040304020204" pitchFamily="34" charset="0"/>
              </a:rPr>
              <a:t> </a:t>
            </a:r>
            <a:r>
              <a:rPr lang="es-ES" sz="2000" dirty="0" err="1">
                <a:latin typeface="Albertus Extra Bold" panose="020E0802040304020204" pitchFamily="34" charset="0"/>
              </a:rPr>
              <a:t>have</a:t>
            </a:r>
            <a:r>
              <a:rPr lang="es-ES" sz="2000" dirty="0">
                <a:latin typeface="Albertus Extra Bold" panose="020E0802040304020204" pitchFamily="34" charset="0"/>
              </a:rPr>
              <a:t> to produce </a:t>
            </a:r>
            <a:r>
              <a:rPr lang="es-ES" sz="2000" dirty="0" err="1">
                <a:latin typeface="Albertus Extra Bold" panose="020E0802040304020204" pitchFamily="34" charset="0"/>
              </a:rPr>
              <a:t>the</a:t>
            </a:r>
            <a:r>
              <a:rPr lang="es-ES" sz="2000" dirty="0">
                <a:latin typeface="Albertus Extra Bold" panose="020E0802040304020204" pitchFamily="34" charset="0"/>
              </a:rPr>
              <a:t> </a:t>
            </a:r>
            <a:r>
              <a:rPr lang="es-ES" sz="2000" dirty="0" err="1">
                <a:latin typeface="Albertus Extra Bold" panose="020E0802040304020204" pitchFamily="34" charset="0"/>
              </a:rPr>
              <a:t>same</a:t>
            </a:r>
            <a:r>
              <a:rPr lang="es-ES" sz="2000" dirty="0">
                <a:latin typeface="Albertus Extra Bold" panose="020E0802040304020204" pitchFamily="34" charset="0"/>
              </a:rPr>
              <a:t> </a:t>
            </a:r>
            <a:r>
              <a:rPr lang="es-ES" sz="2000" dirty="0" err="1">
                <a:latin typeface="Albertus Extra Bold" panose="020E0802040304020204" pitchFamily="34" charset="0"/>
              </a:rPr>
              <a:t>results</a:t>
            </a:r>
            <a:endParaRPr lang="es-ES" sz="2000" dirty="0"/>
          </a:p>
        </p:txBody>
      </p:sp>
    </p:spTree>
    <p:extLst>
      <p:ext uri="{BB962C8B-B14F-4D97-AF65-F5344CB8AC3E}">
        <p14:creationId xmlns:p14="http://schemas.microsoft.com/office/powerpoint/2010/main" val="1540172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43608" y="548680"/>
            <a:ext cx="739856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s-ES" sz="2400" b="1" dirty="0">
                <a:solidFill>
                  <a:prstClr val="black"/>
                </a:solidFill>
                <a:latin typeface="Book Antiqua" panose="02040602050305030304" pitchFamily="18" charset="0"/>
              </a:rPr>
              <a:t>HUMAN RIGHTS ACQUIRE </a:t>
            </a:r>
            <a:r>
              <a:rPr lang="es-ES" sz="2400" b="1" u="sng" dirty="0">
                <a:solidFill>
                  <a:prstClr val="black"/>
                </a:solidFill>
                <a:latin typeface="Book Antiqua" panose="02040602050305030304" pitchFamily="18" charset="0"/>
              </a:rPr>
              <a:t>A DIFFERENT MEANING </a:t>
            </a:r>
            <a:r>
              <a:rPr lang="es-ES" sz="2400" b="1" dirty="0">
                <a:solidFill>
                  <a:prstClr val="black"/>
                </a:solidFill>
                <a:latin typeface="Book Antiqua" panose="02040602050305030304" pitchFamily="18" charset="0"/>
              </a:rPr>
              <a:t>IN PRIVATE LAW</a:t>
            </a:r>
          </a:p>
          <a:p>
            <a:pPr lvl="0"/>
            <a:endParaRPr lang="es-ES" sz="2400" b="1" dirty="0">
              <a:solidFill>
                <a:prstClr val="black"/>
              </a:solidFill>
              <a:latin typeface="Book Antiqua" panose="02040602050305030304" pitchFamily="18" charset="0"/>
            </a:endParaRPr>
          </a:p>
          <a:p>
            <a:pPr lvl="0"/>
            <a:r>
              <a:rPr lang="es-ES" sz="2400" b="1" dirty="0" err="1">
                <a:solidFill>
                  <a:prstClr val="black"/>
                </a:solidFill>
                <a:latin typeface="Book Antiqua" panose="02040602050305030304" pitchFamily="18" charset="0"/>
              </a:rPr>
              <a:t>The</a:t>
            </a:r>
            <a:r>
              <a:rPr lang="es-ES" sz="2400" b="1" dirty="0">
                <a:solidFill>
                  <a:prstClr val="black"/>
                </a:solidFill>
                <a:latin typeface="Book Antiqua" panose="02040602050305030304" pitchFamily="18" charset="0"/>
              </a:rPr>
              <a:t> </a:t>
            </a:r>
            <a:r>
              <a:rPr lang="es-ES" sz="2400" b="1" u="sng" dirty="0">
                <a:solidFill>
                  <a:prstClr val="black"/>
                </a:solidFill>
                <a:latin typeface="Book Antiqua" panose="02040602050305030304" pitchFamily="18" charset="0"/>
              </a:rPr>
              <a:t>role of CONSENT</a:t>
            </a:r>
            <a:r>
              <a:rPr lang="es-ES" sz="2400" b="1" dirty="0">
                <a:solidFill>
                  <a:prstClr val="black"/>
                </a:solidFill>
                <a:latin typeface="Book Antiqua" panose="02040602050305030304" pitchFamily="18" charset="0"/>
              </a:rPr>
              <a:t>:</a:t>
            </a:r>
          </a:p>
          <a:p>
            <a:pPr lvl="0"/>
            <a:endParaRPr lang="es-ES" sz="2400" b="1" dirty="0">
              <a:solidFill>
                <a:prstClr val="black"/>
              </a:solidFill>
              <a:latin typeface="Book Antiqua" panose="02040602050305030304" pitchFamily="18" charset="0"/>
            </a:endParaRPr>
          </a:p>
          <a:p>
            <a:pPr marL="342900" lvl="0" indent="-342900">
              <a:buFont typeface="Arial" panose="020B0604020202020204" pitchFamily="34" charset="0"/>
              <a:buChar char="•"/>
            </a:pPr>
            <a:r>
              <a:rPr lang="es-ES" sz="2400" b="1" dirty="0">
                <a:solidFill>
                  <a:prstClr val="black"/>
                </a:solidFill>
                <a:latin typeface="Book Antiqua" panose="02040602050305030304" pitchFamily="18" charset="0"/>
              </a:rPr>
              <a:t>In </a:t>
            </a:r>
            <a:r>
              <a:rPr lang="es-ES" sz="2400" b="1" dirty="0" err="1">
                <a:solidFill>
                  <a:prstClr val="black"/>
                </a:solidFill>
                <a:latin typeface="Book Antiqua" panose="02040602050305030304" pitchFamily="18" charset="0"/>
              </a:rPr>
              <a:t>the</a:t>
            </a:r>
            <a:r>
              <a:rPr lang="es-ES" sz="2400" b="1" dirty="0">
                <a:solidFill>
                  <a:prstClr val="black"/>
                </a:solidFill>
                <a:latin typeface="Book Antiqua" panose="02040602050305030304" pitchFamily="18" charset="0"/>
              </a:rPr>
              <a:t> </a:t>
            </a:r>
            <a:r>
              <a:rPr lang="es-ES" sz="2400" b="1" dirty="0" err="1">
                <a:solidFill>
                  <a:prstClr val="black"/>
                </a:solidFill>
                <a:latin typeface="Book Antiqua" panose="02040602050305030304" pitchFamily="18" charset="0"/>
              </a:rPr>
              <a:t>right</a:t>
            </a:r>
            <a:r>
              <a:rPr lang="es-ES" sz="2400" b="1" dirty="0">
                <a:solidFill>
                  <a:prstClr val="black"/>
                </a:solidFill>
                <a:latin typeface="Book Antiqua" panose="02040602050305030304" pitchFamily="18" charset="0"/>
              </a:rPr>
              <a:t> to </a:t>
            </a:r>
            <a:r>
              <a:rPr lang="es-ES" sz="2400" b="1" dirty="0" err="1">
                <a:solidFill>
                  <a:prstClr val="black"/>
                </a:solidFill>
                <a:latin typeface="Book Antiqua" panose="02040602050305030304" pitchFamily="18" charset="0"/>
              </a:rPr>
              <a:t>like</a:t>
            </a:r>
            <a:r>
              <a:rPr lang="es-ES" sz="2400" b="1" dirty="0">
                <a:solidFill>
                  <a:prstClr val="black"/>
                </a:solidFill>
                <a:latin typeface="Book Antiqua" panose="02040602050305030304" pitchFamily="18" charset="0"/>
              </a:rPr>
              <a:t> and </a:t>
            </a:r>
            <a:r>
              <a:rPr lang="es-ES" sz="2400" b="1" dirty="0" err="1">
                <a:solidFill>
                  <a:prstClr val="black"/>
                </a:solidFill>
                <a:latin typeface="Book Antiqua" panose="02040602050305030304" pitchFamily="18" charset="0"/>
              </a:rPr>
              <a:t>phisycal</a:t>
            </a:r>
            <a:r>
              <a:rPr lang="es-ES" sz="2400" b="1" dirty="0">
                <a:solidFill>
                  <a:prstClr val="black"/>
                </a:solidFill>
                <a:latin typeface="Book Antiqua" panose="02040602050305030304" pitchFamily="18" charset="0"/>
              </a:rPr>
              <a:t> </a:t>
            </a:r>
            <a:r>
              <a:rPr lang="es-ES" sz="2400" b="1" dirty="0" err="1">
                <a:solidFill>
                  <a:prstClr val="black"/>
                </a:solidFill>
                <a:latin typeface="Book Antiqua" panose="02040602050305030304" pitchFamily="18" charset="0"/>
              </a:rPr>
              <a:t>integrity</a:t>
            </a:r>
            <a:r>
              <a:rPr lang="es-ES" sz="2400" b="1" dirty="0">
                <a:solidFill>
                  <a:prstClr val="black"/>
                </a:solidFill>
                <a:latin typeface="Book Antiqua" panose="02040602050305030304" pitchFamily="18" charset="0"/>
              </a:rPr>
              <a:t> (</a:t>
            </a:r>
            <a:r>
              <a:rPr lang="es-ES" sz="2400" b="1" i="1" dirty="0" err="1">
                <a:solidFill>
                  <a:prstClr val="black"/>
                </a:solidFill>
                <a:latin typeface="Book Antiqua" panose="02040602050305030304" pitchFamily="18" charset="0"/>
              </a:rPr>
              <a:t>informed</a:t>
            </a:r>
            <a:r>
              <a:rPr lang="es-ES" sz="2400" b="1" i="1" dirty="0">
                <a:solidFill>
                  <a:prstClr val="black"/>
                </a:solidFill>
                <a:latin typeface="Book Antiqua" panose="02040602050305030304" pitchFamily="18" charset="0"/>
              </a:rPr>
              <a:t> </a:t>
            </a:r>
            <a:r>
              <a:rPr lang="es-ES" sz="2400" b="1" i="1" dirty="0" err="1">
                <a:solidFill>
                  <a:prstClr val="black"/>
                </a:solidFill>
                <a:latin typeface="Book Antiqua" panose="02040602050305030304" pitchFamily="18" charset="0"/>
              </a:rPr>
              <a:t>consent</a:t>
            </a:r>
            <a:r>
              <a:rPr lang="es-ES" sz="2400" b="1" dirty="0">
                <a:solidFill>
                  <a:prstClr val="black"/>
                </a:solidFill>
                <a:latin typeface="Book Antiqua" panose="02040602050305030304" pitchFamily="18" charset="0"/>
              </a:rPr>
              <a:t>, </a:t>
            </a:r>
            <a:r>
              <a:rPr lang="es-ES" sz="2400" b="1" dirty="0" err="1">
                <a:solidFill>
                  <a:prstClr val="black"/>
                </a:solidFill>
                <a:latin typeface="Book Antiqua" panose="02040602050305030304" pitchFamily="18" charset="0"/>
              </a:rPr>
              <a:t>transplants</a:t>
            </a:r>
            <a:r>
              <a:rPr lang="es-ES" sz="2400" b="1" dirty="0">
                <a:solidFill>
                  <a:prstClr val="black"/>
                </a:solidFill>
                <a:latin typeface="Book Antiqua" panose="02040602050305030304" pitchFamily="18" charset="0"/>
              </a:rPr>
              <a:t>, etc.)</a:t>
            </a:r>
          </a:p>
          <a:p>
            <a:pPr marL="342900" lvl="0" indent="-342900">
              <a:buFont typeface="Arial" panose="020B0604020202020204" pitchFamily="34" charset="0"/>
              <a:buChar char="•"/>
            </a:pPr>
            <a:r>
              <a:rPr lang="es-ES" sz="2400" b="1" dirty="0">
                <a:solidFill>
                  <a:prstClr val="black"/>
                </a:solidFill>
                <a:latin typeface="Book Antiqua" panose="02040602050305030304" pitchFamily="18" charset="0"/>
              </a:rPr>
              <a:t>In </a:t>
            </a:r>
            <a:r>
              <a:rPr lang="es-ES" sz="2400" b="1" dirty="0" err="1">
                <a:solidFill>
                  <a:prstClr val="black"/>
                </a:solidFill>
                <a:latin typeface="Book Antiqua" panose="02040602050305030304" pitchFamily="18" charset="0"/>
              </a:rPr>
              <a:t>the</a:t>
            </a:r>
            <a:r>
              <a:rPr lang="es-ES" sz="2400" b="1" dirty="0">
                <a:solidFill>
                  <a:prstClr val="black"/>
                </a:solidFill>
                <a:latin typeface="Book Antiqua" panose="02040602050305030304" pitchFamily="18" charset="0"/>
              </a:rPr>
              <a:t> </a:t>
            </a:r>
            <a:r>
              <a:rPr lang="es-ES" sz="2400" b="1" dirty="0" err="1">
                <a:solidFill>
                  <a:prstClr val="black"/>
                </a:solidFill>
                <a:latin typeface="Book Antiqua" panose="02040602050305030304" pitchFamily="18" charset="0"/>
              </a:rPr>
              <a:t>right</a:t>
            </a:r>
            <a:r>
              <a:rPr lang="es-ES" sz="2400" b="1" dirty="0">
                <a:solidFill>
                  <a:prstClr val="black"/>
                </a:solidFill>
                <a:latin typeface="Book Antiqua" panose="02040602050305030304" pitchFamily="18" charset="0"/>
              </a:rPr>
              <a:t> to data </a:t>
            </a:r>
            <a:r>
              <a:rPr lang="es-ES" sz="2400" b="1" dirty="0" err="1">
                <a:solidFill>
                  <a:prstClr val="black"/>
                </a:solidFill>
                <a:latin typeface="Book Antiqua" panose="02040602050305030304" pitchFamily="18" charset="0"/>
              </a:rPr>
              <a:t>protection</a:t>
            </a:r>
            <a:endParaRPr lang="es-ES" sz="2400" b="1" dirty="0">
              <a:solidFill>
                <a:prstClr val="black"/>
              </a:solidFill>
              <a:latin typeface="Book Antiqua" panose="02040602050305030304" pitchFamily="18" charset="0"/>
            </a:endParaRPr>
          </a:p>
          <a:p>
            <a:pPr marL="342900" lvl="0" indent="-342900">
              <a:buFont typeface="Arial" panose="020B0604020202020204" pitchFamily="34" charset="0"/>
              <a:buChar char="•"/>
            </a:pPr>
            <a:r>
              <a:rPr lang="es-ES" sz="2400" b="1" dirty="0">
                <a:solidFill>
                  <a:prstClr val="black"/>
                </a:solidFill>
                <a:latin typeface="Book Antiqua" panose="02040602050305030304" pitchFamily="18" charset="0"/>
              </a:rPr>
              <a:t>In </a:t>
            </a:r>
            <a:r>
              <a:rPr lang="es-ES" sz="2400" b="1" dirty="0" err="1">
                <a:solidFill>
                  <a:prstClr val="black"/>
                </a:solidFill>
                <a:latin typeface="Book Antiqua" panose="02040602050305030304" pitchFamily="18" charset="0"/>
              </a:rPr>
              <a:t>the</a:t>
            </a:r>
            <a:r>
              <a:rPr lang="es-ES" sz="2400" b="1" dirty="0">
                <a:solidFill>
                  <a:prstClr val="black"/>
                </a:solidFill>
                <a:latin typeface="Book Antiqua" panose="02040602050305030304" pitchFamily="18" charset="0"/>
              </a:rPr>
              <a:t> </a:t>
            </a:r>
            <a:r>
              <a:rPr lang="es-ES" sz="2400" b="1" dirty="0" err="1">
                <a:solidFill>
                  <a:prstClr val="black"/>
                </a:solidFill>
                <a:latin typeface="Book Antiqua" panose="02040602050305030304" pitchFamily="18" charset="0"/>
              </a:rPr>
              <a:t>right</a:t>
            </a:r>
            <a:r>
              <a:rPr lang="es-ES" sz="2400" b="1" dirty="0">
                <a:solidFill>
                  <a:prstClr val="black"/>
                </a:solidFill>
                <a:latin typeface="Book Antiqua" panose="02040602050305030304" pitchFamily="18" charset="0"/>
              </a:rPr>
              <a:t> to </a:t>
            </a:r>
            <a:r>
              <a:rPr lang="es-ES" sz="2400" b="1" dirty="0" err="1">
                <a:solidFill>
                  <a:prstClr val="black"/>
                </a:solidFill>
                <a:latin typeface="Book Antiqua" panose="02040602050305030304" pitchFamily="18" charset="0"/>
              </a:rPr>
              <a:t>privacy</a:t>
            </a:r>
            <a:endParaRPr lang="es-ES" sz="2400" b="1" dirty="0">
              <a:solidFill>
                <a:prstClr val="black"/>
              </a:solidFill>
              <a:latin typeface="Book Antiqua" panose="02040602050305030304"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21815"/>
            <a:ext cx="2019300"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50912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201710"/>
            <a:ext cx="3093517" cy="205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0096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996952"/>
            <a:ext cx="691276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043608" y="534159"/>
            <a:ext cx="7272808" cy="2246769"/>
          </a:xfrm>
          <a:prstGeom prst="rect">
            <a:avLst/>
          </a:prstGeom>
          <a:noFill/>
        </p:spPr>
        <p:txBody>
          <a:bodyPr wrap="square" rtlCol="0">
            <a:spAutoFit/>
          </a:bodyPr>
          <a:lstStyle/>
          <a:p>
            <a:r>
              <a:rPr lang="es-ES" sz="2800" dirty="0">
                <a:latin typeface="Albertus Extra Bold" panose="020E0802040304020204" pitchFamily="34" charset="0"/>
              </a:rPr>
              <a:t>BUT, EVEN IN PRIVATE LAW, SOMETIMES THE BALANCE WE HAVE TO MAKE IS NOT ONLY BETWEEN RIGHTS, BUT BETWEEN RIGHTS AND GENERAL INTERESTS</a:t>
            </a:r>
          </a:p>
        </p:txBody>
      </p:sp>
    </p:spTree>
    <p:extLst>
      <p:ext uri="{BB962C8B-B14F-4D97-AF65-F5344CB8AC3E}">
        <p14:creationId xmlns:p14="http://schemas.microsoft.com/office/powerpoint/2010/main" val="3198762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73" y="3376222"/>
            <a:ext cx="3201161" cy="199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260648"/>
            <a:ext cx="3510102" cy="194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92" y="1556792"/>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680" y="2328110"/>
            <a:ext cx="3150062" cy="209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derecha"/>
          <p:cNvSpPr/>
          <p:nvPr/>
        </p:nvSpPr>
        <p:spPr>
          <a:xfrm rot="20036046">
            <a:off x="3742652" y="23020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Flecha derecha"/>
          <p:cNvSpPr/>
          <p:nvPr/>
        </p:nvSpPr>
        <p:spPr>
          <a:xfrm>
            <a:off x="4067944" y="38357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Flecha derecha"/>
          <p:cNvSpPr/>
          <p:nvPr/>
        </p:nvSpPr>
        <p:spPr>
          <a:xfrm rot="2207979">
            <a:off x="3977713" y="51289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2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6620" y="4604648"/>
            <a:ext cx="2910182" cy="2179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15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7118"/>
            <a:ext cx="3992515" cy="241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25009"/>
            <a:ext cx="4032079" cy="2265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arriba y abajo"/>
          <p:cNvSpPr/>
          <p:nvPr/>
        </p:nvSpPr>
        <p:spPr>
          <a:xfrm>
            <a:off x="6470016" y="2946678"/>
            <a:ext cx="824223"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398" y="4509120"/>
            <a:ext cx="4189460" cy="2094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323528" y="4421820"/>
            <a:ext cx="3959814" cy="1200329"/>
          </a:xfrm>
          <a:prstGeom prst="rect">
            <a:avLst/>
          </a:prstGeom>
        </p:spPr>
        <p:txBody>
          <a:bodyPr wrap="square">
            <a:spAutoFit/>
          </a:bodyPr>
          <a:lstStyle/>
          <a:p>
            <a:r>
              <a:rPr lang="es-ES" b="1" dirty="0"/>
              <a:t>ECJ Case C‑131/12 Google </a:t>
            </a:r>
            <a:r>
              <a:rPr lang="es-ES" b="1" dirty="0" err="1"/>
              <a:t>Spain</a:t>
            </a:r>
            <a:r>
              <a:rPr lang="es-ES" b="1" dirty="0"/>
              <a:t> SL and Google Inc. v Agencia Española de Protección de Datos (AEPD) and Mario </a:t>
            </a:r>
            <a:r>
              <a:rPr lang="es-ES" b="1" dirty="0" err="1"/>
              <a:t>Costeja</a:t>
            </a:r>
            <a:r>
              <a:rPr lang="es-ES" b="1" dirty="0"/>
              <a:t> González </a:t>
            </a:r>
          </a:p>
        </p:txBody>
      </p:sp>
    </p:spTree>
    <p:extLst>
      <p:ext uri="{BB962C8B-B14F-4D97-AF65-F5344CB8AC3E}">
        <p14:creationId xmlns:p14="http://schemas.microsoft.com/office/powerpoint/2010/main" val="1424851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55576" y="3573016"/>
            <a:ext cx="6912768" cy="1077218"/>
          </a:xfrm>
          <a:prstGeom prst="rect">
            <a:avLst/>
          </a:prstGeom>
          <a:noFill/>
        </p:spPr>
        <p:txBody>
          <a:bodyPr wrap="square" rtlCol="0">
            <a:spAutoFit/>
          </a:bodyPr>
          <a:lstStyle/>
          <a:p>
            <a:r>
              <a:rPr lang="es-ES" sz="3200" i="1" dirty="0">
                <a:solidFill>
                  <a:prstClr val="black"/>
                </a:solidFill>
              </a:rPr>
              <a:t>V. HOW ARE HUMAN RIGHTS APPLIED IN PRIVATE LAW DISPUTES?</a:t>
            </a:r>
          </a:p>
        </p:txBody>
      </p:sp>
    </p:spTree>
    <p:extLst>
      <p:ext uri="{BB962C8B-B14F-4D97-AF65-F5344CB8AC3E}">
        <p14:creationId xmlns:p14="http://schemas.microsoft.com/office/powerpoint/2010/main" val="1608579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331640" y="406405"/>
            <a:ext cx="6912768" cy="646331"/>
          </a:xfrm>
          <a:prstGeom prst="rect">
            <a:avLst/>
          </a:prstGeom>
          <a:noFill/>
        </p:spPr>
        <p:txBody>
          <a:bodyPr wrap="square" rtlCol="0">
            <a:spAutoFit/>
          </a:bodyPr>
          <a:lstStyle/>
          <a:p>
            <a:r>
              <a:rPr lang="es-ES" dirty="0"/>
              <a:t>WHAT IS THE SPANISH MODEL FOR APPLYING HUMAN RIGHTS TO HORIZONTAL RELATIONS?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28665"/>
            <a:ext cx="3703680" cy="2542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87624" y="3861048"/>
            <a:ext cx="7056784" cy="2677656"/>
          </a:xfrm>
          <a:prstGeom prst="rect">
            <a:avLst/>
          </a:prstGeom>
          <a:noFill/>
        </p:spPr>
        <p:txBody>
          <a:bodyPr wrap="square" rtlCol="0">
            <a:spAutoFit/>
          </a:bodyPr>
          <a:lstStyle/>
          <a:p>
            <a:pPr marL="342900" indent="-342900">
              <a:buFont typeface="+mj-lt"/>
              <a:buAutoNum type="arabicPeriod"/>
            </a:pPr>
            <a:r>
              <a:rPr lang="es-ES" sz="2400" b="1" dirty="0" err="1"/>
              <a:t>Indirect</a:t>
            </a:r>
            <a:r>
              <a:rPr lang="es-ES" sz="2400" b="1" dirty="0"/>
              <a:t> </a:t>
            </a:r>
            <a:r>
              <a:rPr lang="es-ES" sz="2400" b="1" dirty="0" err="1"/>
              <a:t>application</a:t>
            </a:r>
            <a:r>
              <a:rPr lang="es-ES" sz="2400" b="1" dirty="0"/>
              <a:t> </a:t>
            </a:r>
            <a:r>
              <a:rPr lang="es-ES" sz="2400" b="1" dirty="0" err="1"/>
              <a:t>model</a:t>
            </a:r>
            <a:r>
              <a:rPr lang="es-ES" sz="2400" b="1" dirty="0"/>
              <a:t> (I)</a:t>
            </a:r>
            <a:r>
              <a:rPr lang="es-ES" sz="2400" dirty="0"/>
              <a:t>: </a:t>
            </a:r>
            <a:r>
              <a:rPr lang="es-ES" sz="2400" dirty="0" err="1"/>
              <a:t>Courts</a:t>
            </a:r>
            <a:r>
              <a:rPr lang="es-ES" sz="2400" dirty="0"/>
              <a:t> </a:t>
            </a:r>
            <a:r>
              <a:rPr lang="es-ES" sz="2400" dirty="0" err="1"/>
              <a:t>interpret</a:t>
            </a:r>
            <a:r>
              <a:rPr lang="es-ES" sz="2400" dirty="0"/>
              <a:t> </a:t>
            </a:r>
            <a:r>
              <a:rPr lang="es-ES" sz="2400" dirty="0" err="1"/>
              <a:t>private</a:t>
            </a:r>
            <a:r>
              <a:rPr lang="es-ES" sz="2400" dirty="0"/>
              <a:t> </a:t>
            </a:r>
            <a:r>
              <a:rPr lang="es-ES" sz="2400" dirty="0" err="1"/>
              <a:t>law</a:t>
            </a:r>
            <a:r>
              <a:rPr lang="es-ES" sz="2400" dirty="0"/>
              <a:t> </a:t>
            </a:r>
            <a:r>
              <a:rPr lang="es-ES" sz="2400" dirty="0" err="1"/>
              <a:t>from</a:t>
            </a:r>
            <a:r>
              <a:rPr lang="es-ES" sz="2400" dirty="0"/>
              <a:t> </a:t>
            </a:r>
            <a:r>
              <a:rPr lang="es-ES" sz="2400" dirty="0" err="1"/>
              <a:t>the</a:t>
            </a:r>
            <a:r>
              <a:rPr lang="es-ES" sz="2400" dirty="0"/>
              <a:t> </a:t>
            </a:r>
            <a:r>
              <a:rPr lang="es-ES" sz="2400" dirty="0" err="1"/>
              <a:t>perspective</a:t>
            </a:r>
            <a:r>
              <a:rPr lang="es-ES" sz="2400" dirty="0"/>
              <a:t> of human </a:t>
            </a:r>
            <a:r>
              <a:rPr lang="es-ES" sz="2400" dirty="0" err="1"/>
              <a:t>rights</a:t>
            </a:r>
            <a:r>
              <a:rPr lang="es-ES" sz="2400" dirty="0"/>
              <a:t>.</a:t>
            </a:r>
          </a:p>
          <a:p>
            <a:pPr marL="342900" indent="-342900">
              <a:buFont typeface="+mj-lt"/>
              <a:buAutoNum type="arabicPeriod"/>
            </a:pPr>
            <a:endParaRPr lang="es-ES" sz="2400" b="1" dirty="0"/>
          </a:p>
          <a:p>
            <a:pPr marL="342900" indent="-342900">
              <a:buFont typeface="+mj-lt"/>
              <a:buAutoNum type="arabicPeriod"/>
            </a:pPr>
            <a:r>
              <a:rPr lang="es-ES" sz="2400" b="1" dirty="0" err="1"/>
              <a:t>Direct</a:t>
            </a:r>
            <a:r>
              <a:rPr lang="es-ES" sz="2400" b="1" dirty="0"/>
              <a:t> </a:t>
            </a:r>
            <a:r>
              <a:rPr lang="es-ES" sz="2400" b="1" dirty="0" err="1"/>
              <a:t>application</a:t>
            </a:r>
            <a:r>
              <a:rPr lang="es-ES" sz="2400" b="1" dirty="0"/>
              <a:t> </a:t>
            </a:r>
            <a:r>
              <a:rPr lang="es-ES" sz="2400" b="1" dirty="0" err="1"/>
              <a:t>model</a:t>
            </a:r>
            <a:r>
              <a:rPr lang="es-ES" sz="2400" dirty="0"/>
              <a:t>: </a:t>
            </a:r>
            <a:r>
              <a:rPr lang="es-ES" sz="2400" dirty="0" err="1"/>
              <a:t>every</a:t>
            </a:r>
            <a:r>
              <a:rPr lang="es-ES" sz="2400" dirty="0"/>
              <a:t> </a:t>
            </a:r>
            <a:r>
              <a:rPr lang="es-ES" sz="2400" dirty="0" err="1"/>
              <a:t>person</a:t>
            </a:r>
            <a:r>
              <a:rPr lang="es-ES" sz="2400" dirty="0"/>
              <a:t> has a </a:t>
            </a:r>
            <a:r>
              <a:rPr lang="es-ES" sz="2400" b="1" i="1" dirty="0"/>
              <a:t>cause of </a:t>
            </a:r>
            <a:r>
              <a:rPr lang="es-ES" sz="2400" b="1" i="1" dirty="0" err="1"/>
              <a:t>action</a:t>
            </a:r>
            <a:r>
              <a:rPr lang="es-ES" sz="2400" b="1" i="1" dirty="0"/>
              <a:t> </a:t>
            </a:r>
            <a:r>
              <a:rPr lang="es-ES" sz="2400" dirty="0"/>
              <a:t>to </a:t>
            </a:r>
            <a:r>
              <a:rPr lang="es-ES" sz="2400" dirty="0" err="1"/>
              <a:t>sue</a:t>
            </a:r>
            <a:r>
              <a:rPr lang="es-ES" sz="2400" dirty="0"/>
              <a:t> </a:t>
            </a:r>
            <a:r>
              <a:rPr lang="es-ES" sz="2400" dirty="0" err="1"/>
              <a:t>whoever</a:t>
            </a:r>
            <a:r>
              <a:rPr lang="es-ES" sz="2400" dirty="0"/>
              <a:t> </a:t>
            </a:r>
            <a:r>
              <a:rPr lang="es-ES" sz="2400" dirty="0" err="1"/>
              <a:t>violates</a:t>
            </a:r>
            <a:r>
              <a:rPr lang="es-ES" sz="2400" dirty="0"/>
              <a:t> </a:t>
            </a:r>
            <a:r>
              <a:rPr lang="es-ES" sz="2400" dirty="0" err="1"/>
              <a:t>his</a:t>
            </a:r>
            <a:r>
              <a:rPr lang="es-ES" sz="2400" dirty="0"/>
              <a:t>/</a:t>
            </a:r>
            <a:r>
              <a:rPr lang="es-ES" sz="2400" dirty="0" err="1"/>
              <a:t>her</a:t>
            </a:r>
            <a:r>
              <a:rPr lang="es-ES" sz="2400" dirty="0"/>
              <a:t> human </a:t>
            </a:r>
            <a:r>
              <a:rPr lang="es-ES" sz="2400" dirty="0" err="1"/>
              <a:t>rights</a:t>
            </a:r>
            <a:r>
              <a:rPr lang="es-ES" sz="2400" dirty="0"/>
              <a:t> </a:t>
            </a:r>
          </a:p>
          <a:p>
            <a:pPr marL="342900" indent="-342900">
              <a:buFont typeface="+mj-lt"/>
              <a:buAutoNum type="arabicPeriod"/>
            </a:pPr>
            <a:endParaRPr lang="es-ES" sz="2400" dirty="0"/>
          </a:p>
        </p:txBody>
      </p:sp>
    </p:spTree>
    <p:extLst>
      <p:ext uri="{BB962C8B-B14F-4D97-AF65-F5344CB8AC3E}">
        <p14:creationId xmlns:p14="http://schemas.microsoft.com/office/powerpoint/2010/main" val="694921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836712"/>
            <a:ext cx="3815109" cy="531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21" y="260648"/>
            <a:ext cx="244766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21" y="3365942"/>
            <a:ext cx="2057229" cy="338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93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090" y="2989194"/>
            <a:ext cx="5616623" cy="313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5724"/>
            <a:ext cx="2729930" cy="314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3867" y="1196752"/>
            <a:ext cx="5179268" cy="1691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79849" y="3223633"/>
            <a:ext cx="8187208"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1043608" y="3910096"/>
            <a:ext cx="1637949" cy="646331"/>
          </a:xfrm>
          <a:prstGeom prst="rect">
            <a:avLst/>
          </a:prstGeom>
          <a:noFill/>
        </p:spPr>
        <p:txBody>
          <a:bodyPr wrap="none" rtlCol="0">
            <a:spAutoFit/>
          </a:bodyPr>
          <a:lstStyle/>
          <a:p>
            <a:pPr algn="ctr"/>
            <a:r>
              <a:rPr lang="es-ES" b="1" dirty="0"/>
              <a:t>LEGAL SYSTEM </a:t>
            </a:r>
          </a:p>
          <a:p>
            <a:pPr algn="ctr"/>
            <a:r>
              <a:rPr lang="es-ES" b="1" dirty="0"/>
              <a:t>IDEOLOGY</a:t>
            </a:r>
          </a:p>
        </p:txBody>
      </p:sp>
      <p:sp>
        <p:nvSpPr>
          <p:cNvPr id="4" name="3 CuadroTexto"/>
          <p:cNvSpPr txBox="1"/>
          <p:nvPr/>
        </p:nvSpPr>
        <p:spPr>
          <a:xfrm>
            <a:off x="5292080" y="4682753"/>
            <a:ext cx="2561855" cy="369332"/>
          </a:xfrm>
          <a:prstGeom prst="rect">
            <a:avLst/>
          </a:prstGeom>
          <a:noFill/>
        </p:spPr>
        <p:txBody>
          <a:bodyPr wrap="none" rtlCol="0">
            <a:spAutoFit/>
          </a:bodyPr>
          <a:lstStyle/>
          <a:p>
            <a:r>
              <a:rPr lang="es-ES" b="1" dirty="0"/>
              <a:t>COMMON BASIC VALUES</a:t>
            </a:r>
          </a:p>
        </p:txBody>
      </p:sp>
      <p:sp>
        <p:nvSpPr>
          <p:cNvPr id="5" name="4 CuadroTexto"/>
          <p:cNvSpPr txBox="1"/>
          <p:nvPr/>
        </p:nvSpPr>
        <p:spPr>
          <a:xfrm>
            <a:off x="5962453" y="3910096"/>
            <a:ext cx="2578078" cy="369332"/>
          </a:xfrm>
          <a:prstGeom prst="rect">
            <a:avLst/>
          </a:prstGeom>
          <a:noFill/>
        </p:spPr>
        <p:txBody>
          <a:bodyPr wrap="none" rtlCol="0">
            <a:spAutoFit/>
          </a:bodyPr>
          <a:lstStyle/>
          <a:p>
            <a:r>
              <a:rPr lang="es-ES" b="1" dirty="0"/>
              <a:t>SYSTEM’S FOUNDATIONS</a:t>
            </a:r>
          </a:p>
        </p:txBody>
      </p:sp>
      <p:sp>
        <p:nvSpPr>
          <p:cNvPr id="6" name="5 CuadroTexto"/>
          <p:cNvSpPr txBox="1"/>
          <p:nvPr/>
        </p:nvSpPr>
        <p:spPr>
          <a:xfrm>
            <a:off x="2437345" y="2342863"/>
            <a:ext cx="38914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b="1" dirty="0"/>
              <a:t>PERMEATE ALL LEGAL CATEGORIES AND INSTITUTIONS</a:t>
            </a:r>
          </a:p>
        </p:txBody>
      </p:sp>
    </p:spTree>
    <p:extLst>
      <p:ext uri="{BB962C8B-B14F-4D97-AF65-F5344CB8AC3E}">
        <p14:creationId xmlns:p14="http://schemas.microsoft.com/office/powerpoint/2010/main" val="205046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99592" y="4847665"/>
            <a:ext cx="7956376" cy="1200329"/>
          </a:xfrm>
          <a:prstGeom prst="rect">
            <a:avLst/>
          </a:prstGeom>
          <a:noFill/>
        </p:spPr>
        <p:txBody>
          <a:bodyPr wrap="square" rtlCol="0">
            <a:spAutoFit/>
          </a:bodyPr>
          <a:lstStyle/>
          <a:p>
            <a:r>
              <a:rPr lang="es-ES" sz="2400" b="1" dirty="0"/>
              <a:t>ALL CASES ARE ABOUT HUMAN RIGHTS VIOLATIONS COMMITTED BY THE SIGNING STATES…</a:t>
            </a:r>
          </a:p>
          <a:p>
            <a:r>
              <a:rPr lang="es-ES" sz="2400" b="1" dirty="0"/>
              <a:t>…BUT MANY TIMES IT DEALS WITH PRIVATE LAW CASES</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167" y="1340768"/>
            <a:ext cx="886598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79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543" y="372331"/>
            <a:ext cx="6088022" cy="3805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947154" y="4713522"/>
            <a:ext cx="7200800" cy="1477328"/>
          </a:xfrm>
          <a:prstGeom prst="rect">
            <a:avLst/>
          </a:prstGeom>
        </p:spPr>
        <p:txBody>
          <a:bodyPr wrap="square">
            <a:spAutoFit/>
          </a:bodyPr>
          <a:lstStyle/>
          <a:p>
            <a:r>
              <a:rPr lang="en-US" dirty="0"/>
              <a:t>Art. 6.2 TUE. </a:t>
            </a:r>
            <a:r>
              <a:rPr lang="en-US" i="1" dirty="0"/>
              <a:t>The Union shall respect fundamental rights, as guaranteed by the European Convention for the Protection of Human Rights and Fundamental Freedoms signed in Rome on 4 November 1950 and as they result from the constitutional traditions common to the Member States, as general principles of Community law.</a:t>
            </a:r>
            <a:endParaRPr lang="es-ES" i="1" dirty="0"/>
          </a:p>
        </p:txBody>
      </p:sp>
    </p:spTree>
    <p:extLst>
      <p:ext uri="{BB962C8B-B14F-4D97-AF65-F5344CB8AC3E}">
        <p14:creationId xmlns:p14="http://schemas.microsoft.com/office/powerpoint/2010/main" val="91414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124" y="620688"/>
            <a:ext cx="5328592" cy="354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914399" y="4570931"/>
            <a:ext cx="6944042" cy="1938992"/>
          </a:xfrm>
          <a:prstGeom prst="rect">
            <a:avLst/>
          </a:prstGeom>
        </p:spPr>
        <p:txBody>
          <a:bodyPr wrap="square">
            <a:spAutoFit/>
          </a:bodyPr>
          <a:lstStyle/>
          <a:p>
            <a:r>
              <a:rPr lang="en-US" sz="2400" dirty="0"/>
              <a:t>Art. 10.1. </a:t>
            </a:r>
            <a:r>
              <a:rPr lang="en-US" sz="2400" i="1" dirty="0"/>
              <a:t>The human dignity, the inviolable and inherent rights, the free development of the personality, the respect for the law and for the rights of others are the foundation of political order and social peace.</a:t>
            </a:r>
            <a:endParaRPr lang="es-ES" sz="2400" i="1" dirty="0"/>
          </a:p>
        </p:txBody>
      </p:sp>
    </p:spTree>
    <p:extLst>
      <p:ext uri="{BB962C8B-B14F-4D97-AF65-F5344CB8AC3E}">
        <p14:creationId xmlns:p14="http://schemas.microsoft.com/office/powerpoint/2010/main" val="1339899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43" y="2979502"/>
            <a:ext cx="4231323" cy="281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258389" y="1340768"/>
            <a:ext cx="8532440" cy="954107"/>
          </a:xfrm>
          <a:prstGeom prst="rect">
            <a:avLst/>
          </a:prstGeom>
        </p:spPr>
        <p:txBody>
          <a:bodyPr wrap="square">
            <a:spAutoFit/>
          </a:bodyPr>
          <a:lstStyle/>
          <a:p>
            <a:pPr lvl="0"/>
            <a:r>
              <a:rPr lang="es-ES" sz="2800" b="1" dirty="0" err="1">
                <a:solidFill>
                  <a:prstClr val="black"/>
                </a:solidFill>
              </a:rPr>
              <a:t>First</a:t>
            </a:r>
            <a:r>
              <a:rPr lang="es-ES" sz="2800" b="1" dirty="0">
                <a:solidFill>
                  <a:prstClr val="black"/>
                </a:solidFill>
              </a:rPr>
              <a:t> </a:t>
            </a:r>
            <a:r>
              <a:rPr lang="es-ES" sz="2800" b="1" dirty="0" err="1">
                <a:solidFill>
                  <a:prstClr val="black"/>
                </a:solidFill>
              </a:rPr>
              <a:t>method</a:t>
            </a:r>
            <a:r>
              <a:rPr lang="es-ES" sz="2800" b="1" dirty="0">
                <a:solidFill>
                  <a:prstClr val="black"/>
                </a:solidFill>
              </a:rPr>
              <a:t>: </a:t>
            </a:r>
            <a:r>
              <a:rPr lang="es-ES" sz="2800" dirty="0">
                <a:solidFill>
                  <a:prstClr val="black"/>
                </a:solidFill>
              </a:rPr>
              <a:t>Legal </a:t>
            </a:r>
            <a:r>
              <a:rPr lang="es-ES" sz="2800" dirty="0" err="1">
                <a:solidFill>
                  <a:prstClr val="black"/>
                </a:solidFill>
              </a:rPr>
              <a:t>categories</a:t>
            </a:r>
            <a:r>
              <a:rPr lang="es-ES" sz="2800" dirty="0">
                <a:solidFill>
                  <a:prstClr val="black"/>
                </a:solidFill>
              </a:rPr>
              <a:t> and general </a:t>
            </a:r>
            <a:r>
              <a:rPr lang="es-ES" sz="2800" dirty="0" err="1">
                <a:solidFill>
                  <a:prstClr val="black"/>
                </a:solidFill>
              </a:rPr>
              <a:t>concepts</a:t>
            </a:r>
            <a:r>
              <a:rPr lang="es-ES" sz="2800" dirty="0">
                <a:solidFill>
                  <a:prstClr val="black"/>
                </a:solidFill>
              </a:rPr>
              <a:t> are to be </a:t>
            </a:r>
            <a:r>
              <a:rPr lang="es-ES" sz="2800" dirty="0" err="1">
                <a:solidFill>
                  <a:prstClr val="black"/>
                </a:solidFill>
              </a:rPr>
              <a:t>defined</a:t>
            </a:r>
            <a:r>
              <a:rPr lang="es-ES" sz="2800" dirty="0">
                <a:solidFill>
                  <a:prstClr val="black"/>
                </a:solidFill>
              </a:rPr>
              <a:t> </a:t>
            </a:r>
            <a:r>
              <a:rPr lang="es-ES" sz="2800" dirty="0" err="1">
                <a:solidFill>
                  <a:prstClr val="black"/>
                </a:solidFill>
              </a:rPr>
              <a:t>from</a:t>
            </a:r>
            <a:r>
              <a:rPr lang="es-ES" sz="2800" dirty="0">
                <a:solidFill>
                  <a:prstClr val="black"/>
                </a:solidFill>
              </a:rPr>
              <a:t> </a:t>
            </a:r>
            <a:r>
              <a:rPr lang="es-ES" sz="2800" dirty="0" err="1">
                <a:solidFill>
                  <a:prstClr val="black"/>
                </a:solidFill>
              </a:rPr>
              <a:t>the</a:t>
            </a:r>
            <a:r>
              <a:rPr lang="es-ES" sz="2800" dirty="0">
                <a:solidFill>
                  <a:prstClr val="black"/>
                </a:solidFill>
              </a:rPr>
              <a:t> </a:t>
            </a:r>
            <a:r>
              <a:rPr lang="es-ES" sz="2800" dirty="0" err="1">
                <a:solidFill>
                  <a:prstClr val="black"/>
                </a:solidFill>
              </a:rPr>
              <a:t>perspective</a:t>
            </a:r>
            <a:r>
              <a:rPr lang="es-ES" sz="2800" dirty="0">
                <a:solidFill>
                  <a:prstClr val="black"/>
                </a:solidFill>
              </a:rPr>
              <a:t> of human </a:t>
            </a:r>
            <a:r>
              <a:rPr lang="es-ES" sz="2800" dirty="0" err="1">
                <a:solidFill>
                  <a:prstClr val="black"/>
                </a:solidFill>
              </a:rPr>
              <a:t>rights</a:t>
            </a:r>
            <a:r>
              <a:rPr lang="es-ES" sz="2800" dirty="0">
                <a:solidFill>
                  <a:prstClr val="black"/>
                </a:solidFill>
              </a:rPr>
              <a:t>.</a:t>
            </a:r>
          </a:p>
        </p:txBody>
      </p:sp>
      <p:sp>
        <p:nvSpPr>
          <p:cNvPr id="7" name="6 CuadroTexto"/>
          <p:cNvSpPr txBox="1"/>
          <p:nvPr/>
        </p:nvSpPr>
        <p:spPr>
          <a:xfrm>
            <a:off x="5046413" y="2787297"/>
            <a:ext cx="3744416" cy="3046988"/>
          </a:xfrm>
          <a:prstGeom prst="rect">
            <a:avLst/>
          </a:prstGeom>
          <a:noFill/>
        </p:spPr>
        <p:txBody>
          <a:bodyPr wrap="square" rtlCol="0">
            <a:spAutoFit/>
          </a:bodyPr>
          <a:lstStyle/>
          <a:p>
            <a:pPr marL="342900" lvl="0" indent="-342900">
              <a:buFont typeface="Arial" panose="020B0604020202020204" pitchFamily="34" charset="0"/>
              <a:buChar char="•"/>
            </a:pPr>
            <a:r>
              <a:rPr lang="es-ES" sz="2400" dirty="0">
                <a:solidFill>
                  <a:prstClr val="black"/>
                </a:solidFill>
              </a:rPr>
              <a:t>HR define </a:t>
            </a:r>
            <a:r>
              <a:rPr lang="es-ES" sz="2400" dirty="0" err="1">
                <a:solidFill>
                  <a:prstClr val="black"/>
                </a:solidFill>
              </a:rPr>
              <a:t>what</a:t>
            </a:r>
            <a:r>
              <a:rPr lang="es-ES" sz="2400" dirty="0">
                <a:solidFill>
                  <a:prstClr val="black"/>
                </a:solidFill>
              </a:rPr>
              <a:t> </a:t>
            </a:r>
            <a:r>
              <a:rPr lang="es-ES" sz="2400" dirty="0" err="1">
                <a:solidFill>
                  <a:prstClr val="black"/>
                </a:solidFill>
              </a:rPr>
              <a:t>is</a:t>
            </a:r>
            <a:r>
              <a:rPr lang="es-ES" sz="2400" dirty="0">
                <a:solidFill>
                  <a:prstClr val="black"/>
                </a:solidFill>
              </a:rPr>
              <a:t> </a:t>
            </a:r>
            <a:r>
              <a:rPr lang="es-ES" sz="2400" dirty="0" err="1">
                <a:solidFill>
                  <a:prstClr val="black"/>
                </a:solidFill>
              </a:rPr>
              <a:t>against</a:t>
            </a:r>
            <a:r>
              <a:rPr lang="es-ES" sz="2400" dirty="0">
                <a:solidFill>
                  <a:prstClr val="black"/>
                </a:solidFill>
              </a:rPr>
              <a:t> </a:t>
            </a:r>
            <a:r>
              <a:rPr lang="es-ES" sz="2400" dirty="0" err="1">
                <a:solidFill>
                  <a:prstClr val="black"/>
                </a:solidFill>
              </a:rPr>
              <a:t>public</a:t>
            </a:r>
            <a:r>
              <a:rPr lang="es-ES" sz="2400" dirty="0">
                <a:solidFill>
                  <a:prstClr val="black"/>
                </a:solidFill>
              </a:rPr>
              <a:t> </a:t>
            </a:r>
            <a:r>
              <a:rPr lang="es-ES" sz="2400" dirty="0" err="1">
                <a:solidFill>
                  <a:prstClr val="black"/>
                </a:solidFill>
              </a:rPr>
              <a:t>policy</a:t>
            </a:r>
            <a:endParaRPr lang="es-ES" sz="2400" dirty="0">
              <a:solidFill>
                <a:prstClr val="black"/>
              </a:solidFill>
            </a:endParaRPr>
          </a:p>
          <a:p>
            <a:pPr marL="342900" lvl="0" indent="-342900">
              <a:buFont typeface="Arial" panose="020B0604020202020204" pitchFamily="34" charset="0"/>
              <a:buChar char="•"/>
            </a:pPr>
            <a:endParaRPr lang="es-ES" sz="2400" dirty="0">
              <a:solidFill>
                <a:prstClr val="black"/>
              </a:solidFill>
            </a:endParaRPr>
          </a:p>
          <a:p>
            <a:pPr marL="342900" lvl="0" indent="-342900">
              <a:buFont typeface="Arial" panose="020B0604020202020204" pitchFamily="34" charset="0"/>
              <a:buChar char="•"/>
            </a:pPr>
            <a:r>
              <a:rPr lang="es-ES" sz="2400" dirty="0">
                <a:solidFill>
                  <a:prstClr val="black"/>
                </a:solidFill>
              </a:rPr>
              <a:t>HR define </a:t>
            </a:r>
            <a:r>
              <a:rPr lang="es-ES" sz="2400" dirty="0" err="1">
                <a:solidFill>
                  <a:prstClr val="black"/>
                </a:solidFill>
              </a:rPr>
              <a:t>the</a:t>
            </a:r>
            <a:r>
              <a:rPr lang="es-ES" sz="2400" dirty="0">
                <a:solidFill>
                  <a:prstClr val="black"/>
                </a:solidFill>
              </a:rPr>
              <a:t> </a:t>
            </a:r>
            <a:r>
              <a:rPr lang="es-ES" sz="2400" dirty="0" err="1">
                <a:solidFill>
                  <a:prstClr val="black"/>
                </a:solidFill>
              </a:rPr>
              <a:t>level</a:t>
            </a:r>
            <a:r>
              <a:rPr lang="es-ES" sz="2400" dirty="0">
                <a:solidFill>
                  <a:prstClr val="black"/>
                </a:solidFill>
              </a:rPr>
              <a:t> of </a:t>
            </a:r>
            <a:r>
              <a:rPr lang="es-ES" sz="2400" dirty="0" err="1">
                <a:solidFill>
                  <a:prstClr val="black"/>
                </a:solidFill>
              </a:rPr>
              <a:t>diligence</a:t>
            </a:r>
            <a:endParaRPr lang="es-ES" sz="2400" dirty="0">
              <a:solidFill>
                <a:prstClr val="black"/>
              </a:solidFill>
            </a:endParaRPr>
          </a:p>
          <a:p>
            <a:pPr marL="342900" lvl="0" indent="-342900">
              <a:buFont typeface="Arial" panose="020B0604020202020204" pitchFamily="34" charset="0"/>
              <a:buChar char="•"/>
            </a:pPr>
            <a:endParaRPr lang="es-ES" sz="2400" dirty="0">
              <a:solidFill>
                <a:prstClr val="black"/>
              </a:solidFill>
            </a:endParaRPr>
          </a:p>
          <a:p>
            <a:pPr marL="342900" lvl="0" indent="-342900">
              <a:buFont typeface="Arial" panose="020B0604020202020204" pitchFamily="34" charset="0"/>
              <a:buChar char="•"/>
            </a:pPr>
            <a:r>
              <a:rPr lang="es-ES" sz="2400" dirty="0">
                <a:solidFill>
                  <a:prstClr val="black"/>
                </a:solidFill>
              </a:rPr>
              <a:t>HR define </a:t>
            </a:r>
            <a:r>
              <a:rPr lang="es-ES" sz="2400" dirty="0" err="1">
                <a:solidFill>
                  <a:prstClr val="black"/>
                </a:solidFill>
              </a:rPr>
              <a:t>what</a:t>
            </a:r>
            <a:r>
              <a:rPr lang="es-ES" sz="2400" dirty="0">
                <a:solidFill>
                  <a:prstClr val="black"/>
                </a:solidFill>
              </a:rPr>
              <a:t> </a:t>
            </a:r>
            <a:r>
              <a:rPr lang="es-ES" sz="2400" dirty="0" err="1">
                <a:solidFill>
                  <a:prstClr val="black"/>
                </a:solidFill>
              </a:rPr>
              <a:t>is</a:t>
            </a:r>
            <a:r>
              <a:rPr lang="es-ES" sz="2400" dirty="0">
                <a:solidFill>
                  <a:prstClr val="black"/>
                </a:solidFill>
              </a:rPr>
              <a:t> </a:t>
            </a:r>
            <a:r>
              <a:rPr lang="es-ES" sz="2400" dirty="0" err="1">
                <a:solidFill>
                  <a:prstClr val="black"/>
                </a:solidFill>
              </a:rPr>
              <a:t>an</a:t>
            </a:r>
            <a:r>
              <a:rPr lang="es-ES" sz="2400" dirty="0">
                <a:solidFill>
                  <a:prstClr val="black"/>
                </a:solidFill>
              </a:rPr>
              <a:t> abuse of </a:t>
            </a:r>
            <a:r>
              <a:rPr lang="es-ES" sz="2400" dirty="0" err="1">
                <a:solidFill>
                  <a:prstClr val="black"/>
                </a:solidFill>
              </a:rPr>
              <a:t>rights</a:t>
            </a:r>
            <a:endParaRPr lang="es-ES" sz="2400" dirty="0">
              <a:solidFill>
                <a:prstClr val="black"/>
              </a:solidFill>
            </a:endParaRPr>
          </a:p>
        </p:txBody>
      </p:sp>
      <p:sp>
        <p:nvSpPr>
          <p:cNvPr id="9" name="8 CuadroTexto"/>
          <p:cNvSpPr txBox="1"/>
          <p:nvPr/>
        </p:nvSpPr>
        <p:spPr>
          <a:xfrm>
            <a:off x="3044011" y="620686"/>
            <a:ext cx="3161699" cy="461665"/>
          </a:xfrm>
          <a:prstGeom prst="rect">
            <a:avLst/>
          </a:prstGeom>
          <a:noFill/>
        </p:spPr>
        <p:txBody>
          <a:bodyPr wrap="none" rtlCol="0">
            <a:spAutoFit/>
          </a:bodyPr>
          <a:lstStyle/>
          <a:p>
            <a:r>
              <a:rPr lang="es-ES" sz="2400" b="1" u="sng" dirty="0"/>
              <a:t>INDIRECT PROTECTION</a:t>
            </a:r>
          </a:p>
        </p:txBody>
      </p:sp>
    </p:spTree>
    <p:extLst>
      <p:ext uri="{BB962C8B-B14F-4D97-AF65-F5344CB8AC3E}">
        <p14:creationId xmlns:p14="http://schemas.microsoft.com/office/powerpoint/2010/main" val="20336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860" y="1844824"/>
            <a:ext cx="4231323" cy="281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90332" y="1268760"/>
            <a:ext cx="3881028" cy="5201424"/>
          </a:xfrm>
          <a:prstGeom prst="rect">
            <a:avLst/>
          </a:prstGeom>
        </p:spPr>
        <p:txBody>
          <a:bodyPr wrap="square">
            <a:spAutoFit/>
          </a:bodyPr>
          <a:lstStyle/>
          <a:p>
            <a:pPr lvl="0"/>
            <a:endParaRPr lang="es-ES" sz="2200" b="1" dirty="0">
              <a:solidFill>
                <a:prstClr val="black"/>
              </a:solidFill>
            </a:endParaRPr>
          </a:p>
          <a:p>
            <a:pPr lvl="0"/>
            <a:endParaRPr lang="es-ES" sz="2200" b="1" dirty="0">
              <a:solidFill>
                <a:prstClr val="black"/>
              </a:solidFill>
            </a:endParaRPr>
          </a:p>
          <a:p>
            <a:pPr lvl="0"/>
            <a:r>
              <a:rPr lang="es-ES" sz="2200" b="1" dirty="0" err="1">
                <a:solidFill>
                  <a:prstClr val="black"/>
                </a:solidFill>
              </a:rPr>
              <a:t>Second</a:t>
            </a:r>
            <a:r>
              <a:rPr lang="es-ES" sz="2200" b="1" dirty="0">
                <a:solidFill>
                  <a:prstClr val="black"/>
                </a:solidFill>
              </a:rPr>
              <a:t> </a:t>
            </a:r>
            <a:r>
              <a:rPr lang="es-ES" sz="2200" b="1" dirty="0" err="1">
                <a:solidFill>
                  <a:prstClr val="black"/>
                </a:solidFill>
              </a:rPr>
              <a:t>method</a:t>
            </a:r>
            <a:r>
              <a:rPr lang="es-ES" sz="2200" b="1" dirty="0">
                <a:solidFill>
                  <a:prstClr val="black"/>
                </a:solidFill>
              </a:rPr>
              <a:t>: </a:t>
            </a:r>
            <a:r>
              <a:rPr lang="en-US" sz="2200" dirty="0">
                <a:solidFill>
                  <a:prstClr val="black"/>
                </a:solidFill>
              </a:rPr>
              <a:t>The Spanish judiciary is considered to be bound by human rights, so that no court’s </a:t>
            </a:r>
            <a:r>
              <a:rPr lang="en-US" sz="2200" dirty="0" err="1">
                <a:solidFill>
                  <a:prstClr val="black"/>
                </a:solidFill>
              </a:rPr>
              <a:t>decisicion</a:t>
            </a:r>
            <a:r>
              <a:rPr lang="en-US" sz="2200" dirty="0">
                <a:solidFill>
                  <a:prstClr val="black"/>
                </a:solidFill>
              </a:rPr>
              <a:t> can go against or curtail human rights. In the event that a judicial decree does it, it will be overruled. </a:t>
            </a:r>
          </a:p>
          <a:p>
            <a:pPr lvl="0"/>
            <a:endParaRPr lang="en-US" sz="2200" dirty="0">
              <a:solidFill>
                <a:prstClr val="black"/>
              </a:solidFill>
            </a:endParaRPr>
          </a:p>
          <a:p>
            <a:pPr lvl="0"/>
            <a:endParaRPr lang="en-US" sz="2200" dirty="0">
              <a:solidFill>
                <a:prstClr val="black"/>
              </a:solidFill>
            </a:endParaRPr>
          </a:p>
          <a:p>
            <a:pPr lvl="0"/>
            <a:r>
              <a:rPr lang="en-US" sz="2200" dirty="0">
                <a:solidFill>
                  <a:prstClr val="black"/>
                </a:solidFill>
              </a:rPr>
              <a:t>It can be </a:t>
            </a:r>
            <a:r>
              <a:rPr lang="en-US" sz="2200" b="1" dirty="0">
                <a:solidFill>
                  <a:prstClr val="black"/>
                </a:solidFill>
              </a:rPr>
              <a:t>appealed to the </a:t>
            </a:r>
            <a:r>
              <a:rPr lang="en-US" sz="2200" b="1" u="sng" dirty="0">
                <a:solidFill>
                  <a:prstClr val="black"/>
                </a:solidFill>
              </a:rPr>
              <a:t>Constitutional Court </a:t>
            </a:r>
            <a:r>
              <a:rPr lang="en-US" sz="2200" dirty="0">
                <a:solidFill>
                  <a:prstClr val="black"/>
                </a:solidFill>
              </a:rPr>
              <a:t>(53.2 CE)</a:t>
            </a:r>
          </a:p>
          <a:p>
            <a:pPr lvl="0"/>
            <a:r>
              <a:rPr lang="es-ES" sz="2400" b="1" dirty="0">
                <a:solidFill>
                  <a:prstClr val="black"/>
                </a:solidFill>
              </a:rPr>
              <a:t> </a:t>
            </a:r>
            <a:endParaRPr lang="es-ES" sz="2400" dirty="0">
              <a:solidFill>
                <a:prstClr val="black"/>
              </a:solidFill>
            </a:endParaRPr>
          </a:p>
        </p:txBody>
      </p:sp>
      <p:sp>
        <p:nvSpPr>
          <p:cNvPr id="4" name="3 Flecha derecha"/>
          <p:cNvSpPr/>
          <p:nvPr/>
        </p:nvSpPr>
        <p:spPr>
          <a:xfrm>
            <a:off x="4099576" y="5416506"/>
            <a:ext cx="576064" cy="700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4773043" y="5211909"/>
            <a:ext cx="4752528" cy="954107"/>
          </a:xfrm>
          <a:prstGeom prst="rect">
            <a:avLst/>
          </a:prstGeom>
          <a:noFill/>
        </p:spPr>
        <p:txBody>
          <a:bodyPr wrap="square" rtlCol="0">
            <a:spAutoFit/>
          </a:bodyPr>
          <a:lstStyle/>
          <a:p>
            <a:r>
              <a:rPr lang="es-ES" sz="2800" dirty="0" err="1"/>
              <a:t>The</a:t>
            </a:r>
            <a:r>
              <a:rPr lang="es-ES" sz="2800" dirty="0"/>
              <a:t> CC has </a:t>
            </a:r>
            <a:r>
              <a:rPr lang="es-ES" sz="2800" i="1" dirty="0" err="1"/>
              <a:t>the</a:t>
            </a:r>
            <a:r>
              <a:rPr lang="es-ES" sz="2800" i="1" dirty="0"/>
              <a:t> </a:t>
            </a:r>
            <a:r>
              <a:rPr lang="es-ES" sz="2800" i="1" dirty="0" err="1"/>
              <a:t>reins</a:t>
            </a:r>
            <a:r>
              <a:rPr lang="es-ES" sz="2800" i="1" dirty="0"/>
              <a:t> </a:t>
            </a:r>
            <a:r>
              <a:rPr lang="es-ES" sz="2800" dirty="0"/>
              <a:t>of </a:t>
            </a:r>
            <a:r>
              <a:rPr lang="es-ES" sz="2800" dirty="0" err="1"/>
              <a:t>the</a:t>
            </a:r>
            <a:r>
              <a:rPr lang="es-ES" sz="2800" dirty="0"/>
              <a:t> </a:t>
            </a:r>
            <a:r>
              <a:rPr lang="es-ES" sz="2800" dirty="0" err="1"/>
              <a:t>protection</a:t>
            </a:r>
            <a:r>
              <a:rPr lang="es-ES" sz="2800" dirty="0"/>
              <a:t> </a:t>
            </a:r>
            <a:r>
              <a:rPr lang="es-ES" sz="2800" dirty="0" err="1"/>
              <a:t>system</a:t>
            </a:r>
            <a:endParaRPr lang="es-ES" sz="2800" dirty="0"/>
          </a:p>
        </p:txBody>
      </p:sp>
      <p:sp>
        <p:nvSpPr>
          <p:cNvPr id="7" name="6 CuadroTexto"/>
          <p:cNvSpPr txBox="1"/>
          <p:nvPr/>
        </p:nvSpPr>
        <p:spPr>
          <a:xfrm>
            <a:off x="2843808" y="664176"/>
            <a:ext cx="3161699" cy="461665"/>
          </a:xfrm>
          <a:prstGeom prst="rect">
            <a:avLst/>
          </a:prstGeom>
          <a:noFill/>
        </p:spPr>
        <p:txBody>
          <a:bodyPr wrap="none" rtlCol="0">
            <a:spAutoFit/>
          </a:bodyPr>
          <a:lstStyle/>
          <a:p>
            <a:r>
              <a:rPr lang="es-ES" sz="2400" b="1" u="sng" dirty="0"/>
              <a:t>INDIRECT PROTECTION</a:t>
            </a:r>
          </a:p>
        </p:txBody>
      </p:sp>
    </p:spTree>
    <p:extLst>
      <p:ext uri="{BB962C8B-B14F-4D97-AF65-F5344CB8AC3E}">
        <p14:creationId xmlns:p14="http://schemas.microsoft.com/office/powerpoint/2010/main" val="3932064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24" y="2564904"/>
            <a:ext cx="3015779" cy="301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283968" y="1060358"/>
            <a:ext cx="4392488" cy="5878532"/>
          </a:xfrm>
          <a:prstGeom prst="rect">
            <a:avLst/>
          </a:prstGeom>
          <a:noFill/>
        </p:spPr>
        <p:txBody>
          <a:bodyPr wrap="square" rtlCol="0">
            <a:spAutoFit/>
          </a:bodyPr>
          <a:lstStyle/>
          <a:p>
            <a:r>
              <a:rPr lang="es-ES" sz="2000" dirty="0"/>
              <a:t>In </a:t>
            </a:r>
            <a:r>
              <a:rPr lang="es-ES" sz="2000" dirty="0" err="1"/>
              <a:t>Spain</a:t>
            </a:r>
            <a:r>
              <a:rPr lang="es-ES" sz="2000" dirty="0"/>
              <a:t> </a:t>
            </a:r>
            <a:r>
              <a:rPr lang="es-ES" sz="2000" dirty="0" err="1"/>
              <a:t>you</a:t>
            </a:r>
            <a:r>
              <a:rPr lang="es-ES" sz="2000" dirty="0"/>
              <a:t> can file a </a:t>
            </a:r>
            <a:r>
              <a:rPr lang="es-ES" sz="2000" dirty="0" err="1"/>
              <a:t>lawsuit</a:t>
            </a:r>
            <a:r>
              <a:rPr lang="es-ES" sz="2000" dirty="0"/>
              <a:t> </a:t>
            </a:r>
            <a:r>
              <a:rPr lang="es-ES" sz="2000" dirty="0" err="1"/>
              <a:t>against</a:t>
            </a:r>
            <a:r>
              <a:rPr lang="es-ES" sz="2000" dirty="0"/>
              <a:t> </a:t>
            </a:r>
            <a:r>
              <a:rPr lang="es-ES" sz="2000" dirty="0" err="1"/>
              <a:t>any</a:t>
            </a:r>
            <a:r>
              <a:rPr lang="es-ES" sz="2000" dirty="0"/>
              <a:t> </a:t>
            </a:r>
            <a:r>
              <a:rPr lang="es-ES" sz="2000" dirty="0" err="1"/>
              <a:t>private</a:t>
            </a:r>
            <a:r>
              <a:rPr lang="es-ES" sz="2000" dirty="0"/>
              <a:t> </a:t>
            </a:r>
            <a:r>
              <a:rPr lang="es-ES" sz="2000" dirty="0" err="1"/>
              <a:t>person</a:t>
            </a:r>
            <a:r>
              <a:rPr lang="es-ES" sz="2000" dirty="0"/>
              <a:t> </a:t>
            </a:r>
            <a:r>
              <a:rPr lang="es-ES" sz="2000" dirty="0" err="1"/>
              <a:t>that</a:t>
            </a:r>
            <a:r>
              <a:rPr lang="es-ES" sz="2000" dirty="0"/>
              <a:t> has </a:t>
            </a:r>
            <a:r>
              <a:rPr lang="es-ES" sz="2000" dirty="0" err="1"/>
              <a:t>violated</a:t>
            </a:r>
            <a:r>
              <a:rPr lang="es-ES" sz="2000" dirty="0"/>
              <a:t> </a:t>
            </a:r>
            <a:r>
              <a:rPr lang="es-ES" sz="2000" dirty="0" err="1"/>
              <a:t>your</a:t>
            </a:r>
            <a:r>
              <a:rPr lang="es-ES" sz="2000" dirty="0"/>
              <a:t> human </a:t>
            </a:r>
            <a:r>
              <a:rPr lang="es-ES" sz="2000" dirty="0" err="1"/>
              <a:t>rights</a:t>
            </a:r>
            <a:r>
              <a:rPr lang="es-ES" sz="2000" dirty="0"/>
              <a:t>:</a:t>
            </a:r>
          </a:p>
          <a:p>
            <a:endParaRPr lang="es-ES" sz="2000" dirty="0"/>
          </a:p>
          <a:p>
            <a:pPr marL="285750" indent="-285750">
              <a:buFont typeface="Arial" panose="020B0604020202020204" pitchFamily="34" charset="0"/>
              <a:buChar char="•"/>
            </a:pPr>
            <a:r>
              <a:rPr lang="es-ES" sz="2000" dirty="0" err="1"/>
              <a:t>Sometimes</a:t>
            </a:r>
            <a:r>
              <a:rPr lang="es-ES" sz="2000" dirty="0"/>
              <a:t> </a:t>
            </a:r>
            <a:r>
              <a:rPr lang="es-ES" sz="2000" dirty="0" err="1"/>
              <a:t>there</a:t>
            </a:r>
            <a:r>
              <a:rPr lang="es-ES" sz="2000" dirty="0"/>
              <a:t> </a:t>
            </a:r>
            <a:r>
              <a:rPr lang="es-ES" sz="2000" dirty="0" err="1"/>
              <a:t>is</a:t>
            </a:r>
            <a:r>
              <a:rPr lang="es-ES" sz="2000" dirty="0"/>
              <a:t> a </a:t>
            </a:r>
            <a:r>
              <a:rPr lang="es-ES" sz="2000" dirty="0" err="1"/>
              <a:t>specific</a:t>
            </a:r>
            <a:r>
              <a:rPr lang="es-ES" sz="2000" dirty="0"/>
              <a:t> </a:t>
            </a:r>
            <a:r>
              <a:rPr lang="es-ES" sz="2000" dirty="0" err="1"/>
              <a:t>statute</a:t>
            </a:r>
            <a:r>
              <a:rPr lang="es-ES" sz="2000" dirty="0"/>
              <a:t> </a:t>
            </a:r>
            <a:r>
              <a:rPr lang="es-ES" sz="2000" dirty="0" err="1"/>
              <a:t>that</a:t>
            </a:r>
            <a:r>
              <a:rPr lang="es-ES" sz="2000" dirty="0"/>
              <a:t> </a:t>
            </a:r>
            <a:r>
              <a:rPr lang="es-ES" sz="2000" dirty="0" err="1"/>
              <a:t>stablishes</a:t>
            </a:r>
            <a:r>
              <a:rPr lang="es-ES" sz="2000" dirty="0"/>
              <a:t> </a:t>
            </a:r>
            <a:r>
              <a:rPr lang="es-ES" sz="2000" dirty="0" err="1"/>
              <a:t>the</a:t>
            </a:r>
            <a:r>
              <a:rPr lang="es-ES" sz="2000" dirty="0"/>
              <a:t> </a:t>
            </a:r>
            <a:r>
              <a:rPr lang="es-ES" sz="2000" b="1" dirty="0" err="1"/>
              <a:t>specific</a:t>
            </a:r>
            <a:r>
              <a:rPr lang="es-ES" sz="2000" b="1" dirty="0"/>
              <a:t> </a:t>
            </a:r>
            <a:r>
              <a:rPr lang="es-ES" sz="2000" b="1" dirty="0" err="1"/>
              <a:t>available</a:t>
            </a:r>
            <a:r>
              <a:rPr lang="es-ES" sz="2000" b="1" dirty="0"/>
              <a:t> remedies</a:t>
            </a:r>
            <a:r>
              <a:rPr lang="es-ES" sz="2000" dirty="0"/>
              <a:t> </a:t>
            </a:r>
            <a:r>
              <a:rPr lang="es-ES" sz="2000" dirty="0" err="1"/>
              <a:t>against</a:t>
            </a:r>
            <a:r>
              <a:rPr lang="es-ES" sz="2000" dirty="0"/>
              <a:t> </a:t>
            </a:r>
            <a:r>
              <a:rPr lang="es-ES" sz="2000" dirty="0" err="1"/>
              <a:t>the</a:t>
            </a:r>
            <a:r>
              <a:rPr lang="es-ES" sz="2000" dirty="0"/>
              <a:t> </a:t>
            </a:r>
            <a:r>
              <a:rPr lang="es-ES" sz="2000" dirty="0" err="1"/>
              <a:t>violation</a:t>
            </a:r>
            <a:r>
              <a:rPr lang="es-ES" sz="2000" dirty="0"/>
              <a:t> (</a:t>
            </a:r>
            <a:r>
              <a:rPr lang="es-ES" sz="2000" dirty="0" err="1"/>
              <a:t>Act</a:t>
            </a:r>
            <a:r>
              <a:rPr lang="es-ES" sz="2000" dirty="0"/>
              <a:t> 1/1982 </a:t>
            </a:r>
            <a:r>
              <a:rPr lang="es-ES" sz="2000" dirty="0" err="1"/>
              <a:t>on</a:t>
            </a:r>
            <a:r>
              <a:rPr lang="es-ES" sz="2000" dirty="0"/>
              <a:t> civil </a:t>
            </a:r>
            <a:r>
              <a:rPr lang="es-ES" sz="2000" dirty="0" err="1"/>
              <a:t>protection</a:t>
            </a:r>
            <a:r>
              <a:rPr lang="es-ES" sz="2000" dirty="0"/>
              <a:t> of </a:t>
            </a:r>
            <a:r>
              <a:rPr lang="es-ES" sz="2000" dirty="0" err="1"/>
              <a:t>rights</a:t>
            </a:r>
            <a:r>
              <a:rPr lang="es-ES" sz="2000" dirty="0"/>
              <a:t> to </a:t>
            </a:r>
            <a:r>
              <a:rPr lang="es-ES" sz="2000" dirty="0" err="1"/>
              <a:t>honour</a:t>
            </a:r>
            <a:r>
              <a:rPr lang="es-ES" sz="2000" dirty="0"/>
              <a:t> and </a:t>
            </a:r>
            <a:r>
              <a:rPr lang="es-ES" sz="2000" dirty="0" err="1"/>
              <a:t>privacy</a:t>
            </a:r>
            <a:r>
              <a:rPr lang="es-ES" sz="2000" dirty="0"/>
              <a:t>, </a:t>
            </a:r>
            <a:r>
              <a:rPr lang="es-ES" sz="2000" dirty="0" err="1"/>
              <a:t>Act</a:t>
            </a:r>
            <a:r>
              <a:rPr lang="es-ES" sz="2000" dirty="0"/>
              <a:t> 15/1999 </a:t>
            </a:r>
            <a:r>
              <a:rPr lang="es-ES" sz="2000" dirty="0" err="1"/>
              <a:t>on</a:t>
            </a:r>
            <a:r>
              <a:rPr lang="es-ES" sz="2000" dirty="0"/>
              <a:t> personal data </a:t>
            </a:r>
            <a:r>
              <a:rPr lang="es-ES" sz="2000" dirty="0" err="1"/>
              <a:t>protection</a:t>
            </a:r>
            <a:r>
              <a:rPr lang="es-ES" sz="2000" dirty="0"/>
              <a:t>)</a:t>
            </a:r>
          </a:p>
          <a:p>
            <a:pPr marL="285750" indent="-285750">
              <a:buFont typeface="Arial" panose="020B0604020202020204" pitchFamily="34" charset="0"/>
              <a:buChar char="•"/>
            </a:pPr>
            <a:endParaRPr lang="es-ES" sz="2000" dirty="0"/>
          </a:p>
          <a:p>
            <a:pPr marL="285750" indent="-285750">
              <a:buFont typeface="Arial" panose="020B0604020202020204" pitchFamily="34" charset="0"/>
              <a:buChar char="•"/>
            </a:pPr>
            <a:r>
              <a:rPr lang="es-ES" sz="2000" dirty="0" err="1"/>
              <a:t>Even</a:t>
            </a:r>
            <a:r>
              <a:rPr lang="es-ES" sz="2000" dirty="0"/>
              <a:t> </a:t>
            </a:r>
            <a:r>
              <a:rPr lang="es-ES" sz="2000" dirty="0" err="1"/>
              <a:t>if</a:t>
            </a:r>
            <a:r>
              <a:rPr lang="es-ES" sz="2000" dirty="0"/>
              <a:t> </a:t>
            </a:r>
            <a:r>
              <a:rPr lang="es-ES" sz="2000" dirty="0" err="1"/>
              <a:t>there</a:t>
            </a:r>
            <a:r>
              <a:rPr lang="es-ES" sz="2000" dirty="0"/>
              <a:t> </a:t>
            </a:r>
            <a:r>
              <a:rPr lang="es-ES" sz="2000" dirty="0" err="1"/>
              <a:t>is</a:t>
            </a:r>
            <a:r>
              <a:rPr lang="es-ES" sz="2000" dirty="0"/>
              <a:t> no </a:t>
            </a:r>
            <a:r>
              <a:rPr lang="es-ES" sz="2000" dirty="0" err="1"/>
              <a:t>such</a:t>
            </a:r>
            <a:r>
              <a:rPr lang="es-ES" sz="2000" dirty="0"/>
              <a:t> a </a:t>
            </a:r>
            <a:r>
              <a:rPr lang="es-ES" sz="2000" dirty="0" err="1"/>
              <a:t>statute</a:t>
            </a:r>
            <a:r>
              <a:rPr lang="es-ES" sz="2000" dirty="0"/>
              <a:t>, </a:t>
            </a:r>
            <a:r>
              <a:rPr lang="es-ES" sz="2000" dirty="0" err="1"/>
              <a:t>any</a:t>
            </a:r>
            <a:r>
              <a:rPr lang="es-ES" sz="2000" dirty="0"/>
              <a:t> </a:t>
            </a:r>
            <a:r>
              <a:rPr lang="es-ES" sz="2000" dirty="0" err="1"/>
              <a:t>citizen</a:t>
            </a:r>
            <a:r>
              <a:rPr lang="es-ES" sz="2000" dirty="0"/>
              <a:t> </a:t>
            </a:r>
            <a:r>
              <a:rPr lang="es-ES" sz="2000" dirty="0" err="1"/>
              <a:t>is</a:t>
            </a:r>
            <a:r>
              <a:rPr lang="es-ES" sz="2000" dirty="0"/>
              <a:t> </a:t>
            </a:r>
            <a:r>
              <a:rPr lang="es-ES" sz="2000" dirty="0" err="1"/>
              <a:t>considered</a:t>
            </a:r>
            <a:r>
              <a:rPr lang="es-ES" sz="2000" dirty="0"/>
              <a:t> to </a:t>
            </a:r>
            <a:r>
              <a:rPr lang="es-ES" sz="2000" dirty="0" err="1"/>
              <a:t>have</a:t>
            </a:r>
            <a:r>
              <a:rPr lang="es-ES" sz="2000" dirty="0"/>
              <a:t> a </a:t>
            </a:r>
            <a:r>
              <a:rPr lang="es-ES" sz="2000" b="1" dirty="0"/>
              <a:t>cause of </a:t>
            </a:r>
            <a:r>
              <a:rPr lang="es-ES" sz="2000" b="1" dirty="0" err="1"/>
              <a:t>action</a:t>
            </a:r>
            <a:r>
              <a:rPr lang="es-ES" sz="2000" dirty="0"/>
              <a:t> in </a:t>
            </a:r>
            <a:r>
              <a:rPr lang="es-ES" sz="2000" dirty="0" err="1"/>
              <a:t>these</a:t>
            </a:r>
            <a:r>
              <a:rPr lang="es-ES" sz="2000" dirty="0"/>
              <a:t> cases (STS 26.10.1995 [RJ 1995\7849] decides </a:t>
            </a:r>
            <a:r>
              <a:rPr lang="es-ES" sz="2000" dirty="0" err="1"/>
              <a:t>on</a:t>
            </a:r>
            <a:r>
              <a:rPr lang="es-ES" sz="2000" dirty="0"/>
              <a:t> a case of </a:t>
            </a:r>
            <a:r>
              <a:rPr lang="es-ES" sz="2000" dirty="0" err="1"/>
              <a:t>infringment</a:t>
            </a:r>
            <a:r>
              <a:rPr lang="es-ES" sz="2000" dirty="0"/>
              <a:t> of </a:t>
            </a:r>
            <a:r>
              <a:rPr lang="es-ES" sz="2000" dirty="0" err="1"/>
              <a:t>the</a:t>
            </a:r>
            <a:r>
              <a:rPr lang="es-ES" sz="2000" dirty="0"/>
              <a:t> </a:t>
            </a:r>
            <a:r>
              <a:rPr lang="es-ES" sz="2000" dirty="0" err="1"/>
              <a:t>right</a:t>
            </a:r>
            <a:r>
              <a:rPr lang="es-ES" sz="2000" dirty="0"/>
              <a:t> of </a:t>
            </a:r>
            <a:r>
              <a:rPr lang="es-ES" sz="2000" dirty="0" err="1"/>
              <a:t>association</a:t>
            </a:r>
            <a:r>
              <a:rPr lang="es-ES" dirty="0"/>
              <a:t>). </a:t>
            </a:r>
            <a:r>
              <a:rPr lang="es-ES" dirty="0" err="1"/>
              <a:t>There</a:t>
            </a:r>
            <a:r>
              <a:rPr lang="es-ES" dirty="0"/>
              <a:t> </a:t>
            </a:r>
            <a:r>
              <a:rPr lang="es-ES" dirty="0" err="1"/>
              <a:t>is</a:t>
            </a:r>
            <a:r>
              <a:rPr lang="es-ES" dirty="0"/>
              <a:t> a </a:t>
            </a:r>
            <a:r>
              <a:rPr lang="es-ES" dirty="0" err="1"/>
              <a:t>special</a:t>
            </a:r>
            <a:r>
              <a:rPr lang="es-ES" dirty="0"/>
              <a:t> </a:t>
            </a:r>
            <a:r>
              <a:rPr lang="es-ES" b="1" i="1" dirty="0" err="1"/>
              <a:t>quick</a:t>
            </a:r>
            <a:r>
              <a:rPr lang="es-ES" b="1" i="1" dirty="0"/>
              <a:t> </a:t>
            </a:r>
            <a:r>
              <a:rPr lang="es-ES" b="1" i="1" dirty="0" err="1"/>
              <a:t>preferential</a:t>
            </a:r>
            <a:r>
              <a:rPr lang="es-ES" b="1" i="1" dirty="0"/>
              <a:t> </a:t>
            </a:r>
            <a:r>
              <a:rPr lang="es-ES" b="1" i="1" dirty="0" err="1"/>
              <a:t>proceeding</a:t>
            </a:r>
            <a:r>
              <a:rPr lang="es-ES" b="1" i="1" dirty="0"/>
              <a:t> </a:t>
            </a:r>
            <a:r>
              <a:rPr lang="es-ES" dirty="0" err="1"/>
              <a:t>for</a:t>
            </a:r>
            <a:r>
              <a:rPr lang="es-ES" dirty="0"/>
              <a:t> </a:t>
            </a:r>
            <a:r>
              <a:rPr lang="es-ES" dirty="0" err="1"/>
              <a:t>these</a:t>
            </a:r>
            <a:r>
              <a:rPr lang="es-ES" dirty="0"/>
              <a:t> cases.</a:t>
            </a:r>
          </a:p>
          <a:p>
            <a:pPr marL="285750" indent="-285750">
              <a:buFont typeface="Arial" panose="020B0604020202020204" pitchFamily="34" charset="0"/>
              <a:buChar char="•"/>
            </a:pPr>
            <a:endParaRPr lang="es-ES" dirty="0"/>
          </a:p>
        </p:txBody>
      </p:sp>
      <p:sp>
        <p:nvSpPr>
          <p:cNvPr id="3" name="2 CuadroTexto"/>
          <p:cNvSpPr txBox="1"/>
          <p:nvPr/>
        </p:nvSpPr>
        <p:spPr>
          <a:xfrm>
            <a:off x="758793" y="1323078"/>
            <a:ext cx="2809039" cy="461665"/>
          </a:xfrm>
          <a:prstGeom prst="rect">
            <a:avLst/>
          </a:prstGeom>
          <a:noFill/>
        </p:spPr>
        <p:txBody>
          <a:bodyPr wrap="none" rtlCol="0">
            <a:spAutoFit/>
          </a:bodyPr>
          <a:lstStyle/>
          <a:p>
            <a:r>
              <a:rPr lang="es-ES" sz="2400" b="1" u="sng" dirty="0"/>
              <a:t>DIRECT PROTECTION</a:t>
            </a:r>
          </a:p>
        </p:txBody>
      </p:sp>
    </p:spTree>
    <p:extLst>
      <p:ext uri="{BB962C8B-B14F-4D97-AF65-F5344CB8AC3E}">
        <p14:creationId xmlns:p14="http://schemas.microsoft.com/office/powerpoint/2010/main" val="4091826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836712"/>
            <a:ext cx="4462032" cy="26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971600" y="4149080"/>
            <a:ext cx="7640233" cy="1477328"/>
          </a:xfrm>
          <a:prstGeom prst="rect">
            <a:avLst/>
          </a:prstGeom>
          <a:noFill/>
        </p:spPr>
        <p:txBody>
          <a:bodyPr wrap="none" rtlCol="0">
            <a:spAutoFit/>
          </a:bodyPr>
          <a:lstStyle/>
          <a:p>
            <a:r>
              <a:rPr lang="es-ES" dirty="0" err="1">
                <a:latin typeface="Albertus Extra Bold" panose="020E0802040304020204" pitchFamily="34" charset="0"/>
              </a:rPr>
              <a:t>That</a:t>
            </a:r>
            <a:r>
              <a:rPr lang="es-ES" dirty="0">
                <a:latin typeface="Albertus Extra Bold" panose="020E0802040304020204" pitchFamily="34" charset="0"/>
              </a:rPr>
              <a:t> </a:t>
            </a:r>
            <a:r>
              <a:rPr lang="es-ES" dirty="0" err="1">
                <a:latin typeface="Albertus Extra Bold" panose="020E0802040304020204" pitchFamily="34" charset="0"/>
              </a:rPr>
              <a:t>you</a:t>
            </a:r>
            <a:r>
              <a:rPr lang="es-ES" dirty="0">
                <a:latin typeface="Albertus Extra Bold" panose="020E0802040304020204" pitchFamily="34" charset="0"/>
              </a:rPr>
              <a:t> </a:t>
            </a:r>
            <a:r>
              <a:rPr lang="es-ES" dirty="0" err="1">
                <a:latin typeface="Albertus Extra Bold" panose="020E0802040304020204" pitchFamily="34" charset="0"/>
              </a:rPr>
              <a:t>have</a:t>
            </a:r>
            <a:r>
              <a:rPr lang="es-ES" dirty="0">
                <a:latin typeface="Albertus Extra Bold" panose="020E0802040304020204" pitchFamily="34" charset="0"/>
              </a:rPr>
              <a:t> a cause of </a:t>
            </a:r>
            <a:r>
              <a:rPr lang="es-ES" dirty="0" err="1">
                <a:latin typeface="Albertus Extra Bold" panose="020E0802040304020204" pitchFamily="34" charset="0"/>
              </a:rPr>
              <a:t>action</a:t>
            </a:r>
            <a:r>
              <a:rPr lang="es-ES" dirty="0">
                <a:latin typeface="Albertus Extra Bold" panose="020E0802040304020204" pitchFamily="34" charset="0"/>
              </a:rPr>
              <a:t> </a:t>
            </a:r>
            <a:r>
              <a:rPr lang="es-ES" dirty="0" err="1">
                <a:latin typeface="Albertus Extra Bold" panose="020E0802040304020204" pitchFamily="34" charset="0"/>
              </a:rPr>
              <a:t>just</a:t>
            </a:r>
            <a:r>
              <a:rPr lang="es-ES" dirty="0">
                <a:latin typeface="Albertus Extra Bold" panose="020E0802040304020204" pitchFamily="34" charset="0"/>
              </a:rPr>
              <a:t> </a:t>
            </a:r>
            <a:r>
              <a:rPr lang="es-ES" dirty="0" err="1">
                <a:latin typeface="Albertus Extra Bold" panose="020E0802040304020204" pitchFamily="34" charset="0"/>
              </a:rPr>
              <a:t>alleging</a:t>
            </a:r>
            <a:r>
              <a:rPr lang="es-ES" dirty="0">
                <a:latin typeface="Albertus Extra Bold" panose="020E0802040304020204" pitchFamily="34" charset="0"/>
              </a:rPr>
              <a:t> a </a:t>
            </a:r>
            <a:r>
              <a:rPr lang="es-ES" dirty="0" err="1">
                <a:latin typeface="Albertus Extra Bold" panose="020E0802040304020204" pitchFamily="34" charset="0"/>
              </a:rPr>
              <a:t>violation</a:t>
            </a:r>
            <a:r>
              <a:rPr lang="es-ES" dirty="0">
                <a:latin typeface="Albertus Extra Bold" panose="020E0802040304020204" pitchFamily="34" charset="0"/>
              </a:rPr>
              <a:t> of </a:t>
            </a:r>
            <a:r>
              <a:rPr lang="es-ES" dirty="0" err="1">
                <a:latin typeface="Albertus Extra Bold" panose="020E0802040304020204" pitchFamily="34" charset="0"/>
              </a:rPr>
              <a:t>your</a:t>
            </a:r>
            <a:r>
              <a:rPr lang="es-ES" dirty="0">
                <a:latin typeface="Albertus Extra Bold" panose="020E0802040304020204" pitchFamily="34" charset="0"/>
              </a:rPr>
              <a:t> HR</a:t>
            </a:r>
          </a:p>
          <a:p>
            <a:endParaRPr lang="es-ES" dirty="0">
              <a:latin typeface="Albertus Extra Bold" panose="020E0802040304020204" pitchFamily="34" charset="0"/>
            </a:endParaRPr>
          </a:p>
          <a:p>
            <a:r>
              <a:rPr lang="es-ES" dirty="0" err="1">
                <a:latin typeface="Albertus Extra Bold" panose="020E0802040304020204" pitchFamily="34" charset="0"/>
              </a:rPr>
              <a:t>That</a:t>
            </a:r>
            <a:r>
              <a:rPr lang="es-ES" dirty="0">
                <a:latin typeface="Albertus Extra Bold" panose="020E0802040304020204" pitchFamily="34" charset="0"/>
              </a:rPr>
              <a:t> </a:t>
            </a:r>
            <a:r>
              <a:rPr lang="es-ES" dirty="0" err="1">
                <a:latin typeface="Albertus Extra Bold" panose="020E0802040304020204" pitchFamily="34" charset="0"/>
              </a:rPr>
              <a:t>you</a:t>
            </a:r>
            <a:r>
              <a:rPr lang="es-ES" dirty="0">
                <a:latin typeface="Albertus Extra Bold" panose="020E0802040304020204" pitchFamily="34" charset="0"/>
              </a:rPr>
              <a:t> do </a:t>
            </a:r>
            <a:r>
              <a:rPr lang="es-ES" dirty="0" err="1">
                <a:latin typeface="Albertus Extra Bold" panose="020E0802040304020204" pitchFamily="34" charset="0"/>
              </a:rPr>
              <a:t>not</a:t>
            </a:r>
            <a:r>
              <a:rPr lang="es-ES" dirty="0">
                <a:latin typeface="Albertus Extra Bold" panose="020E0802040304020204" pitchFamily="34" charset="0"/>
              </a:rPr>
              <a:t> </a:t>
            </a:r>
            <a:r>
              <a:rPr lang="es-ES" dirty="0" err="1">
                <a:latin typeface="Albertus Extra Bold" panose="020E0802040304020204" pitchFamily="34" charset="0"/>
              </a:rPr>
              <a:t>need</a:t>
            </a:r>
            <a:r>
              <a:rPr lang="es-ES" dirty="0">
                <a:latin typeface="Albertus Extra Bold" panose="020E0802040304020204" pitchFamily="34" charset="0"/>
              </a:rPr>
              <a:t> to use </a:t>
            </a:r>
            <a:r>
              <a:rPr lang="es-ES" dirty="0" err="1">
                <a:latin typeface="Albertus Extra Bold" panose="020E0802040304020204" pitchFamily="34" charset="0"/>
              </a:rPr>
              <a:t>the</a:t>
            </a:r>
            <a:r>
              <a:rPr lang="es-ES" dirty="0">
                <a:latin typeface="Albertus Extra Bold" panose="020E0802040304020204" pitchFamily="34" charset="0"/>
              </a:rPr>
              <a:t> </a:t>
            </a:r>
            <a:r>
              <a:rPr lang="es-ES" dirty="0" err="1">
                <a:latin typeface="Albertus Extra Bold" panose="020E0802040304020204" pitchFamily="34" charset="0"/>
              </a:rPr>
              <a:t>typical</a:t>
            </a:r>
            <a:r>
              <a:rPr lang="es-ES" dirty="0">
                <a:latin typeface="Albertus Extra Bold" panose="020E0802040304020204" pitchFamily="34" charset="0"/>
              </a:rPr>
              <a:t> </a:t>
            </a:r>
            <a:r>
              <a:rPr lang="es-ES" dirty="0" err="1">
                <a:latin typeface="Albertus Extra Bold" panose="020E0802040304020204" pitchFamily="34" charset="0"/>
              </a:rPr>
              <a:t>private</a:t>
            </a:r>
            <a:r>
              <a:rPr lang="es-ES" dirty="0">
                <a:latin typeface="Albertus Extra Bold" panose="020E0802040304020204" pitchFamily="34" charset="0"/>
              </a:rPr>
              <a:t> </a:t>
            </a:r>
            <a:r>
              <a:rPr lang="es-ES" dirty="0" err="1">
                <a:latin typeface="Albertus Extra Bold" panose="020E0802040304020204" pitchFamily="34" charset="0"/>
              </a:rPr>
              <a:t>actions</a:t>
            </a:r>
            <a:endParaRPr lang="es-ES" dirty="0">
              <a:latin typeface="Albertus Extra Bold" panose="020E0802040304020204" pitchFamily="34" charset="0"/>
            </a:endParaRPr>
          </a:p>
          <a:p>
            <a:endParaRPr lang="es-ES" dirty="0">
              <a:latin typeface="Albertus Extra Bold" panose="020E0802040304020204" pitchFamily="34" charset="0"/>
            </a:endParaRPr>
          </a:p>
          <a:p>
            <a:r>
              <a:rPr lang="es-ES" dirty="0" err="1">
                <a:latin typeface="Albertus Extra Bold" panose="020E0802040304020204" pitchFamily="34" charset="0"/>
              </a:rPr>
              <a:t>But</a:t>
            </a:r>
            <a:r>
              <a:rPr lang="es-ES" dirty="0">
                <a:latin typeface="Albertus Extra Bold" panose="020E0802040304020204" pitchFamily="34" charset="0"/>
              </a:rPr>
              <a:t> </a:t>
            </a:r>
            <a:r>
              <a:rPr lang="es-ES" dirty="0" err="1">
                <a:latin typeface="Albertus Extra Bold" panose="020E0802040304020204" pitchFamily="34" charset="0"/>
              </a:rPr>
              <a:t>that</a:t>
            </a:r>
            <a:r>
              <a:rPr lang="es-ES" dirty="0">
                <a:latin typeface="Albertus Extra Bold" panose="020E0802040304020204" pitchFamily="34" charset="0"/>
              </a:rPr>
              <a:t> </a:t>
            </a:r>
            <a:r>
              <a:rPr lang="es-ES" dirty="0" err="1">
                <a:latin typeface="Albertus Extra Bold" panose="020E0802040304020204" pitchFamily="34" charset="0"/>
              </a:rPr>
              <a:t>is</a:t>
            </a:r>
            <a:r>
              <a:rPr lang="es-ES" dirty="0">
                <a:latin typeface="Albertus Extra Bold" panose="020E0802040304020204" pitchFamily="34" charset="0"/>
              </a:rPr>
              <a:t> </a:t>
            </a:r>
            <a:r>
              <a:rPr lang="es-ES" dirty="0" err="1">
                <a:latin typeface="Albertus Extra Bold" panose="020E0802040304020204" pitchFamily="34" charset="0"/>
              </a:rPr>
              <a:t>not</a:t>
            </a:r>
            <a:r>
              <a:rPr lang="es-ES" dirty="0">
                <a:latin typeface="Albertus Extra Bold" panose="020E0802040304020204" pitchFamily="34" charset="0"/>
              </a:rPr>
              <a:t> </a:t>
            </a:r>
            <a:r>
              <a:rPr lang="es-ES" dirty="0" err="1">
                <a:latin typeface="Albertus Extra Bold" panose="020E0802040304020204" pitchFamily="34" charset="0"/>
              </a:rPr>
              <a:t>normally</a:t>
            </a:r>
            <a:r>
              <a:rPr lang="es-ES" dirty="0">
                <a:latin typeface="Albertus Extra Bold" panose="020E0802040304020204" pitchFamily="34" charset="0"/>
              </a:rPr>
              <a:t> </a:t>
            </a:r>
            <a:r>
              <a:rPr lang="es-ES" dirty="0" err="1">
                <a:latin typeface="Albertus Extra Bold" panose="020E0802040304020204" pitchFamily="34" charset="0"/>
              </a:rPr>
              <a:t>what</a:t>
            </a:r>
            <a:r>
              <a:rPr lang="es-ES" dirty="0">
                <a:latin typeface="Albertus Extra Bold" panose="020E0802040304020204" pitchFamily="34" charset="0"/>
              </a:rPr>
              <a:t> </a:t>
            </a:r>
            <a:r>
              <a:rPr lang="es-ES" dirty="0" err="1">
                <a:latin typeface="Albertus Extra Bold" panose="020E0802040304020204" pitchFamily="34" charset="0"/>
              </a:rPr>
              <a:t>happens</a:t>
            </a:r>
            <a:r>
              <a:rPr lang="es-ES" dirty="0">
                <a:latin typeface="Albertus Extra Bold" panose="020E0802040304020204" pitchFamily="34" charset="0"/>
              </a:rPr>
              <a:t>…..</a:t>
            </a:r>
          </a:p>
        </p:txBody>
      </p:sp>
    </p:spTree>
    <p:extLst>
      <p:ext uri="{BB962C8B-B14F-4D97-AF65-F5344CB8AC3E}">
        <p14:creationId xmlns:p14="http://schemas.microsoft.com/office/powerpoint/2010/main" val="3686404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63688" y="393692"/>
            <a:ext cx="6984776" cy="954107"/>
          </a:xfrm>
          <a:prstGeom prst="rect">
            <a:avLst/>
          </a:prstGeom>
        </p:spPr>
        <p:txBody>
          <a:bodyPr wrap="square">
            <a:spAutoFit/>
          </a:bodyPr>
          <a:lstStyle/>
          <a:p>
            <a:r>
              <a:rPr lang="es-ES" sz="2800" dirty="0">
                <a:solidFill>
                  <a:prstClr val="black"/>
                </a:solidFill>
                <a:latin typeface="Georgia" panose="02040502050405020303" pitchFamily="18" charset="0"/>
              </a:rPr>
              <a:t>WHAT KIND OF REMEDIES ARE AVAILABLE FOR THE VICTIMS?</a:t>
            </a:r>
            <a:endParaRPr lang="es-ES"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708920"/>
            <a:ext cx="3447826" cy="3447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611560" y="1706307"/>
            <a:ext cx="6183231" cy="5078313"/>
          </a:xfrm>
          <a:prstGeom prst="rect">
            <a:avLst/>
          </a:prstGeom>
          <a:noFill/>
        </p:spPr>
        <p:txBody>
          <a:bodyPr wrap="none" rtlCol="0">
            <a:spAutoFit/>
          </a:bodyPr>
          <a:lstStyle/>
          <a:p>
            <a:r>
              <a:rPr lang="es-ES" sz="2400" dirty="0" err="1"/>
              <a:t>All</a:t>
            </a:r>
            <a:r>
              <a:rPr lang="es-ES" sz="2400" dirty="0"/>
              <a:t> </a:t>
            </a:r>
            <a:r>
              <a:rPr lang="es-ES" sz="2400" dirty="0" err="1"/>
              <a:t>private</a:t>
            </a:r>
            <a:r>
              <a:rPr lang="es-ES" sz="2400" dirty="0"/>
              <a:t> </a:t>
            </a:r>
            <a:r>
              <a:rPr lang="es-ES" sz="2400" dirty="0" err="1"/>
              <a:t>law</a:t>
            </a:r>
            <a:r>
              <a:rPr lang="es-ES" sz="2400" dirty="0"/>
              <a:t> remedies are </a:t>
            </a:r>
            <a:r>
              <a:rPr lang="es-ES" sz="2400" dirty="0" err="1"/>
              <a:t>available</a:t>
            </a:r>
            <a:r>
              <a:rPr lang="es-ES" sz="2400" dirty="0"/>
              <a:t> to </a:t>
            </a:r>
            <a:r>
              <a:rPr lang="es-ES" sz="2400" dirty="0" err="1"/>
              <a:t>victims</a:t>
            </a:r>
            <a:r>
              <a:rPr lang="es-ES" sz="2400" dirty="0"/>
              <a:t>:</a:t>
            </a:r>
          </a:p>
          <a:p>
            <a:pPr marL="342900" indent="-342900">
              <a:buFont typeface="Wingdings" panose="05000000000000000000" pitchFamily="2" charset="2"/>
              <a:buChar char="ü"/>
            </a:pPr>
            <a:r>
              <a:rPr lang="es-ES" sz="2400" dirty="0"/>
              <a:t>Contractual remedies</a:t>
            </a:r>
          </a:p>
          <a:p>
            <a:pPr marL="342900" indent="-342900">
              <a:buFont typeface="Wingdings" panose="05000000000000000000" pitchFamily="2" charset="2"/>
              <a:buChar char="ü"/>
            </a:pPr>
            <a:r>
              <a:rPr lang="es-ES" sz="2400" dirty="0" err="1"/>
              <a:t>Tort</a:t>
            </a:r>
            <a:r>
              <a:rPr lang="es-ES" sz="2400" dirty="0"/>
              <a:t> </a:t>
            </a:r>
            <a:r>
              <a:rPr lang="es-ES" sz="2400" dirty="0" err="1"/>
              <a:t>law</a:t>
            </a:r>
            <a:r>
              <a:rPr lang="es-ES" sz="2400" dirty="0"/>
              <a:t> remedies</a:t>
            </a:r>
          </a:p>
          <a:p>
            <a:pPr marL="342900" indent="-342900">
              <a:buFont typeface="Wingdings" panose="05000000000000000000" pitchFamily="2" charset="2"/>
              <a:buChar char="ü"/>
            </a:pPr>
            <a:r>
              <a:rPr lang="es-ES" sz="2400" dirty="0" err="1"/>
              <a:t>Other</a:t>
            </a:r>
            <a:r>
              <a:rPr lang="es-ES" sz="2400" dirty="0"/>
              <a:t> general remedies…</a:t>
            </a:r>
          </a:p>
          <a:p>
            <a:pPr marL="342900" indent="-342900">
              <a:buFont typeface="Wingdings" panose="05000000000000000000" pitchFamily="2" charset="2"/>
              <a:buChar char="ü"/>
            </a:pPr>
            <a:endParaRPr lang="es-ES" sz="2400" dirty="0"/>
          </a:p>
          <a:p>
            <a:r>
              <a:rPr lang="es-ES" sz="2400" dirty="0" err="1"/>
              <a:t>The</a:t>
            </a:r>
            <a:r>
              <a:rPr lang="es-ES" sz="2400" dirty="0"/>
              <a:t> </a:t>
            </a:r>
            <a:r>
              <a:rPr lang="es-ES" sz="2400" dirty="0" err="1"/>
              <a:t>only</a:t>
            </a:r>
            <a:r>
              <a:rPr lang="es-ES" sz="2400" dirty="0"/>
              <a:t> </a:t>
            </a:r>
            <a:r>
              <a:rPr lang="es-ES" sz="2400" dirty="0" err="1"/>
              <a:t>condition</a:t>
            </a:r>
            <a:r>
              <a:rPr lang="es-ES" sz="2400" dirty="0"/>
              <a:t> </a:t>
            </a:r>
            <a:r>
              <a:rPr lang="es-ES" sz="2400" dirty="0" err="1"/>
              <a:t>is</a:t>
            </a:r>
            <a:r>
              <a:rPr lang="es-ES" sz="2400" dirty="0"/>
              <a:t> </a:t>
            </a:r>
            <a:r>
              <a:rPr lang="es-ES" sz="2400" dirty="0" err="1"/>
              <a:t>that</a:t>
            </a:r>
            <a:r>
              <a:rPr lang="es-ES" sz="2400" dirty="0"/>
              <a:t> </a:t>
            </a:r>
            <a:r>
              <a:rPr lang="es-ES" sz="2400" dirty="0" err="1"/>
              <a:t>they</a:t>
            </a:r>
            <a:r>
              <a:rPr lang="es-ES" sz="2400" dirty="0"/>
              <a:t> </a:t>
            </a:r>
          </a:p>
          <a:p>
            <a:r>
              <a:rPr lang="es-ES" sz="2400" dirty="0" err="1"/>
              <a:t>must</a:t>
            </a:r>
            <a:r>
              <a:rPr lang="es-ES" sz="2400" dirty="0"/>
              <a:t> be </a:t>
            </a:r>
            <a:r>
              <a:rPr lang="es-ES" sz="2400" b="1" u="sng" dirty="0"/>
              <a:t>EFFECTIVE</a:t>
            </a:r>
          </a:p>
          <a:p>
            <a:endParaRPr lang="es-ES" sz="2400" u="sng" dirty="0"/>
          </a:p>
          <a:p>
            <a:r>
              <a:rPr lang="es-ES" sz="2400" u="sng" dirty="0" err="1"/>
              <a:t>But</a:t>
            </a:r>
            <a:r>
              <a:rPr lang="es-ES" sz="2400" u="sng" dirty="0"/>
              <a:t> </a:t>
            </a:r>
            <a:r>
              <a:rPr lang="es-ES" sz="2400" u="sng" dirty="0" err="1"/>
              <a:t>the</a:t>
            </a:r>
            <a:r>
              <a:rPr lang="es-ES" sz="2400" u="sng" dirty="0"/>
              <a:t> </a:t>
            </a:r>
            <a:r>
              <a:rPr lang="es-ES" sz="2400" u="sng" dirty="0" err="1"/>
              <a:t>most</a:t>
            </a:r>
            <a:r>
              <a:rPr lang="es-ES" sz="2400" u="sng" dirty="0"/>
              <a:t> </a:t>
            </a:r>
            <a:r>
              <a:rPr lang="es-ES" sz="2400" u="sng" dirty="0" err="1"/>
              <a:t>important</a:t>
            </a:r>
            <a:r>
              <a:rPr lang="es-ES" sz="2400" u="sng" dirty="0"/>
              <a:t> general</a:t>
            </a:r>
          </a:p>
          <a:p>
            <a:r>
              <a:rPr lang="es-ES" sz="2400" u="sng" dirty="0"/>
              <a:t>remedies are:</a:t>
            </a:r>
            <a:endParaRPr lang="es-ES" sz="2400" dirty="0"/>
          </a:p>
          <a:p>
            <a:pPr marL="342900" indent="-342900">
              <a:buAutoNum type="arabicParenR"/>
            </a:pPr>
            <a:r>
              <a:rPr lang="es-ES" sz="2400" dirty="0" err="1"/>
              <a:t>Injunctions</a:t>
            </a:r>
            <a:endParaRPr lang="es-ES" sz="2400" dirty="0"/>
          </a:p>
          <a:p>
            <a:pPr marL="342900" indent="-342900">
              <a:buAutoNum type="arabicParenR"/>
            </a:pPr>
            <a:r>
              <a:rPr lang="es-ES" sz="2400" b="1" u="sng" dirty="0"/>
              <a:t>DAMAGES</a:t>
            </a:r>
          </a:p>
          <a:p>
            <a:endParaRPr lang="es-ES" b="1" u="sng" dirty="0"/>
          </a:p>
          <a:p>
            <a:endParaRPr lang="es-ES" dirty="0"/>
          </a:p>
        </p:txBody>
      </p:sp>
    </p:spTree>
    <p:extLst>
      <p:ext uri="{BB962C8B-B14F-4D97-AF65-F5344CB8AC3E}">
        <p14:creationId xmlns:p14="http://schemas.microsoft.com/office/powerpoint/2010/main" val="2560908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1 CuadroTexto"/>
          <p:cNvSpPr txBox="1"/>
          <p:nvPr/>
        </p:nvSpPr>
        <p:spPr>
          <a:xfrm>
            <a:off x="755576" y="3573016"/>
            <a:ext cx="6912768" cy="1077218"/>
          </a:xfrm>
          <a:prstGeom prst="rect">
            <a:avLst/>
          </a:prstGeom>
          <a:noFill/>
        </p:spPr>
        <p:txBody>
          <a:bodyPr wrap="square" rtlCol="0">
            <a:spAutoFit/>
          </a:bodyPr>
          <a:lstStyle/>
          <a:p>
            <a:r>
              <a:rPr lang="es-ES" sz="3200" i="1" dirty="0">
                <a:solidFill>
                  <a:prstClr val="black"/>
                </a:solidFill>
              </a:rPr>
              <a:t>VI. THE CASE OF THE COMPENSATION FOR DAMAGES TO HUMAN RIGHTS</a:t>
            </a:r>
          </a:p>
        </p:txBody>
      </p:sp>
    </p:spTree>
    <p:extLst>
      <p:ext uri="{BB962C8B-B14F-4D97-AF65-F5344CB8AC3E}">
        <p14:creationId xmlns:p14="http://schemas.microsoft.com/office/powerpoint/2010/main" val="384317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78713" y="1340768"/>
            <a:ext cx="3814707"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 y="1916832"/>
            <a:ext cx="4955227" cy="2485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circular"/>
          <p:cNvSpPr/>
          <p:nvPr/>
        </p:nvSpPr>
        <p:spPr>
          <a:xfrm>
            <a:off x="2987824" y="476672"/>
            <a:ext cx="2808312" cy="246685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Flecha circular"/>
          <p:cNvSpPr/>
          <p:nvPr/>
        </p:nvSpPr>
        <p:spPr>
          <a:xfrm rot="11230024">
            <a:off x="2987823" y="3702562"/>
            <a:ext cx="2808312" cy="246685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043729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791" y="188640"/>
            <a:ext cx="278789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8192"/>
            <a:ext cx="2171687" cy="1189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464132"/>
            <a:ext cx="4274764" cy="239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852" y="3350273"/>
            <a:ext cx="2807282" cy="107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3350273"/>
            <a:ext cx="1879277" cy="9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abajo"/>
          <p:cNvSpPr/>
          <p:nvPr/>
        </p:nvSpPr>
        <p:spPr>
          <a:xfrm rot="10800000">
            <a:off x="2987824" y="2559974"/>
            <a:ext cx="2140816"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428846" y="633917"/>
            <a:ext cx="2193999" cy="1077218"/>
          </a:xfrm>
          <a:prstGeom prst="rect">
            <a:avLst/>
          </a:prstGeom>
          <a:noFill/>
        </p:spPr>
        <p:txBody>
          <a:bodyPr wrap="none" rtlCol="0">
            <a:spAutoFit/>
          </a:bodyPr>
          <a:lstStyle/>
          <a:p>
            <a:r>
              <a:rPr lang="es-ES" sz="3200" b="1" dirty="0"/>
              <a:t>EL BAREMO</a:t>
            </a:r>
          </a:p>
          <a:p>
            <a:r>
              <a:rPr lang="es-ES" sz="3200" b="1" dirty="0"/>
              <a:t>“</a:t>
            </a:r>
            <a:r>
              <a:rPr lang="es-ES" sz="3200" b="1" dirty="0" err="1"/>
              <a:t>The</a:t>
            </a:r>
            <a:r>
              <a:rPr lang="es-ES" sz="3200" b="1" dirty="0"/>
              <a:t> </a:t>
            </a:r>
            <a:r>
              <a:rPr lang="es-ES" sz="3200" b="1" dirty="0" err="1"/>
              <a:t>scale</a:t>
            </a:r>
            <a:r>
              <a:rPr lang="es-ES" sz="3200" b="1" dirty="0"/>
              <a:t>”</a:t>
            </a:r>
          </a:p>
        </p:txBody>
      </p:sp>
      <p:pic>
        <p:nvPicPr>
          <p:cNvPr id="1536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5688" y="3340254"/>
            <a:ext cx="1701751" cy="117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2326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88271382"/>
              </p:ext>
            </p:extLst>
          </p:nvPr>
        </p:nvGraphicFramePr>
        <p:xfrm>
          <a:off x="1456385" y="666274"/>
          <a:ext cx="6408712" cy="429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438432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080" y="4731852"/>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475656" y="404664"/>
            <a:ext cx="6389441" cy="523220"/>
          </a:xfrm>
          <a:prstGeom prst="rect">
            <a:avLst/>
          </a:prstGeom>
          <a:noFill/>
        </p:spPr>
        <p:txBody>
          <a:bodyPr wrap="none" rtlCol="0">
            <a:spAutoFit/>
          </a:bodyPr>
          <a:lstStyle/>
          <a:p>
            <a:r>
              <a:rPr lang="es-ES" sz="2800" b="1" dirty="0"/>
              <a:t>THE PROBLEM OF EVALUATING DAMAGES</a:t>
            </a:r>
          </a:p>
        </p:txBody>
      </p:sp>
    </p:spTree>
    <p:extLst>
      <p:ext uri="{BB962C8B-B14F-4D97-AF65-F5344CB8AC3E}">
        <p14:creationId xmlns:p14="http://schemas.microsoft.com/office/powerpoint/2010/main" val="708604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86324"/>
            <a:ext cx="3063519" cy="471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611560" y="1186324"/>
            <a:ext cx="4032448" cy="1323439"/>
          </a:xfrm>
          <a:prstGeom prst="rect">
            <a:avLst/>
          </a:prstGeom>
          <a:noFill/>
        </p:spPr>
        <p:txBody>
          <a:bodyPr wrap="square" rtlCol="0">
            <a:spAutoFit/>
          </a:bodyPr>
          <a:lstStyle/>
          <a:p>
            <a:r>
              <a:rPr lang="es-ES" sz="2000" b="1" dirty="0" err="1">
                <a:latin typeface="Antique Olive" panose="020B0603020204030204" pitchFamily="34" charset="0"/>
              </a:rPr>
              <a:t>Violating</a:t>
            </a:r>
            <a:r>
              <a:rPr lang="es-ES" sz="2000" b="1" dirty="0">
                <a:latin typeface="Antique Olive" panose="020B0603020204030204" pitchFamily="34" charset="0"/>
              </a:rPr>
              <a:t> a human </a:t>
            </a:r>
            <a:r>
              <a:rPr lang="es-ES" sz="2000" b="1" dirty="0" err="1">
                <a:latin typeface="Antique Olive" panose="020B0603020204030204" pitchFamily="34" charset="0"/>
              </a:rPr>
              <a:t>right</a:t>
            </a:r>
            <a:r>
              <a:rPr lang="es-ES" sz="2000" b="1" dirty="0">
                <a:latin typeface="Antique Olive" panose="020B0603020204030204" pitchFamily="34" charset="0"/>
              </a:rPr>
              <a:t> </a:t>
            </a:r>
            <a:r>
              <a:rPr lang="es-ES" sz="2000" b="1" dirty="0" err="1">
                <a:latin typeface="Antique Olive" panose="020B0603020204030204" pitchFamily="34" charset="0"/>
              </a:rPr>
              <a:t>whatsoever</a:t>
            </a:r>
            <a:r>
              <a:rPr lang="es-ES" sz="2000" b="1" dirty="0">
                <a:latin typeface="Antique Olive" panose="020B0603020204030204" pitchFamily="34" charset="0"/>
              </a:rPr>
              <a:t> </a:t>
            </a:r>
            <a:r>
              <a:rPr lang="es-ES" sz="2000" b="1" dirty="0" err="1">
                <a:latin typeface="Antique Olive" panose="020B0603020204030204" pitchFamily="34" charset="0"/>
              </a:rPr>
              <a:t>always</a:t>
            </a:r>
            <a:r>
              <a:rPr lang="es-ES" sz="2000" b="1" dirty="0">
                <a:latin typeface="Antique Olive" panose="020B0603020204030204" pitchFamily="34" charset="0"/>
              </a:rPr>
              <a:t> produces non </a:t>
            </a:r>
            <a:r>
              <a:rPr lang="es-ES" sz="2000" b="1" dirty="0" err="1">
                <a:latin typeface="Antique Olive" panose="020B0603020204030204" pitchFamily="34" charset="0"/>
              </a:rPr>
              <a:t>economic</a:t>
            </a:r>
            <a:r>
              <a:rPr lang="es-ES" sz="2000" b="1" dirty="0">
                <a:latin typeface="Antique Olive" panose="020B0603020204030204" pitchFamily="34" charset="0"/>
              </a:rPr>
              <a:t> </a:t>
            </a:r>
            <a:r>
              <a:rPr lang="es-ES" sz="2000" b="1" dirty="0" err="1">
                <a:latin typeface="Antique Olive" panose="020B0603020204030204" pitchFamily="34" charset="0"/>
              </a:rPr>
              <a:t>damages</a:t>
            </a:r>
            <a:r>
              <a:rPr lang="es-ES" b="1" dirty="0"/>
              <a:t>.</a:t>
            </a:r>
          </a:p>
        </p:txBody>
      </p:sp>
      <p:sp>
        <p:nvSpPr>
          <p:cNvPr id="3" name="2 CuadroTexto"/>
          <p:cNvSpPr txBox="1"/>
          <p:nvPr/>
        </p:nvSpPr>
        <p:spPr>
          <a:xfrm>
            <a:off x="611561" y="2636912"/>
            <a:ext cx="4032448" cy="1200329"/>
          </a:xfrm>
          <a:prstGeom prst="rect">
            <a:avLst/>
          </a:prstGeom>
          <a:noFill/>
        </p:spPr>
        <p:txBody>
          <a:bodyPr wrap="square" rtlCol="0">
            <a:spAutoFit/>
          </a:bodyPr>
          <a:lstStyle/>
          <a:p>
            <a:r>
              <a:rPr lang="es-ES" sz="2400" dirty="0" err="1"/>
              <a:t>It</a:t>
            </a:r>
            <a:r>
              <a:rPr lang="es-ES" sz="2400" dirty="0"/>
              <a:t> </a:t>
            </a:r>
            <a:r>
              <a:rPr lang="es-ES" sz="2400" dirty="0" err="1"/>
              <a:t>could</a:t>
            </a:r>
            <a:r>
              <a:rPr lang="es-ES" sz="2400" dirty="0"/>
              <a:t> </a:t>
            </a:r>
            <a:r>
              <a:rPr lang="es-ES" sz="2400" dirty="0" err="1"/>
              <a:t>also</a:t>
            </a:r>
            <a:r>
              <a:rPr lang="es-ES" sz="2400" dirty="0"/>
              <a:t> cause </a:t>
            </a:r>
            <a:r>
              <a:rPr lang="es-ES" sz="2400" dirty="0" err="1"/>
              <a:t>economic</a:t>
            </a:r>
            <a:r>
              <a:rPr lang="es-ES" sz="2400" dirty="0"/>
              <a:t> </a:t>
            </a:r>
            <a:r>
              <a:rPr lang="es-ES" sz="2400" dirty="0" err="1"/>
              <a:t>damages</a:t>
            </a:r>
            <a:r>
              <a:rPr lang="es-ES" sz="2400" dirty="0"/>
              <a:t>, </a:t>
            </a:r>
            <a:r>
              <a:rPr lang="es-ES" sz="2400" dirty="0" err="1"/>
              <a:t>but</a:t>
            </a:r>
            <a:r>
              <a:rPr lang="es-ES" sz="2400" dirty="0"/>
              <a:t> </a:t>
            </a:r>
            <a:r>
              <a:rPr lang="es-ES" sz="2400" dirty="0" err="1"/>
              <a:t>that</a:t>
            </a:r>
            <a:r>
              <a:rPr lang="es-ES" sz="2400" dirty="0"/>
              <a:t> </a:t>
            </a:r>
            <a:r>
              <a:rPr lang="es-ES" sz="2400" dirty="0" err="1"/>
              <a:t>is</a:t>
            </a:r>
            <a:r>
              <a:rPr lang="es-ES" sz="2400" dirty="0"/>
              <a:t> </a:t>
            </a:r>
            <a:r>
              <a:rPr lang="es-ES" sz="2400" dirty="0" err="1"/>
              <a:t>not</a:t>
            </a:r>
            <a:r>
              <a:rPr lang="es-ES" sz="2400" dirty="0"/>
              <a:t> </a:t>
            </a:r>
            <a:r>
              <a:rPr lang="es-ES" sz="2400" dirty="0" err="1"/>
              <a:t>necessary</a:t>
            </a:r>
            <a:r>
              <a:rPr lang="es-ES" sz="2400" dirty="0"/>
              <a:t>.</a:t>
            </a:r>
          </a:p>
        </p:txBody>
      </p:sp>
      <p:sp>
        <p:nvSpPr>
          <p:cNvPr id="4" name="3 CuadroTexto"/>
          <p:cNvSpPr txBox="1"/>
          <p:nvPr/>
        </p:nvSpPr>
        <p:spPr>
          <a:xfrm>
            <a:off x="467544" y="4094654"/>
            <a:ext cx="3862211" cy="1815882"/>
          </a:xfrm>
          <a:prstGeom prst="rect">
            <a:avLst/>
          </a:prstGeom>
          <a:noFill/>
        </p:spPr>
        <p:txBody>
          <a:bodyPr wrap="none" rtlCol="0">
            <a:spAutoFit/>
          </a:bodyPr>
          <a:lstStyle/>
          <a:p>
            <a:r>
              <a:rPr lang="es-ES" sz="2800" dirty="0" err="1"/>
              <a:t>Think</a:t>
            </a:r>
            <a:r>
              <a:rPr lang="es-ES" sz="2800" dirty="0"/>
              <a:t> </a:t>
            </a:r>
            <a:r>
              <a:rPr lang="es-ES" sz="2800" dirty="0" err="1"/>
              <a:t>about</a:t>
            </a:r>
            <a:r>
              <a:rPr lang="es-ES" sz="2800" dirty="0"/>
              <a:t>:</a:t>
            </a:r>
          </a:p>
          <a:p>
            <a:r>
              <a:rPr lang="es-ES" sz="2800" dirty="0" err="1"/>
              <a:t>Right</a:t>
            </a:r>
            <a:r>
              <a:rPr lang="es-ES" sz="2800" dirty="0"/>
              <a:t> to </a:t>
            </a:r>
            <a:r>
              <a:rPr lang="es-ES" sz="2800" dirty="0" err="1"/>
              <a:t>privacy</a:t>
            </a:r>
            <a:endParaRPr lang="es-ES" sz="2800" dirty="0"/>
          </a:p>
          <a:p>
            <a:r>
              <a:rPr lang="es-ES" sz="2800" dirty="0" err="1"/>
              <a:t>Right</a:t>
            </a:r>
            <a:r>
              <a:rPr lang="es-ES" sz="2800" dirty="0"/>
              <a:t> to </a:t>
            </a:r>
            <a:r>
              <a:rPr lang="es-ES" sz="2800" dirty="0" err="1"/>
              <a:t>physical</a:t>
            </a:r>
            <a:r>
              <a:rPr lang="es-ES" sz="2800" dirty="0"/>
              <a:t> </a:t>
            </a:r>
            <a:r>
              <a:rPr lang="es-ES" sz="2800" dirty="0" err="1"/>
              <a:t>integrity</a:t>
            </a:r>
            <a:endParaRPr lang="es-ES" sz="2800" dirty="0"/>
          </a:p>
          <a:p>
            <a:r>
              <a:rPr lang="es-ES" sz="2800" dirty="0" err="1"/>
              <a:t>Freedom</a:t>
            </a:r>
            <a:r>
              <a:rPr lang="es-ES" sz="2800" dirty="0"/>
              <a:t> of </a:t>
            </a:r>
            <a:r>
              <a:rPr lang="es-ES" sz="2800" dirty="0" err="1"/>
              <a:t>movement</a:t>
            </a:r>
            <a:r>
              <a:rPr lang="es-ES" sz="2800" dirty="0"/>
              <a:t>…</a:t>
            </a:r>
          </a:p>
        </p:txBody>
      </p:sp>
    </p:spTree>
    <p:extLst>
      <p:ext uri="{BB962C8B-B14F-4D97-AF65-F5344CB8AC3E}">
        <p14:creationId xmlns:p14="http://schemas.microsoft.com/office/powerpoint/2010/main" val="497629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882734" cy="294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612676"/>
            <a:ext cx="3228950" cy="180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4265" y="414908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Abrir llave"/>
          <p:cNvSpPr/>
          <p:nvPr/>
        </p:nvSpPr>
        <p:spPr>
          <a:xfrm>
            <a:off x="4962328" y="1475995"/>
            <a:ext cx="227456" cy="3784426"/>
          </a:xfrm>
          <a:prstGeom prst="lef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extLst>
      <p:ext uri="{BB962C8B-B14F-4D97-AF65-F5344CB8AC3E}">
        <p14:creationId xmlns:p14="http://schemas.microsoft.com/office/powerpoint/2010/main" val="4413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0" y="188640"/>
            <a:ext cx="8879082" cy="6418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331640" y="388414"/>
            <a:ext cx="6048672" cy="1384995"/>
          </a:xfrm>
          <a:prstGeom prst="rect">
            <a:avLst/>
          </a:prstGeom>
          <a:noFill/>
        </p:spPr>
        <p:txBody>
          <a:bodyPr wrap="square" rtlCol="0">
            <a:spAutoFit/>
          </a:bodyPr>
          <a:lstStyle/>
          <a:p>
            <a:pPr algn="ctr"/>
            <a:r>
              <a:rPr lang="es-ES" sz="2800" dirty="0">
                <a:latin typeface="Berlin Sans FB" panose="020E0602020502020306" pitchFamily="34" charset="0"/>
              </a:rPr>
              <a:t>CONSTITUTIONAL LIMITS TO THE COMPENSATION OF DAMAGES TO HUMAN RIGHTS</a:t>
            </a:r>
          </a:p>
        </p:txBody>
      </p:sp>
      <p:sp>
        <p:nvSpPr>
          <p:cNvPr id="3" name="2 CuadroTexto"/>
          <p:cNvSpPr txBox="1"/>
          <p:nvPr/>
        </p:nvSpPr>
        <p:spPr>
          <a:xfrm>
            <a:off x="323528" y="1916832"/>
            <a:ext cx="8606174" cy="4524315"/>
          </a:xfrm>
          <a:prstGeom prst="rect">
            <a:avLst/>
          </a:prstGeom>
          <a:noFill/>
        </p:spPr>
        <p:txBody>
          <a:bodyPr wrap="square" rtlCol="0">
            <a:spAutoFit/>
          </a:bodyPr>
          <a:lstStyle/>
          <a:p>
            <a:r>
              <a:rPr lang="es-ES" sz="2400" b="1" dirty="0" err="1"/>
              <a:t>The</a:t>
            </a:r>
            <a:r>
              <a:rPr lang="es-ES" sz="2400" b="1" dirty="0"/>
              <a:t> </a:t>
            </a:r>
            <a:r>
              <a:rPr lang="es-ES" sz="2400" b="1" dirty="0" err="1"/>
              <a:t>origin</a:t>
            </a:r>
            <a:r>
              <a:rPr lang="es-ES" sz="2400" b="1" dirty="0"/>
              <a:t> of </a:t>
            </a:r>
            <a:r>
              <a:rPr lang="es-ES" sz="2400" b="1" dirty="0" err="1"/>
              <a:t>these</a:t>
            </a:r>
            <a:r>
              <a:rPr lang="es-ES" sz="2400" b="1" dirty="0"/>
              <a:t> </a:t>
            </a:r>
            <a:r>
              <a:rPr lang="es-ES" sz="2400" b="1" dirty="0" err="1"/>
              <a:t>constitutional</a:t>
            </a:r>
            <a:r>
              <a:rPr lang="es-ES" sz="2400" b="1" dirty="0"/>
              <a:t> </a:t>
            </a:r>
            <a:r>
              <a:rPr lang="es-ES" sz="2400" b="1" dirty="0" err="1"/>
              <a:t>limits</a:t>
            </a:r>
            <a:r>
              <a:rPr lang="es-ES" sz="2400" b="1" dirty="0"/>
              <a:t> </a:t>
            </a:r>
            <a:r>
              <a:rPr lang="es-ES" sz="2400" b="1" dirty="0" err="1"/>
              <a:t>is</a:t>
            </a:r>
            <a:r>
              <a:rPr lang="es-ES" sz="2400" b="1" dirty="0"/>
              <a:t> </a:t>
            </a:r>
            <a:r>
              <a:rPr lang="es-ES" sz="2400" b="1" dirty="0" err="1"/>
              <a:t>the</a:t>
            </a:r>
            <a:r>
              <a:rPr lang="es-ES" sz="2400" b="1" dirty="0"/>
              <a:t> </a:t>
            </a:r>
            <a:r>
              <a:rPr lang="es-ES" sz="2400" b="1" dirty="0" err="1"/>
              <a:t>enactment</a:t>
            </a:r>
            <a:r>
              <a:rPr lang="es-ES" sz="2400" b="1" dirty="0"/>
              <a:t> in 1995 of a </a:t>
            </a:r>
            <a:r>
              <a:rPr lang="es-ES" sz="2400" b="1" dirty="0" err="1"/>
              <a:t>statutory-established</a:t>
            </a:r>
            <a:r>
              <a:rPr lang="es-ES" sz="2400" b="1" dirty="0"/>
              <a:t> </a:t>
            </a:r>
            <a:r>
              <a:rPr lang="es-ES" sz="2400" b="1" dirty="0" err="1"/>
              <a:t>scheduled</a:t>
            </a:r>
            <a:r>
              <a:rPr lang="es-ES" sz="2400" b="1" dirty="0"/>
              <a:t> </a:t>
            </a:r>
            <a:r>
              <a:rPr lang="es-ES" sz="2400" b="1" dirty="0" err="1"/>
              <a:t>compensation</a:t>
            </a:r>
            <a:r>
              <a:rPr lang="es-ES" sz="2400" b="1" dirty="0"/>
              <a:t> of </a:t>
            </a:r>
            <a:r>
              <a:rPr lang="es-ES" sz="2400" b="1" dirty="0" err="1"/>
              <a:t>damages</a:t>
            </a:r>
            <a:r>
              <a:rPr lang="es-ES" sz="2400" b="1" dirty="0"/>
              <a:t> in </a:t>
            </a:r>
            <a:r>
              <a:rPr lang="es-ES" sz="2400" b="1" dirty="0" err="1"/>
              <a:t>the</a:t>
            </a:r>
            <a:r>
              <a:rPr lang="es-ES" sz="2400" b="1" dirty="0"/>
              <a:t> </a:t>
            </a:r>
            <a:r>
              <a:rPr lang="es-ES" sz="2400" b="1" dirty="0" err="1"/>
              <a:t>Spanish</a:t>
            </a:r>
            <a:r>
              <a:rPr lang="es-ES" sz="2400" b="1" dirty="0"/>
              <a:t> </a:t>
            </a:r>
            <a:r>
              <a:rPr lang="es-ES" sz="2400" b="1" dirty="0" err="1"/>
              <a:t>system</a:t>
            </a:r>
            <a:r>
              <a:rPr lang="es-ES" sz="2400" b="1" dirty="0"/>
              <a:t> (“el baremo”).</a:t>
            </a:r>
          </a:p>
          <a:p>
            <a:endParaRPr lang="es-ES" sz="2400" b="1" dirty="0"/>
          </a:p>
          <a:p>
            <a:r>
              <a:rPr lang="es-ES" sz="2400" b="1" dirty="0"/>
              <a:t>A </a:t>
            </a:r>
            <a:r>
              <a:rPr lang="es-ES" sz="2400" b="1" dirty="0" err="1"/>
              <a:t>system</a:t>
            </a:r>
            <a:r>
              <a:rPr lang="es-ES" sz="2400" b="1" dirty="0"/>
              <a:t> </a:t>
            </a:r>
            <a:r>
              <a:rPr lang="es-ES" sz="2400" b="1" dirty="0" err="1"/>
              <a:t>composed</a:t>
            </a:r>
            <a:r>
              <a:rPr lang="es-ES" sz="2400" b="1" dirty="0"/>
              <a:t> of </a:t>
            </a:r>
            <a:r>
              <a:rPr lang="es-ES" sz="2400" b="1" dirty="0" err="1"/>
              <a:t>several</a:t>
            </a:r>
            <a:r>
              <a:rPr lang="es-ES" sz="2400" b="1" dirty="0"/>
              <a:t> </a:t>
            </a:r>
            <a:r>
              <a:rPr lang="es-ES" sz="2400" b="1" dirty="0" err="1"/>
              <a:t>scales</a:t>
            </a:r>
            <a:r>
              <a:rPr lang="es-ES" sz="2400" b="1" dirty="0"/>
              <a:t> and </a:t>
            </a:r>
            <a:r>
              <a:rPr lang="es-ES" sz="2400" b="1" dirty="0" err="1"/>
              <a:t>tables</a:t>
            </a:r>
            <a:r>
              <a:rPr lang="es-ES" sz="2400" b="1" dirty="0"/>
              <a:t> </a:t>
            </a:r>
            <a:r>
              <a:rPr lang="es-ES" sz="2400" b="1" dirty="0" err="1"/>
              <a:t>that</a:t>
            </a:r>
            <a:r>
              <a:rPr lang="es-ES" sz="2400" b="1" dirty="0"/>
              <a:t> </a:t>
            </a:r>
            <a:r>
              <a:rPr lang="es-ES" sz="2400" b="1" dirty="0" err="1"/>
              <a:t>must</a:t>
            </a:r>
            <a:r>
              <a:rPr lang="es-ES" sz="2400" b="1" dirty="0"/>
              <a:t> be </a:t>
            </a:r>
            <a:r>
              <a:rPr lang="es-ES" sz="2400" b="1" dirty="0" err="1"/>
              <a:t>used</a:t>
            </a:r>
            <a:r>
              <a:rPr lang="es-ES" sz="2400" b="1" dirty="0"/>
              <a:t> to </a:t>
            </a:r>
            <a:r>
              <a:rPr lang="es-ES" sz="2400" b="1" dirty="0" err="1"/>
              <a:t>calculate</a:t>
            </a:r>
            <a:r>
              <a:rPr lang="es-ES" sz="2400" b="1" dirty="0"/>
              <a:t> </a:t>
            </a:r>
            <a:r>
              <a:rPr lang="es-ES" sz="2400" b="1" dirty="0" err="1"/>
              <a:t>the</a:t>
            </a:r>
            <a:r>
              <a:rPr lang="es-ES" sz="2400" b="1" dirty="0"/>
              <a:t> </a:t>
            </a:r>
            <a:r>
              <a:rPr lang="es-ES" sz="2400" b="1" dirty="0" err="1"/>
              <a:t>compensation</a:t>
            </a:r>
            <a:r>
              <a:rPr lang="es-ES" sz="2400" b="1" dirty="0"/>
              <a:t> </a:t>
            </a:r>
            <a:r>
              <a:rPr lang="es-ES" sz="2400" b="1" dirty="0" err="1"/>
              <a:t>for</a:t>
            </a:r>
            <a:r>
              <a:rPr lang="es-ES" sz="2400" b="1" dirty="0"/>
              <a:t> </a:t>
            </a:r>
            <a:r>
              <a:rPr lang="es-ES" sz="2400" b="1" dirty="0" err="1"/>
              <a:t>any</a:t>
            </a:r>
            <a:r>
              <a:rPr lang="es-ES" sz="2400" b="1" dirty="0"/>
              <a:t> “personal </a:t>
            </a:r>
            <a:r>
              <a:rPr lang="es-ES" sz="2400" b="1" dirty="0" err="1"/>
              <a:t>damage</a:t>
            </a:r>
            <a:r>
              <a:rPr lang="es-ES" sz="2400" b="1" dirty="0"/>
              <a:t>” (</a:t>
            </a:r>
            <a:r>
              <a:rPr lang="es-ES" sz="2400" b="1" dirty="0" err="1"/>
              <a:t>damages</a:t>
            </a:r>
            <a:r>
              <a:rPr lang="es-ES" sz="2400" b="1" dirty="0"/>
              <a:t> to </a:t>
            </a:r>
            <a:r>
              <a:rPr lang="es-ES" sz="2400" b="1" dirty="0" err="1"/>
              <a:t>life</a:t>
            </a:r>
            <a:r>
              <a:rPr lang="es-ES" sz="2400" b="1" dirty="0"/>
              <a:t> </a:t>
            </a:r>
            <a:r>
              <a:rPr lang="es-ES" sz="2400" b="1" dirty="0" err="1"/>
              <a:t>or</a:t>
            </a:r>
            <a:r>
              <a:rPr lang="es-ES" sz="2400" b="1" dirty="0"/>
              <a:t> to </a:t>
            </a:r>
            <a:r>
              <a:rPr lang="es-ES" sz="2400" b="1" dirty="0" err="1"/>
              <a:t>the</a:t>
            </a:r>
            <a:r>
              <a:rPr lang="es-ES" sz="2400" b="1" dirty="0"/>
              <a:t> </a:t>
            </a:r>
            <a:r>
              <a:rPr lang="es-ES" sz="2400" b="1" dirty="0" err="1"/>
              <a:t>physical</a:t>
            </a:r>
            <a:r>
              <a:rPr lang="es-ES" sz="2400" b="1" dirty="0"/>
              <a:t> and mental </a:t>
            </a:r>
            <a:r>
              <a:rPr lang="es-ES" sz="2400" b="1" dirty="0" err="1"/>
              <a:t>integrity</a:t>
            </a:r>
            <a:r>
              <a:rPr lang="es-ES" sz="2400" b="1" dirty="0"/>
              <a:t> of a </a:t>
            </a:r>
            <a:r>
              <a:rPr lang="es-ES" sz="2400" b="1" dirty="0" err="1"/>
              <a:t>person</a:t>
            </a:r>
            <a:r>
              <a:rPr lang="es-ES" sz="2400" b="1" dirty="0"/>
              <a:t>) </a:t>
            </a:r>
          </a:p>
          <a:p>
            <a:endParaRPr lang="es-ES" sz="2400" b="1" dirty="0"/>
          </a:p>
          <a:p>
            <a:r>
              <a:rPr lang="es-ES" sz="2400" b="1" dirty="0"/>
              <a:t>A </a:t>
            </a:r>
            <a:r>
              <a:rPr lang="es-ES" sz="2400" b="1" dirty="0" err="1"/>
              <a:t>Court</a:t>
            </a:r>
            <a:r>
              <a:rPr lang="es-ES" sz="2400" b="1" dirty="0"/>
              <a:t> </a:t>
            </a:r>
            <a:r>
              <a:rPr lang="es-ES" sz="2400" b="1" dirty="0" err="1"/>
              <a:t>cannot</a:t>
            </a:r>
            <a:r>
              <a:rPr lang="es-ES" sz="2400" b="1" dirty="0"/>
              <a:t> </a:t>
            </a:r>
            <a:r>
              <a:rPr lang="es-ES" sz="2400" b="1" dirty="0" err="1"/>
              <a:t>grant</a:t>
            </a:r>
            <a:r>
              <a:rPr lang="es-ES" sz="2400" b="1" dirty="0"/>
              <a:t> a </a:t>
            </a:r>
            <a:r>
              <a:rPr lang="es-ES" sz="2400" b="1" dirty="0" err="1"/>
              <a:t>higher</a:t>
            </a:r>
            <a:r>
              <a:rPr lang="es-ES" sz="2400" b="1" dirty="0"/>
              <a:t> </a:t>
            </a:r>
            <a:r>
              <a:rPr lang="es-ES" sz="2400" b="1" dirty="0" err="1"/>
              <a:t>compensation</a:t>
            </a:r>
            <a:r>
              <a:rPr lang="es-ES" sz="2400" b="1" dirty="0"/>
              <a:t> </a:t>
            </a:r>
            <a:r>
              <a:rPr lang="es-ES" sz="2400" b="1" dirty="0" err="1"/>
              <a:t>than</a:t>
            </a:r>
            <a:r>
              <a:rPr lang="es-ES" sz="2400" b="1" dirty="0"/>
              <a:t> </a:t>
            </a:r>
            <a:r>
              <a:rPr lang="es-ES" sz="2400" b="1" dirty="0" err="1"/>
              <a:t>the</a:t>
            </a:r>
            <a:r>
              <a:rPr lang="es-ES" sz="2400" b="1" dirty="0"/>
              <a:t> </a:t>
            </a:r>
            <a:r>
              <a:rPr lang="es-ES" sz="2400" b="1" dirty="0" err="1"/>
              <a:t>amount</a:t>
            </a:r>
            <a:r>
              <a:rPr lang="es-ES" sz="2400" b="1" dirty="0"/>
              <a:t> of </a:t>
            </a:r>
            <a:r>
              <a:rPr lang="es-ES" sz="2400" b="1" dirty="0" err="1"/>
              <a:t>money</a:t>
            </a:r>
            <a:r>
              <a:rPr lang="es-ES" sz="2400" b="1" dirty="0"/>
              <a:t> </a:t>
            </a:r>
            <a:r>
              <a:rPr lang="es-ES" sz="2400" b="1" dirty="0" err="1"/>
              <a:t>allocated</a:t>
            </a:r>
            <a:r>
              <a:rPr lang="es-ES" sz="2400" b="1" dirty="0"/>
              <a:t> in “el baremo” </a:t>
            </a:r>
            <a:r>
              <a:rPr lang="es-ES" sz="2400" b="1" dirty="0" err="1"/>
              <a:t>for</a:t>
            </a:r>
            <a:r>
              <a:rPr lang="es-ES" sz="2400" b="1" dirty="0"/>
              <a:t> </a:t>
            </a:r>
            <a:r>
              <a:rPr lang="es-ES" sz="2400" b="1" dirty="0" err="1"/>
              <a:t>that</a:t>
            </a:r>
            <a:r>
              <a:rPr lang="es-ES" sz="2400" b="1" dirty="0"/>
              <a:t> </a:t>
            </a:r>
            <a:r>
              <a:rPr lang="es-ES" sz="2400" b="1" dirty="0" err="1"/>
              <a:t>kind</a:t>
            </a:r>
            <a:r>
              <a:rPr lang="es-ES" sz="2400" b="1" dirty="0"/>
              <a:t> of </a:t>
            </a:r>
            <a:r>
              <a:rPr lang="es-ES" sz="2400" b="1" dirty="0" err="1"/>
              <a:t>injury</a:t>
            </a:r>
            <a:r>
              <a:rPr lang="es-ES" sz="2400" b="1" dirty="0"/>
              <a:t>. </a:t>
            </a:r>
            <a:r>
              <a:rPr lang="es-ES" sz="2400" b="1" dirty="0" err="1"/>
              <a:t>The</a:t>
            </a:r>
            <a:r>
              <a:rPr lang="es-ES" sz="2400" b="1" dirty="0"/>
              <a:t> “baremo” </a:t>
            </a:r>
            <a:r>
              <a:rPr lang="es-ES" sz="2400" b="1" dirty="0" err="1"/>
              <a:t>is</a:t>
            </a:r>
            <a:r>
              <a:rPr lang="es-ES" sz="2400" b="1" dirty="0"/>
              <a:t> a </a:t>
            </a:r>
            <a:r>
              <a:rPr lang="es-ES" sz="2400" b="1" dirty="0" err="1"/>
              <a:t>system</a:t>
            </a:r>
            <a:r>
              <a:rPr lang="es-ES" sz="2400" b="1" dirty="0"/>
              <a:t> </a:t>
            </a:r>
            <a:r>
              <a:rPr lang="es-ES" sz="2400" b="1" dirty="0" err="1"/>
              <a:t>that</a:t>
            </a:r>
            <a:r>
              <a:rPr lang="es-ES" sz="2400" b="1" dirty="0"/>
              <a:t> </a:t>
            </a:r>
            <a:r>
              <a:rPr lang="es-ES" sz="2400" b="1" dirty="0" err="1"/>
              <a:t>establishes</a:t>
            </a:r>
            <a:r>
              <a:rPr lang="es-ES" sz="2400" b="1" dirty="0"/>
              <a:t> </a:t>
            </a:r>
            <a:r>
              <a:rPr lang="es-ES" sz="2400" b="1" i="1" u="sng" dirty="0" err="1"/>
              <a:t>caps</a:t>
            </a:r>
            <a:r>
              <a:rPr lang="es-ES" sz="2400" b="1" i="1" u="sng" dirty="0"/>
              <a:t> </a:t>
            </a:r>
            <a:r>
              <a:rPr lang="es-ES" sz="2400" b="1" i="1" u="sng" dirty="0" err="1"/>
              <a:t>on</a:t>
            </a:r>
            <a:r>
              <a:rPr lang="es-ES" sz="2400" b="1" i="1" u="sng" dirty="0"/>
              <a:t> </a:t>
            </a:r>
            <a:r>
              <a:rPr lang="es-ES" sz="2400" b="1" i="1" u="sng" dirty="0" err="1"/>
              <a:t>damages</a:t>
            </a:r>
            <a:endParaRPr lang="es-ES" sz="2400" b="1" i="1" u="sng" dirty="0"/>
          </a:p>
        </p:txBody>
      </p:sp>
    </p:spTree>
    <p:extLst>
      <p:ext uri="{BB962C8B-B14F-4D97-AF65-F5344CB8AC3E}">
        <p14:creationId xmlns:p14="http://schemas.microsoft.com/office/powerpoint/2010/main" val="2908824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404664"/>
            <a:ext cx="7488832" cy="2862322"/>
          </a:xfrm>
          <a:prstGeom prst="rect">
            <a:avLst/>
          </a:prstGeom>
          <a:noFill/>
        </p:spPr>
        <p:txBody>
          <a:bodyPr wrap="square" rtlCol="0">
            <a:spAutoFit/>
          </a:bodyPr>
          <a:lstStyle/>
          <a:p>
            <a:pPr algn="just"/>
            <a:r>
              <a:rPr lang="es-ES" sz="2000" dirty="0" err="1"/>
              <a:t>System</a:t>
            </a:r>
            <a:r>
              <a:rPr lang="es-ES" sz="2000" dirty="0"/>
              <a:t> </a:t>
            </a:r>
            <a:r>
              <a:rPr lang="es-ES" sz="2000" dirty="0" err="1"/>
              <a:t>was</a:t>
            </a:r>
            <a:r>
              <a:rPr lang="es-ES" sz="2000" dirty="0"/>
              <a:t> </a:t>
            </a:r>
            <a:r>
              <a:rPr lang="es-ES" sz="2000" dirty="0" err="1"/>
              <a:t>challenged</a:t>
            </a:r>
            <a:r>
              <a:rPr lang="es-ES" sz="2000" dirty="0"/>
              <a:t> </a:t>
            </a:r>
            <a:r>
              <a:rPr lang="es-ES" sz="2000" dirty="0" err="1"/>
              <a:t>before</a:t>
            </a:r>
            <a:r>
              <a:rPr lang="es-ES" sz="2000" dirty="0"/>
              <a:t> </a:t>
            </a:r>
            <a:r>
              <a:rPr lang="es-ES" sz="2000" dirty="0" err="1"/>
              <a:t>the</a:t>
            </a:r>
            <a:r>
              <a:rPr lang="es-ES" sz="2000" dirty="0"/>
              <a:t> </a:t>
            </a:r>
            <a:r>
              <a:rPr lang="es-ES" sz="2000" b="1" dirty="0" err="1"/>
              <a:t>Constitutional</a:t>
            </a:r>
            <a:r>
              <a:rPr lang="es-ES" sz="2000" b="1" dirty="0"/>
              <a:t> </a:t>
            </a:r>
            <a:r>
              <a:rPr lang="es-ES" sz="2000" b="1" dirty="0" err="1"/>
              <a:t>Court</a:t>
            </a:r>
            <a:r>
              <a:rPr lang="es-ES" sz="2000" b="1" dirty="0"/>
              <a:t> </a:t>
            </a:r>
            <a:r>
              <a:rPr lang="es-ES" sz="2000" dirty="0" err="1"/>
              <a:t>on</a:t>
            </a:r>
            <a:r>
              <a:rPr lang="es-ES" sz="2000" dirty="0"/>
              <a:t> </a:t>
            </a:r>
            <a:r>
              <a:rPr lang="es-ES" sz="2000" dirty="0" err="1"/>
              <a:t>the</a:t>
            </a:r>
            <a:r>
              <a:rPr lang="es-ES" sz="2000" dirty="0"/>
              <a:t> </a:t>
            </a:r>
            <a:r>
              <a:rPr lang="es-ES" sz="2000" dirty="0" err="1"/>
              <a:t>basis</a:t>
            </a:r>
            <a:r>
              <a:rPr lang="es-ES" sz="2000" dirty="0"/>
              <a:t> </a:t>
            </a:r>
            <a:r>
              <a:rPr lang="es-ES" sz="2000" dirty="0" err="1"/>
              <a:t>that</a:t>
            </a:r>
            <a:r>
              <a:rPr lang="es-ES" sz="2000" dirty="0"/>
              <a:t> </a:t>
            </a:r>
            <a:r>
              <a:rPr lang="es-ES" sz="2000" dirty="0" err="1"/>
              <a:t>it</a:t>
            </a:r>
            <a:r>
              <a:rPr lang="es-ES" sz="2000" dirty="0"/>
              <a:t> </a:t>
            </a:r>
            <a:r>
              <a:rPr lang="es-ES" sz="2000" dirty="0" err="1"/>
              <a:t>infringed</a:t>
            </a:r>
            <a:r>
              <a:rPr lang="es-ES" sz="2000" dirty="0"/>
              <a:t> </a:t>
            </a:r>
            <a:r>
              <a:rPr lang="es-ES" sz="2000" dirty="0" err="1"/>
              <a:t>the</a:t>
            </a:r>
            <a:r>
              <a:rPr lang="es-ES" sz="2000" dirty="0"/>
              <a:t> </a:t>
            </a:r>
            <a:r>
              <a:rPr lang="es-ES" sz="2000" dirty="0" err="1"/>
              <a:t>right</a:t>
            </a:r>
            <a:r>
              <a:rPr lang="es-ES" sz="2000" dirty="0"/>
              <a:t> to </a:t>
            </a:r>
            <a:r>
              <a:rPr lang="es-ES" sz="2000" dirty="0" err="1"/>
              <a:t>life</a:t>
            </a:r>
            <a:r>
              <a:rPr lang="es-ES" sz="2000" dirty="0"/>
              <a:t>, </a:t>
            </a:r>
            <a:r>
              <a:rPr lang="es-ES" sz="2000" dirty="0" err="1"/>
              <a:t>the</a:t>
            </a:r>
            <a:r>
              <a:rPr lang="es-ES" sz="2000" dirty="0"/>
              <a:t> </a:t>
            </a:r>
            <a:r>
              <a:rPr lang="es-ES" sz="2000" dirty="0" err="1"/>
              <a:t>right</a:t>
            </a:r>
            <a:r>
              <a:rPr lang="es-ES" sz="2000" dirty="0"/>
              <a:t> to </a:t>
            </a:r>
            <a:r>
              <a:rPr lang="es-ES" sz="2000" dirty="0" err="1"/>
              <a:t>physical</a:t>
            </a:r>
            <a:r>
              <a:rPr lang="es-ES" sz="2000" dirty="0"/>
              <a:t> and mental </a:t>
            </a:r>
            <a:r>
              <a:rPr lang="es-ES" sz="2000" dirty="0" err="1"/>
              <a:t>integrity</a:t>
            </a:r>
            <a:r>
              <a:rPr lang="es-ES" sz="2000" dirty="0"/>
              <a:t> and </a:t>
            </a:r>
            <a:r>
              <a:rPr lang="es-ES" sz="2000" dirty="0" err="1"/>
              <a:t>the</a:t>
            </a:r>
            <a:r>
              <a:rPr lang="es-ES" sz="2000" dirty="0"/>
              <a:t> human </a:t>
            </a:r>
            <a:r>
              <a:rPr lang="es-ES" sz="2000" dirty="0" err="1"/>
              <a:t>dignity</a:t>
            </a:r>
            <a:r>
              <a:rPr lang="es-ES" sz="2000" dirty="0"/>
              <a:t>. </a:t>
            </a:r>
            <a:r>
              <a:rPr lang="es-ES" sz="2000" dirty="0" err="1"/>
              <a:t>The</a:t>
            </a:r>
            <a:r>
              <a:rPr lang="es-ES" sz="2000" dirty="0"/>
              <a:t> </a:t>
            </a:r>
            <a:r>
              <a:rPr lang="es-ES" sz="2000" dirty="0" err="1"/>
              <a:t>system</a:t>
            </a:r>
            <a:r>
              <a:rPr lang="es-ES" sz="2000" dirty="0"/>
              <a:t> </a:t>
            </a:r>
            <a:r>
              <a:rPr lang="es-ES" sz="2000" dirty="0" err="1"/>
              <a:t>was</a:t>
            </a:r>
            <a:r>
              <a:rPr lang="es-ES" sz="2000" dirty="0"/>
              <a:t> </a:t>
            </a:r>
            <a:r>
              <a:rPr lang="es-ES" sz="2000" dirty="0" err="1"/>
              <a:t>said</a:t>
            </a:r>
            <a:r>
              <a:rPr lang="es-ES" sz="2000" dirty="0"/>
              <a:t> to </a:t>
            </a:r>
            <a:r>
              <a:rPr lang="es-ES" sz="2000" dirty="0" err="1"/>
              <a:t>leave</a:t>
            </a:r>
            <a:r>
              <a:rPr lang="es-ES" sz="2000" dirty="0"/>
              <a:t> </a:t>
            </a:r>
            <a:r>
              <a:rPr lang="es-ES" sz="2000" dirty="0" err="1"/>
              <a:t>people</a:t>
            </a:r>
            <a:r>
              <a:rPr lang="es-ES" sz="2000" dirty="0"/>
              <a:t> </a:t>
            </a:r>
            <a:r>
              <a:rPr lang="es-ES" sz="2000" dirty="0" err="1"/>
              <a:t>without</a:t>
            </a:r>
            <a:r>
              <a:rPr lang="es-ES" sz="2000" dirty="0"/>
              <a:t> </a:t>
            </a:r>
            <a:r>
              <a:rPr lang="es-ES" sz="2000" dirty="0" err="1"/>
              <a:t>compensation</a:t>
            </a:r>
            <a:r>
              <a:rPr lang="es-ES" sz="2000" dirty="0"/>
              <a:t> </a:t>
            </a:r>
            <a:r>
              <a:rPr lang="es-ES" sz="2000" dirty="0" err="1"/>
              <a:t>for</a:t>
            </a:r>
            <a:r>
              <a:rPr lang="es-ES" sz="2000" dirty="0"/>
              <a:t> </a:t>
            </a:r>
            <a:r>
              <a:rPr lang="es-ES" sz="2000" dirty="0" err="1"/>
              <a:t>damages</a:t>
            </a:r>
            <a:r>
              <a:rPr lang="es-ES" sz="2000" dirty="0"/>
              <a:t> </a:t>
            </a:r>
            <a:r>
              <a:rPr lang="es-ES" sz="2000" dirty="0" err="1"/>
              <a:t>that</a:t>
            </a:r>
            <a:r>
              <a:rPr lang="es-ES" sz="2000" dirty="0"/>
              <a:t> </a:t>
            </a:r>
            <a:r>
              <a:rPr lang="es-ES" sz="2000" dirty="0" err="1"/>
              <a:t>they</a:t>
            </a:r>
            <a:r>
              <a:rPr lang="es-ES" sz="2000" dirty="0"/>
              <a:t> </a:t>
            </a:r>
            <a:r>
              <a:rPr lang="es-ES" sz="2000" dirty="0" err="1"/>
              <a:t>proved</a:t>
            </a:r>
            <a:r>
              <a:rPr lang="es-ES" sz="2000" dirty="0"/>
              <a:t> </a:t>
            </a:r>
            <a:r>
              <a:rPr lang="es-ES" sz="2000" dirty="0" err="1"/>
              <a:t>during</a:t>
            </a:r>
            <a:r>
              <a:rPr lang="es-ES" sz="2000" dirty="0"/>
              <a:t> </a:t>
            </a:r>
            <a:r>
              <a:rPr lang="es-ES" sz="2000" dirty="0" err="1"/>
              <a:t>the</a:t>
            </a:r>
            <a:r>
              <a:rPr lang="es-ES" sz="2000" dirty="0"/>
              <a:t> </a:t>
            </a:r>
            <a:r>
              <a:rPr lang="es-ES" sz="2000" dirty="0" err="1"/>
              <a:t>process</a:t>
            </a:r>
            <a:r>
              <a:rPr lang="es-ES" sz="2000" dirty="0"/>
              <a:t>.</a:t>
            </a:r>
          </a:p>
          <a:p>
            <a:pPr algn="just"/>
            <a:endParaRPr lang="es-ES" sz="2000" dirty="0"/>
          </a:p>
          <a:p>
            <a:pPr algn="just"/>
            <a:r>
              <a:rPr lang="es-ES" sz="2000" dirty="0" err="1"/>
              <a:t>This</a:t>
            </a:r>
            <a:r>
              <a:rPr lang="es-ES" sz="2000" dirty="0"/>
              <a:t> </a:t>
            </a:r>
            <a:r>
              <a:rPr lang="es-ES" sz="2000" dirty="0" err="1"/>
              <a:t>constitutional</a:t>
            </a:r>
            <a:r>
              <a:rPr lang="es-ES" sz="2000" dirty="0"/>
              <a:t> appeal </a:t>
            </a:r>
            <a:r>
              <a:rPr lang="es-ES" sz="2000" dirty="0" err="1"/>
              <a:t>give</a:t>
            </a:r>
            <a:r>
              <a:rPr lang="es-ES" sz="2000" dirty="0"/>
              <a:t> </a:t>
            </a:r>
            <a:r>
              <a:rPr lang="es-ES" sz="2000" dirty="0" err="1"/>
              <a:t>the</a:t>
            </a:r>
            <a:r>
              <a:rPr lang="es-ES" sz="2000" dirty="0"/>
              <a:t> CC </a:t>
            </a:r>
            <a:r>
              <a:rPr lang="es-ES" sz="2000" dirty="0" err="1"/>
              <a:t>the</a:t>
            </a:r>
            <a:r>
              <a:rPr lang="es-ES" sz="2000" dirty="0"/>
              <a:t> </a:t>
            </a:r>
            <a:r>
              <a:rPr lang="es-ES" sz="2000" dirty="0" err="1"/>
              <a:t>occassion</a:t>
            </a:r>
            <a:r>
              <a:rPr lang="es-ES" sz="2000" dirty="0"/>
              <a:t> to </a:t>
            </a:r>
            <a:r>
              <a:rPr lang="es-ES" sz="2000" b="1" dirty="0" err="1"/>
              <a:t>establish</a:t>
            </a:r>
            <a:r>
              <a:rPr lang="es-ES" sz="2000" b="1" dirty="0"/>
              <a:t> </a:t>
            </a:r>
            <a:r>
              <a:rPr lang="es-ES" sz="2000" b="1" dirty="0" err="1"/>
              <a:t>constitutional</a:t>
            </a:r>
            <a:r>
              <a:rPr lang="es-ES" sz="2000" b="1" dirty="0"/>
              <a:t> </a:t>
            </a:r>
            <a:r>
              <a:rPr lang="es-ES" sz="2000" b="1" dirty="0" err="1"/>
              <a:t>limits</a:t>
            </a:r>
            <a:r>
              <a:rPr lang="es-ES" sz="2000" b="1" dirty="0"/>
              <a:t> of </a:t>
            </a:r>
            <a:r>
              <a:rPr lang="es-ES" sz="2000" b="1" dirty="0" err="1"/>
              <a:t>any</a:t>
            </a:r>
            <a:r>
              <a:rPr lang="es-ES" sz="2000" b="1" dirty="0"/>
              <a:t> </a:t>
            </a:r>
            <a:r>
              <a:rPr lang="es-ES" sz="2000" b="1" dirty="0" err="1"/>
              <a:t>legislation</a:t>
            </a:r>
            <a:r>
              <a:rPr lang="es-ES" sz="2000" dirty="0"/>
              <a:t> </a:t>
            </a:r>
            <a:r>
              <a:rPr lang="es-ES" sz="2000" dirty="0" err="1"/>
              <a:t>related</a:t>
            </a:r>
            <a:r>
              <a:rPr lang="es-ES" sz="2000" dirty="0"/>
              <a:t> to </a:t>
            </a:r>
            <a:r>
              <a:rPr lang="es-ES" sz="2000" dirty="0" err="1"/>
              <a:t>compensation</a:t>
            </a:r>
            <a:r>
              <a:rPr lang="es-ES" sz="2000" dirty="0"/>
              <a:t> of </a:t>
            </a:r>
            <a:r>
              <a:rPr lang="es-ES" sz="2000" dirty="0" err="1"/>
              <a:t>damages</a:t>
            </a:r>
            <a:r>
              <a:rPr lang="es-ES" sz="2000" dirty="0"/>
              <a:t> to human </a:t>
            </a:r>
            <a:r>
              <a:rPr lang="es-ES" sz="2000" dirty="0" err="1"/>
              <a:t>rights</a:t>
            </a:r>
            <a:endParaRPr lang="es-ES"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891" y="3717032"/>
            <a:ext cx="4648692" cy="301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62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404664"/>
            <a:ext cx="7776864" cy="6124754"/>
          </a:xfrm>
          <a:prstGeom prst="rect">
            <a:avLst/>
          </a:prstGeom>
          <a:noFill/>
        </p:spPr>
        <p:txBody>
          <a:bodyPr wrap="square" rtlCol="0">
            <a:spAutoFit/>
          </a:bodyPr>
          <a:lstStyle/>
          <a:p>
            <a:pPr algn="just"/>
            <a:r>
              <a:rPr lang="es-ES" sz="2400" dirty="0" err="1"/>
              <a:t>The</a:t>
            </a:r>
            <a:r>
              <a:rPr lang="es-ES" sz="2400" dirty="0"/>
              <a:t> CC doctrine </a:t>
            </a:r>
            <a:r>
              <a:rPr lang="es-ES" sz="2400" dirty="0" err="1"/>
              <a:t>is</a:t>
            </a:r>
            <a:r>
              <a:rPr lang="es-ES" sz="2400" dirty="0"/>
              <a:t> a </a:t>
            </a:r>
            <a:r>
              <a:rPr lang="es-ES" sz="2400" dirty="0" err="1"/>
              <a:t>good</a:t>
            </a:r>
            <a:r>
              <a:rPr lang="es-ES" sz="2400" dirty="0"/>
              <a:t> </a:t>
            </a:r>
            <a:r>
              <a:rPr lang="es-ES" sz="2400" dirty="0" err="1"/>
              <a:t>example</a:t>
            </a:r>
            <a:r>
              <a:rPr lang="es-ES" sz="2400" dirty="0"/>
              <a:t> of </a:t>
            </a:r>
            <a:r>
              <a:rPr lang="es-ES" sz="2400" dirty="0" err="1"/>
              <a:t>how</a:t>
            </a:r>
            <a:r>
              <a:rPr lang="es-ES" sz="2400" dirty="0"/>
              <a:t> </a:t>
            </a:r>
            <a:r>
              <a:rPr lang="es-ES" sz="2400" dirty="0" err="1"/>
              <a:t>the</a:t>
            </a:r>
            <a:r>
              <a:rPr lang="es-ES" sz="2400" dirty="0"/>
              <a:t> </a:t>
            </a:r>
            <a:r>
              <a:rPr lang="es-ES" sz="2400" dirty="0" err="1"/>
              <a:t>content</a:t>
            </a:r>
            <a:r>
              <a:rPr lang="es-ES" sz="2400" dirty="0"/>
              <a:t> of human </a:t>
            </a:r>
            <a:r>
              <a:rPr lang="es-ES" sz="2400" dirty="0" err="1"/>
              <a:t>rights</a:t>
            </a:r>
            <a:r>
              <a:rPr lang="es-ES" sz="2400" dirty="0"/>
              <a:t> in </a:t>
            </a:r>
            <a:r>
              <a:rPr lang="es-ES" sz="2400" dirty="0" err="1"/>
              <a:t>private</a:t>
            </a:r>
            <a:r>
              <a:rPr lang="es-ES" sz="2400" dirty="0"/>
              <a:t> </a:t>
            </a:r>
            <a:r>
              <a:rPr lang="es-ES" sz="2400" dirty="0" err="1"/>
              <a:t>law</a:t>
            </a:r>
            <a:r>
              <a:rPr lang="es-ES" sz="2400" dirty="0"/>
              <a:t> </a:t>
            </a:r>
            <a:r>
              <a:rPr lang="es-ES" sz="2400" dirty="0" err="1"/>
              <a:t>is</a:t>
            </a:r>
            <a:r>
              <a:rPr lang="es-ES" sz="2400" dirty="0"/>
              <a:t> </a:t>
            </a:r>
            <a:r>
              <a:rPr lang="es-ES" sz="2400" dirty="0" err="1"/>
              <a:t>the</a:t>
            </a:r>
            <a:r>
              <a:rPr lang="es-ES" sz="2400" dirty="0"/>
              <a:t> </a:t>
            </a:r>
            <a:r>
              <a:rPr lang="es-ES" sz="2400" dirty="0" err="1"/>
              <a:t>result</a:t>
            </a:r>
            <a:r>
              <a:rPr lang="es-ES" sz="2400" dirty="0"/>
              <a:t> of </a:t>
            </a:r>
            <a:r>
              <a:rPr lang="es-ES" sz="2400" dirty="0" err="1"/>
              <a:t>balancing</a:t>
            </a:r>
            <a:r>
              <a:rPr lang="es-ES" sz="2400" dirty="0"/>
              <a:t> </a:t>
            </a:r>
            <a:r>
              <a:rPr lang="es-ES" sz="2400" dirty="0" err="1"/>
              <a:t>the</a:t>
            </a:r>
            <a:r>
              <a:rPr lang="es-ES" sz="2400" dirty="0"/>
              <a:t> </a:t>
            </a:r>
            <a:r>
              <a:rPr lang="es-ES" sz="2400" dirty="0" err="1"/>
              <a:t>different</a:t>
            </a:r>
            <a:r>
              <a:rPr lang="es-ES" sz="2400" dirty="0"/>
              <a:t> </a:t>
            </a:r>
            <a:r>
              <a:rPr lang="es-ES" sz="2400" dirty="0" err="1"/>
              <a:t>rights</a:t>
            </a:r>
            <a:r>
              <a:rPr lang="es-ES" sz="2400" dirty="0"/>
              <a:t> (</a:t>
            </a:r>
            <a:r>
              <a:rPr lang="es-ES" sz="2400" dirty="0" err="1"/>
              <a:t>tortfeasor</a:t>
            </a:r>
            <a:r>
              <a:rPr lang="es-ES" sz="2400" dirty="0"/>
              <a:t>, </a:t>
            </a:r>
            <a:r>
              <a:rPr lang="es-ES" sz="2400" dirty="0" err="1"/>
              <a:t>victim</a:t>
            </a:r>
            <a:r>
              <a:rPr lang="es-ES" sz="2400" dirty="0"/>
              <a:t>) and </a:t>
            </a:r>
            <a:r>
              <a:rPr lang="es-ES" sz="2400" dirty="0" err="1"/>
              <a:t>interests</a:t>
            </a:r>
            <a:r>
              <a:rPr lang="es-ES" sz="2400" dirty="0"/>
              <a:t> (</a:t>
            </a:r>
            <a:r>
              <a:rPr lang="es-ES" sz="2400" dirty="0" err="1"/>
              <a:t>compulsory</a:t>
            </a:r>
            <a:r>
              <a:rPr lang="es-ES" sz="2400" dirty="0"/>
              <a:t> </a:t>
            </a:r>
            <a:r>
              <a:rPr lang="es-ES" sz="2400" dirty="0" err="1"/>
              <a:t>insurance</a:t>
            </a:r>
            <a:r>
              <a:rPr lang="es-ES" sz="2400" dirty="0"/>
              <a:t>)  </a:t>
            </a:r>
            <a:r>
              <a:rPr lang="es-ES" sz="2400" dirty="0" err="1"/>
              <a:t>involved</a:t>
            </a:r>
            <a:r>
              <a:rPr lang="es-ES" sz="2400" dirty="0"/>
              <a:t> in </a:t>
            </a:r>
            <a:r>
              <a:rPr lang="es-ES" sz="2400" dirty="0" err="1"/>
              <a:t>the</a:t>
            </a:r>
            <a:r>
              <a:rPr lang="es-ES" sz="2400" dirty="0"/>
              <a:t> </a:t>
            </a:r>
            <a:r>
              <a:rPr lang="es-ES" sz="2400" dirty="0" err="1"/>
              <a:t>contemplated</a:t>
            </a:r>
            <a:r>
              <a:rPr lang="es-ES" sz="2400" dirty="0"/>
              <a:t> </a:t>
            </a:r>
            <a:r>
              <a:rPr lang="es-ES" sz="2400" dirty="0" err="1"/>
              <a:t>situation</a:t>
            </a:r>
            <a:endParaRPr lang="es-ES" sz="2400" dirty="0"/>
          </a:p>
          <a:p>
            <a:pPr algn="just"/>
            <a:endParaRPr lang="es-ES" sz="2400" dirty="0"/>
          </a:p>
          <a:p>
            <a:pPr algn="just"/>
            <a:r>
              <a:rPr lang="es-ES" sz="2400" dirty="0"/>
              <a:t>In </a:t>
            </a:r>
            <a:r>
              <a:rPr lang="es-ES" sz="2400" dirty="0" err="1"/>
              <a:t>principle</a:t>
            </a:r>
            <a:r>
              <a:rPr lang="es-ES" sz="2400" dirty="0"/>
              <a:t>, </a:t>
            </a:r>
            <a:r>
              <a:rPr lang="es-ES" sz="2400" dirty="0" err="1"/>
              <a:t>compensation</a:t>
            </a:r>
            <a:r>
              <a:rPr lang="es-ES" sz="2400" dirty="0"/>
              <a:t> </a:t>
            </a:r>
            <a:r>
              <a:rPr lang="es-ES" sz="2400" dirty="0" err="1"/>
              <a:t>must</a:t>
            </a:r>
            <a:r>
              <a:rPr lang="es-ES" sz="2400" dirty="0"/>
              <a:t> be </a:t>
            </a:r>
            <a:r>
              <a:rPr lang="es-ES" sz="2400" dirty="0" err="1"/>
              <a:t>calculated</a:t>
            </a:r>
            <a:r>
              <a:rPr lang="es-ES" sz="2400" dirty="0"/>
              <a:t> </a:t>
            </a:r>
            <a:r>
              <a:rPr lang="es-ES" sz="2400" dirty="0" err="1"/>
              <a:t>according</a:t>
            </a:r>
            <a:r>
              <a:rPr lang="es-ES" sz="2400" dirty="0"/>
              <a:t> to </a:t>
            </a:r>
            <a:r>
              <a:rPr lang="es-ES" sz="2400" dirty="0" err="1"/>
              <a:t>the</a:t>
            </a:r>
            <a:r>
              <a:rPr lang="es-ES" sz="2400" dirty="0"/>
              <a:t> </a:t>
            </a:r>
            <a:r>
              <a:rPr lang="es-ES" sz="2400" dirty="0" err="1"/>
              <a:t>principle</a:t>
            </a:r>
            <a:r>
              <a:rPr lang="es-ES" sz="2400" dirty="0"/>
              <a:t> of </a:t>
            </a:r>
            <a:r>
              <a:rPr lang="es-ES" sz="2400" b="1" u="sng" cap="small" dirty="0"/>
              <a:t>integral </a:t>
            </a:r>
            <a:r>
              <a:rPr lang="es-ES" sz="2400" b="1" u="sng" cap="small" dirty="0" err="1"/>
              <a:t>reparation</a:t>
            </a:r>
            <a:r>
              <a:rPr lang="es-ES" sz="2400" b="1" u="sng" cap="small" dirty="0"/>
              <a:t> of </a:t>
            </a:r>
            <a:r>
              <a:rPr lang="es-ES" sz="2400" b="1" u="sng" cap="small" dirty="0" err="1"/>
              <a:t>damages</a:t>
            </a:r>
            <a:r>
              <a:rPr lang="es-ES" sz="2400" dirty="0"/>
              <a:t>. </a:t>
            </a:r>
          </a:p>
          <a:p>
            <a:pPr algn="just"/>
            <a:endParaRPr lang="es-ES" sz="2400" b="1" dirty="0"/>
          </a:p>
          <a:p>
            <a:pPr algn="just"/>
            <a:r>
              <a:rPr lang="es-ES" sz="2800" b="1" dirty="0"/>
              <a:t>BUT…</a:t>
            </a:r>
          </a:p>
          <a:p>
            <a:pPr algn="just"/>
            <a:endParaRPr lang="es-ES" sz="2800" b="1" dirty="0"/>
          </a:p>
          <a:p>
            <a:pPr algn="just"/>
            <a:r>
              <a:rPr lang="es-ES" sz="2400" b="1" dirty="0" err="1"/>
              <a:t>The</a:t>
            </a:r>
            <a:r>
              <a:rPr lang="es-ES" sz="2400" b="1" dirty="0"/>
              <a:t> </a:t>
            </a:r>
            <a:r>
              <a:rPr lang="es-ES" sz="2400" b="1" dirty="0" err="1"/>
              <a:t>legislature</a:t>
            </a:r>
            <a:r>
              <a:rPr lang="es-ES" sz="2400" b="1" dirty="0"/>
              <a:t> </a:t>
            </a:r>
          </a:p>
          <a:p>
            <a:pPr algn="just"/>
            <a:r>
              <a:rPr lang="es-ES" sz="2400" b="1" dirty="0"/>
              <a:t>can introduce </a:t>
            </a:r>
            <a:r>
              <a:rPr lang="es-ES" sz="2400" b="1" dirty="0" err="1"/>
              <a:t>caps</a:t>
            </a:r>
            <a:r>
              <a:rPr lang="es-ES" sz="2400" b="1" dirty="0"/>
              <a:t> </a:t>
            </a:r>
          </a:p>
          <a:p>
            <a:pPr algn="just"/>
            <a:r>
              <a:rPr lang="es-ES" sz="2400" b="1" dirty="0" err="1"/>
              <a:t>on</a:t>
            </a:r>
            <a:r>
              <a:rPr lang="es-ES" sz="2400" b="1" dirty="0"/>
              <a:t> </a:t>
            </a:r>
            <a:r>
              <a:rPr lang="es-ES" sz="2400" b="1" dirty="0" err="1"/>
              <a:t>damages</a:t>
            </a:r>
            <a:endParaRPr lang="es-ES" sz="2400" b="1" dirty="0"/>
          </a:p>
          <a:p>
            <a:pPr algn="just"/>
            <a:r>
              <a:rPr lang="es-ES" sz="2400" b="1" dirty="0"/>
              <a:t>as </a:t>
            </a:r>
            <a:r>
              <a:rPr lang="es-ES" sz="2400" b="1" dirty="0" err="1"/>
              <a:t>long</a:t>
            </a:r>
            <a:r>
              <a:rPr lang="es-ES" sz="2400" b="1" dirty="0"/>
              <a:t> as </a:t>
            </a:r>
            <a:r>
              <a:rPr lang="es-ES" sz="2400" b="1" dirty="0" err="1"/>
              <a:t>they</a:t>
            </a:r>
            <a:r>
              <a:rPr lang="es-ES" sz="2400" b="1" dirty="0"/>
              <a:t> </a:t>
            </a:r>
          </a:p>
          <a:p>
            <a:pPr algn="just"/>
            <a:r>
              <a:rPr lang="es-ES" sz="2400" b="1" dirty="0" err="1"/>
              <a:t>Respect</a:t>
            </a:r>
            <a:r>
              <a:rPr lang="es-ES" sz="2400" b="1" dirty="0"/>
              <a:t> </a:t>
            </a:r>
            <a:r>
              <a:rPr lang="es-ES" sz="2400" b="1" dirty="0" err="1"/>
              <a:t>some</a:t>
            </a:r>
            <a:r>
              <a:rPr lang="es-ES" sz="2400" b="1" dirty="0"/>
              <a:t> </a:t>
            </a:r>
            <a:r>
              <a:rPr lang="es-ES" sz="2400" b="1" dirty="0" err="1"/>
              <a:t>basic</a:t>
            </a:r>
            <a:r>
              <a:rPr lang="es-ES" sz="2400" b="1" dirty="0"/>
              <a:t> </a:t>
            </a:r>
          </a:p>
          <a:p>
            <a:pPr algn="just"/>
            <a:r>
              <a:rPr lang="es-ES" sz="2400" b="1" dirty="0"/>
              <a:t>Rules.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360471"/>
            <a:ext cx="4863108" cy="3166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031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1143000"/>
          </a:xfrm>
        </p:spPr>
        <p:txBody>
          <a:bodyPr>
            <a:normAutofit fontScale="90000"/>
          </a:bodyPr>
          <a:lstStyle/>
          <a:p>
            <a:r>
              <a:rPr lang="es-ES" dirty="0"/>
              <a:t>GENERAL RULE: </a:t>
            </a:r>
            <a:br>
              <a:rPr lang="es-ES" dirty="0"/>
            </a:br>
            <a:r>
              <a:rPr lang="es-ES" i="1" dirty="0"/>
              <a:t>THE REASONABILITY TEST</a:t>
            </a:r>
          </a:p>
        </p:txBody>
      </p:sp>
      <p:sp>
        <p:nvSpPr>
          <p:cNvPr id="3" name="2 Marcador de contenido"/>
          <p:cNvSpPr>
            <a:spLocks noGrp="1"/>
          </p:cNvSpPr>
          <p:nvPr>
            <p:ph idx="1"/>
          </p:nvPr>
        </p:nvSpPr>
        <p:spPr>
          <a:xfrm>
            <a:off x="251520" y="2364294"/>
            <a:ext cx="3178696" cy="4525963"/>
          </a:xfrm>
        </p:spPr>
        <p:txBody>
          <a:bodyPr>
            <a:noAutofit/>
          </a:bodyPr>
          <a:lstStyle/>
          <a:p>
            <a:pPr marL="0" indent="0">
              <a:buNone/>
            </a:pPr>
            <a:r>
              <a:rPr lang="es-ES" sz="2400" dirty="0" err="1"/>
              <a:t>The</a:t>
            </a:r>
            <a:r>
              <a:rPr lang="es-ES" sz="2400" dirty="0"/>
              <a:t> </a:t>
            </a:r>
            <a:r>
              <a:rPr lang="es-ES" sz="2400" dirty="0" err="1"/>
              <a:t>high</a:t>
            </a:r>
            <a:r>
              <a:rPr lang="es-ES" sz="2400" dirty="0"/>
              <a:t> </a:t>
            </a:r>
            <a:r>
              <a:rPr lang="es-ES" sz="2400" dirty="0" err="1"/>
              <a:t>number</a:t>
            </a:r>
            <a:r>
              <a:rPr lang="es-ES" sz="2400" dirty="0"/>
              <a:t> of </a:t>
            </a:r>
            <a:r>
              <a:rPr lang="es-ES" sz="2400" dirty="0" err="1"/>
              <a:t>accidents</a:t>
            </a:r>
            <a:r>
              <a:rPr lang="es-ES" sz="2400" dirty="0"/>
              <a:t>, </a:t>
            </a:r>
            <a:r>
              <a:rPr lang="es-ES" sz="2400" dirty="0" err="1"/>
              <a:t>the</a:t>
            </a:r>
            <a:r>
              <a:rPr lang="es-ES" sz="2400" dirty="0"/>
              <a:t> </a:t>
            </a:r>
            <a:r>
              <a:rPr lang="es-ES" sz="2400" dirty="0" err="1"/>
              <a:t>danger</a:t>
            </a:r>
            <a:r>
              <a:rPr lang="es-ES" sz="2400" dirty="0"/>
              <a:t> of </a:t>
            </a:r>
            <a:r>
              <a:rPr lang="es-ES" sz="2400" dirty="0" err="1"/>
              <a:t>the</a:t>
            </a:r>
            <a:r>
              <a:rPr lang="es-ES" sz="2400" dirty="0"/>
              <a:t> </a:t>
            </a:r>
            <a:r>
              <a:rPr lang="es-ES" sz="2400" dirty="0" err="1"/>
              <a:t>harmful</a:t>
            </a:r>
            <a:r>
              <a:rPr lang="es-ES" sz="2400" dirty="0"/>
              <a:t> </a:t>
            </a:r>
            <a:r>
              <a:rPr lang="es-ES" sz="2400" dirty="0" err="1"/>
              <a:t>activity</a:t>
            </a:r>
            <a:r>
              <a:rPr lang="es-ES" sz="2400" dirty="0"/>
              <a:t> </a:t>
            </a:r>
            <a:r>
              <a:rPr lang="es-ES" sz="2400" dirty="0" err="1"/>
              <a:t>considered</a:t>
            </a:r>
            <a:r>
              <a:rPr lang="es-ES" sz="2400" dirty="0"/>
              <a:t>, </a:t>
            </a:r>
            <a:r>
              <a:rPr lang="es-ES" sz="2400" dirty="0" err="1"/>
              <a:t>the</a:t>
            </a:r>
            <a:r>
              <a:rPr lang="es-ES" sz="2400" dirty="0"/>
              <a:t> </a:t>
            </a:r>
            <a:r>
              <a:rPr lang="es-ES" sz="2400" dirty="0" err="1"/>
              <a:t>existence</a:t>
            </a:r>
            <a:r>
              <a:rPr lang="es-ES" sz="2400" dirty="0"/>
              <a:t> of </a:t>
            </a:r>
            <a:r>
              <a:rPr lang="es-ES" sz="2400" dirty="0" err="1"/>
              <a:t>compulsory</a:t>
            </a:r>
            <a:r>
              <a:rPr lang="es-ES" sz="2400" dirty="0"/>
              <a:t> </a:t>
            </a:r>
            <a:r>
              <a:rPr lang="es-ES" sz="2400" dirty="0" err="1"/>
              <a:t>insurance</a:t>
            </a:r>
            <a:r>
              <a:rPr lang="es-ES" sz="2400" dirty="0"/>
              <a:t> (</a:t>
            </a:r>
            <a:r>
              <a:rPr lang="es-ES" sz="2400" dirty="0" err="1"/>
              <a:t>collective</a:t>
            </a:r>
            <a:r>
              <a:rPr lang="es-ES" sz="2400" dirty="0"/>
              <a:t> </a:t>
            </a:r>
            <a:r>
              <a:rPr lang="es-ES" sz="2400" dirty="0" err="1"/>
              <a:t>responsability</a:t>
            </a:r>
            <a:r>
              <a:rPr lang="es-ES" sz="2400" dirty="0"/>
              <a:t>) </a:t>
            </a:r>
            <a:r>
              <a:rPr lang="es-ES" sz="2400" dirty="0" err="1"/>
              <a:t>justified</a:t>
            </a:r>
            <a:r>
              <a:rPr lang="es-ES" sz="2400" dirty="0"/>
              <a:t> </a:t>
            </a:r>
            <a:r>
              <a:rPr lang="es-ES" sz="2400" dirty="0" err="1"/>
              <a:t>the</a:t>
            </a:r>
            <a:r>
              <a:rPr lang="es-ES" sz="2400" dirty="0"/>
              <a:t> </a:t>
            </a:r>
            <a:r>
              <a:rPr lang="es-ES" sz="2400" dirty="0" err="1"/>
              <a:t>limits</a:t>
            </a:r>
            <a:r>
              <a:rPr lang="es-ES" sz="2400" dirty="0"/>
              <a:t> in </a:t>
            </a:r>
            <a:r>
              <a:rPr lang="es-ES" sz="2400" dirty="0" err="1"/>
              <a:t>the</a:t>
            </a:r>
            <a:r>
              <a:rPr lang="es-ES" sz="2400" dirty="0"/>
              <a:t> </a:t>
            </a:r>
            <a:r>
              <a:rPr lang="es-ES" sz="2400" dirty="0" err="1"/>
              <a:t>field</a:t>
            </a:r>
            <a:r>
              <a:rPr lang="es-ES" sz="2400" dirty="0"/>
              <a:t> of car </a:t>
            </a:r>
            <a:r>
              <a:rPr lang="es-ES" sz="2400" dirty="0" err="1"/>
              <a:t>accidents</a:t>
            </a:r>
            <a:r>
              <a:rPr lang="es-ES" sz="2400"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6412" y="2420888"/>
            <a:ext cx="4728738" cy="322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140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6596198" cy="369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941868" y="4149080"/>
            <a:ext cx="7056784" cy="2462213"/>
          </a:xfrm>
          <a:prstGeom prst="rect">
            <a:avLst/>
          </a:prstGeom>
          <a:noFill/>
        </p:spPr>
        <p:txBody>
          <a:bodyPr wrap="square" rtlCol="0">
            <a:spAutoFit/>
          </a:bodyPr>
          <a:lstStyle/>
          <a:p>
            <a:pPr marL="342900" indent="-342900">
              <a:buFont typeface="Arial" panose="020B0604020202020204" pitchFamily="34" charset="0"/>
              <a:buChar char="•"/>
            </a:pPr>
            <a:r>
              <a:rPr lang="es-ES" sz="2200" dirty="0" err="1"/>
              <a:t>It</a:t>
            </a:r>
            <a:r>
              <a:rPr lang="es-ES" sz="2200" dirty="0"/>
              <a:t> </a:t>
            </a:r>
            <a:r>
              <a:rPr lang="es-ES" sz="2200" dirty="0" err="1"/>
              <a:t>goes</a:t>
            </a:r>
            <a:r>
              <a:rPr lang="es-ES" sz="2200" dirty="0"/>
              <a:t> </a:t>
            </a:r>
            <a:r>
              <a:rPr lang="es-ES" sz="2200" dirty="0" err="1"/>
              <a:t>against</a:t>
            </a:r>
            <a:r>
              <a:rPr lang="es-ES" sz="2200" dirty="0"/>
              <a:t> </a:t>
            </a:r>
            <a:r>
              <a:rPr lang="es-ES" sz="2200" dirty="0" err="1"/>
              <a:t>the</a:t>
            </a:r>
            <a:r>
              <a:rPr lang="es-ES" sz="2200" dirty="0"/>
              <a:t> </a:t>
            </a:r>
            <a:r>
              <a:rPr lang="es-ES" sz="2200" dirty="0" err="1"/>
              <a:t>Constitution</a:t>
            </a:r>
            <a:r>
              <a:rPr lang="es-ES" sz="2200" dirty="0"/>
              <a:t> </a:t>
            </a:r>
            <a:r>
              <a:rPr lang="es-ES" sz="2200" dirty="0" err="1"/>
              <a:t>not</a:t>
            </a:r>
            <a:r>
              <a:rPr lang="es-ES" sz="2200" dirty="0"/>
              <a:t> to </a:t>
            </a:r>
            <a:r>
              <a:rPr lang="es-ES" sz="2200" dirty="0" err="1"/>
              <a:t>compensate</a:t>
            </a:r>
            <a:r>
              <a:rPr lang="es-ES" sz="2200" dirty="0"/>
              <a:t> </a:t>
            </a:r>
            <a:r>
              <a:rPr lang="es-ES" sz="2200" b="1" u="sng" dirty="0"/>
              <a:t>at </a:t>
            </a:r>
            <a:r>
              <a:rPr lang="es-ES" sz="2200" b="1" u="sng" dirty="0" err="1"/>
              <a:t>all</a:t>
            </a:r>
            <a:r>
              <a:rPr lang="es-ES" sz="2200" dirty="0"/>
              <a:t> </a:t>
            </a:r>
            <a:r>
              <a:rPr lang="es-ES" sz="2200" dirty="0" err="1"/>
              <a:t>the</a:t>
            </a:r>
            <a:r>
              <a:rPr lang="es-ES" sz="2200" dirty="0"/>
              <a:t> non-</a:t>
            </a:r>
            <a:r>
              <a:rPr lang="es-ES" sz="2200" dirty="0" err="1"/>
              <a:t>economic</a:t>
            </a:r>
            <a:r>
              <a:rPr lang="es-ES" sz="2200" dirty="0"/>
              <a:t> </a:t>
            </a:r>
            <a:r>
              <a:rPr lang="es-ES" sz="2200" dirty="0" err="1"/>
              <a:t>damages</a:t>
            </a:r>
            <a:r>
              <a:rPr lang="es-ES" sz="2200" dirty="0"/>
              <a:t> </a:t>
            </a:r>
            <a:r>
              <a:rPr lang="es-ES" sz="2200" dirty="0" err="1"/>
              <a:t>derived</a:t>
            </a:r>
            <a:r>
              <a:rPr lang="es-ES" sz="2200" dirty="0"/>
              <a:t> </a:t>
            </a:r>
            <a:r>
              <a:rPr lang="es-ES" sz="2200" dirty="0" err="1"/>
              <a:t>from</a:t>
            </a:r>
            <a:r>
              <a:rPr lang="es-ES" sz="2200" dirty="0"/>
              <a:t> a human </a:t>
            </a:r>
            <a:r>
              <a:rPr lang="es-ES" sz="2200" dirty="0" err="1"/>
              <a:t>right</a:t>
            </a:r>
            <a:r>
              <a:rPr lang="es-ES" sz="2200" dirty="0"/>
              <a:t> </a:t>
            </a:r>
            <a:r>
              <a:rPr lang="es-ES" sz="2200" dirty="0" err="1"/>
              <a:t>violation</a:t>
            </a:r>
            <a:r>
              <a:rPr lang="es-ES" sz="2200" dirty="0"/>
              <a:t> (</a:t>
            </a:r>
            <a:r>
              <a:rPr lang="es-ES" sz="2200" dirty="0" err="1"/>
              <a:t>excluding</a:t>
            </a:r>
            <a:r>
              <a:rPr lang="es-ES" sz="2200" dirty="0"/>
              <a:t> a </a:t>
            </a:r>
            <a:r>
              <a:rPr lang="es-ES" sz="2200" dirty="0" err="1"/>
              <a:t>specific</a:t>
            </a:r>
            <a:r>
              <a:rPr lang="es-ES" sz="2200" dirty="0"/>
              <a:t> </a:t>
            </a:r>
            <a:r>
              <a:rPr lang="es-ES" sz="2200" dirty="0" err="1"/>
              <a:t>injury</a:t>
            </a:r>
            <a:r>
              <a:rPr lang="es-ES" sz="2200" dirty="0"/>
              <a:t> </a:t>
            </a:r>
            <a:r>
              <a:rPr lang="es-ES" sz="2200" dirty="0" err="1"/>
              <a:t>from</a:t>
            </a:r>
            <a:r>
              <a:rPr lang="es-ES" sz="2200" dirty="0"/>
              <a:t> </a:t>
            </a:r>
            <a:r>
              <a:rPr lang="es-ES" sz="2200" dirty="0" err="1"/>
              <a:t>compensation</a:t>
            </a:r>
            <a:r>
              <a:rPr lang="es-ES" sz="2200" dirty="0"/>
              <a:t>).</a:t>
            </a:r>
          </a:p>
          <a:p>
            <a:pPr marL="342900" indent="-342900">
              <a:buFont typeface="Arial" panose="020B0604020202020204" pitchFamily="34" charset="0"/>
              <a:buChar char="•"/>
            </a:pPr>
            <a:endParaRPr lang="es-ES" sz="2200" dirty="0"/>
          </a:p>
          <a:p>
            <a:pPr marL="342900" indent="-342900">
              <a:buFont typeface="Arial" panose="020B0604020202020204" pitchFamily="34" charset="0"/>
              <a:buChar char="•"/>
            </a:pPr>
            <a:r>
              <a:rPr lang="es-ES" sz="2200" dirty="0" err="1"/>
              <a:t>The</a:t>
            </a:r>
            <a:r>
              <a:rPr lang="es-ES" sz="2200" dirty="0"/>
              <a:t> </a:t>
            </a:r>
            <a:r>
              <a:rPr lang="es-ES" sz="2200" dirty="0" err="1"/>
              <a:t>amount</a:t>
            </a:r>
            <a:r>
              <a:rPr lang="es-ES" sz="2200" dirty="0"/>
              <a:t> of </a:t>
            </a:r>
            <a:r>
              <a:rPr lang="es-ES" sz="2200" dirty="0" err="1"/>
              <a:t>damages</a:t>
            </a:r>
            <a:r>
              <a:rPr lang="es-ES" sz="2200" dirty="0"/>
              <a:t> </a:t>
            </a:r>
            <a:r>
              <a:rPr lang="es-ES" sz="2200" dirty="0" err="1"/>
              <a:t>given</a:t>
            </a:r>
            <a:r>
              <a:rPr lang="es-ES" sz="2200" dirty="0"/>
              <a:t> in </a:t>
            </a:r>
            <a:r>
              <a:rPr lang="es-ES" sz="2200" dirty="0" err="1"/>
              <a:t>compensation</a:t>
            </a:r>
            <a:r>
              <a:rPr lang="es-ES" sz="2200" dirty="0"/>
              <a:t> </a:t>
            </a:r>
            <a:r>
              <a:rPr lang="es-ES" sz="2200" dirty="0" err="1"/>
              <a:t>for</a:t>
            </a:r>
            <a:r>
              <a:rPr lang="es-ES" sz="2200" dirty="0"/>
              <a:t> non-</a:t>
            </a:r>
            <a:r>
              <a:rPr lang="es-ES" sz="2200" dirty="0" err="1"/>
              <a:t>economic</a:t>
            </a:r>
            <a:r>
              <a:rPr lang="es-ES" sz="2200" dirty="0"/>
              <a:t> </a:t>
            </a:r>
            <a:r>
              <a:rPr lang="es-ES" sz="2200" dirty="0" err="1"/>
              <a:t>damages</a:t>
            </a:r>
            <a:r>
              <a:rPr lang="es-ES" sz="2200" dirty="0"/>
              <a:t> has to be </a:t>
            </a:r>
            <a:r>
              <a:rPr lang="es-ES" sz="2200" b="1" dirty="0"/>
              <a:t>in </a:t>
            </a:r>
            <a:r>
              <a:rPr lang="es-ES" sz="2200" b="1" dirty="0" err="1"/>
              <a:t>accordance</a:t>
            </a:r>
            <a:r>
              <a:rPr lang="es-ES" sz="2200" b="1" dirty="0"/>
              <a:t> </a:t>
            </a:r>
            <a:r>
              <a:rPr lang="es-ES" sz="2200" b="1" dirty="0" err="1"/>
              <a:t>with</a:t>
            </a:r>
            <a:r>
              <a:rPr lang="es-ES" sz="2200" b="1" dirty="0"/>
              <a:t> </a:t>
            </a:r>
            <a:r>
              <a:rPr lang="es-ES" sz="2200" b="1" dirty="0" err="1"/>
              <a:t>the</a:t>
            </a:r>
            <a:r>
              <a:rPr lang="es-ES" sz="2200" b="1" dirty="0"/>
              <a:t> </a:t>
            </a:r>
            <a:r>
              <a:rPr lang="es-ES" sz="2200" b="1" dirty="0" err="1"/>
              <a:t>person’s</a:t>
            </a:r>
            <a:r>
              <a:rPr lang="es-ES" sz="2200" b="1" dirty="0"/>
              <a:t> </a:t>
            </a:r>
            <a:r>
              <a:rPr lang="es-ES" sz="2200" b="1" dirty="0" err="1"/>
              <a:t>dignity</a:t>
            </a:r>
            <a:r>
              <a:rPr lang="es-ES" sz="2200" b="1" dirty="0"/>
              <a:t> </a:t>
            </a:r>
            <a:r>
              <a:rPr lang="es-ES" sz="2200" dirty="0"/>
              <a:t>(</a:t>
            </a:r>
            <a:r>
              <a:rPr lang="es-ES" sz="2200" i="1" dirty="0" err="1"/>
              <a:t>the</a:t>
            </a:r>
            <a:r>
              <a:rPr lang="es-ES" sz="2200" i="1" dirty="0"/>
              <a:t> </a:t>
            </a:r>
            <a:r>
              <a:rPr lang="es-ES" sz="2200" i="1" dirty="0" err="1"/>
              <a:t>dignity</a:t>
            </a:r>
            <a:r>
              <a:rPr lang="es-ES" sz="2200" i="1" dirty="0"/>
              <a:t> test</a:t>
            </a:r>
            <a:r>
              <a:rPr lang="es-ES" sz="2200" dirty="0"/>
              <a:t>)</a:t>
            </a:r>
            <a:endParaRPr lang="es-ES" sz="2200" b="1" dirty="0"/>
          </a:p>
        </p:txBody>
      </p:sp>
    </p:spTree>
    <p:extLst>
      <p:ext uri="{BB962C8B-B14F-4D97-AF65-F5344CB8AC3E}">
        <p14:creationId xmlns:p14="http://schemas.microsoft.com/office/powerpoint/2010/main" val="306756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344" y="926628"/>
            <a:ext cx="4433187" cy="309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620688"/>
            <a:ext cx="3432238" cy="213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92091" y="449575"/>
            <a:ext cx="3358740" cy="954107"/>
          </a:xfrm>
          <a:prstGeom prst="rect">
            <a:avLst/>
          </a:prstGeom>
          <a:noFill/>
        </p:spPr>
        <p:txBody>
          <a:bodyPr wrap="none" rtlCol="0">
            <a:spAutoFit/>
          </a:bodyPr>
          <a:lstStyle/>
          <a:p>
            <a:r>
              <a:rPr lang="es-ES" sz="2800" b="1" u="sng" dirty="0"/>
              <a:t>CAPS ON ECONOMIC </a:t>
            </a:r>
          </a:p>
          <a:p>
            <a:r>
              <a:rPr lang="es-ES" sz="2800" b="1" u="sng" dirty="0"/>
              <a:t>DAMAGES</a:t>
            </a:r>
          </a:p>
        </p:txBody>
      </p:sp>
      <p:sp>
        <p:nvSpPr>
          <p:cNvPr id="3" name="2 CuadroTexto"/>
          <p:cNvSpPr txBox="1"/>
          <p:nvPr/>
        </p:nvSpPr>
        <p:spPr>
          <a:xfrm>
            <a:off x="590391" y="3645024"/>
            <a:ext cx="7920880" cy="2677656"/>
          </a:xfrm>
          <a:prstGeom prst="rect">
            <a:avLst/>
          </a:prstGeom>
          <a:noFill/>
        </p:spPr>
        <p:txBody>
          <a:bodyPr wrap="square" rtlCol="0">
            <a:spAutoFit/>
          </a:bodyPr>
          <a:lstStyle/>
          <a:p>
            <a:pPr marL="342900" indent="-342900">
              <a:buFont typeface="+mj-lt"/>
              <a:buAutoNum type="arabicPeriod"/>
            </a:pPr>
            <a:r>
              <a:rPr lang="es-ES" sz="2400" dirty="0" err="1"/>
              <a:t>Economic</a:t>
            </a:r>
            <a:r>
              <a:rPr lang="es-ES" sz="2400" dirty="0"/>
              <a:t> </a:t>
            </a:r>
            <a:r>
              <a:rPr lang="es-ES" sz="2400" dirty="0" err="1"/>
              <a:t>damages</a:t>
            </a:r>
            <a:r>
              <a:rPr lang="es-ES" sz="2400" dirty="0"/>
              <a:t> to human </a:t>
            </a:r>
            <a:r>
              <a:rPr lang="es-ES" sz="2400" dirty="0" err="1"/>
              <a:t>rights</a:t>
            </a:r>
            <a:r>
              <a:rPr lang="es-ES" sz="2400" dirty="0"/>
              <a:t> can </a:t>
            </a:r>
            <a:r>
              <a:rPr lang="es-ES" sz="2400" dirty="0" err="1"/>
              <a:t>only</a:t>
            </a:r>
            <a:r>
              <a:rPr lang="es-ES" sz="2400" dirty="0"/>
              <a:t> be </a:t>
            </a:r>
            <a:r>
              <a:rPr lang="es-ES" sz="2400" dirty="0" err="1"/>
              <a:t>limited</a:t>
            </a:r>
            <a:r>
              <a:rPr lang="es-ES" sz="2400" dirty="0"/>
              <a:t> in </a:t>
            </a:r>
            <a:r>
              <a:rPr lang="es-ES" sz="2400" dirty="0" err="1"/>
              <a:t>the</a:t>
            </a:r>
            <a:r>
              <a:rPr lang="es-ES" sz="2400" dirty="0"/>
              <a:t> </a:t>
            </a:r>
            <a:r>
              <a:rPr lang="es-ES" sz="2400" dirty="0" err="1"/>
              <a:t>framework</a:t>
            </a:r>
            <a:r>
              <a:rPr lang="es-ES" sz="2400" dirty="0"/>
              <a:t> of a </a:t>
            </a:r>
            <a:r>
              <a:rPr lang="es-ES" sz="2400" b="1" i="1" dirty="0" err="1"/>
              <a:t>strict</a:t>
            </a:r>
            <a:r>
              <a:rPr lang="es-ES" sz="2400" b="1" i="1" dirty="0"/>
              <a:t> </a:t>
            </a:r>
            <a:r>
              <a:rPr lang="es-ES" sz="2400" b="1" i="1" dirty="0" err="1"/>
              <a:t>liability</a:t>
            </a:r>
            <a:r>
              <a:rPr lang="es-ES" sz="2400" b="1" i="1" dirty="0"/>
              <a:t> </a:t>
            </a:r>
            <a:r>
              <a:rPr lang="es-ES" sz="2400" b="1" i="1" dirty="0" err="1"/>
              <a:t>regime</a:t>
            </a:r>
            <a:r>
              <a:rPr lang="es-ES" sz="2400" b="1" i="1" dirty="0"/>
              <a:t>.</a:t>
            </a:r>
          </a:p>
          <a:p>
            <a:pPr marL="342900" indent="-342900">
              <a:buFont typeface="+mj-lt"/>
              <a:buAutoNum type="arabicPeriod"/>
            </a:pPr>
            <a:endParaRPr lang="es-ES" sz="2400" dirty="0"/>
          </a:p>
          <a:p>
            <a:pPr marL="342900" indent="-342900">
              <a:buFont typeface="+mj-lt"/>
              <a:buAutoNum type="arabicPeriod"/>
            </a:pPr>
            <a:r>
              <a:rPr lang="es-ES" sz="2400" dirty="0" err="1"/>
              <a:t>Economic</a:t>
            </a:r>
            <a:r>
              <a:rPr lang="es-ES" sz="2400" dirty="0"/>
              <a:t> </a:t>
            </a:r>
            <a:r>
              <a:rPr lang="es-ES" sz="2400" dirty="0" err="1"/>
              <a:t>damages</a:t>
            </a:r>
            <a:r>
              <a:rPr lang="es-ES" sz="2400" dirty="0"/>
              <a:t> to human </a:t>
            </a:r>
            <a:r>
              <a:rPr lang="es-ES" sz="2400" dirty="0" err="1"/>
              <a:t>rights</a:t>
            </a:r>
            <a:r>
              <a:rPr lang="es-ES" sz="2400" dirty="0"/>
              <a:t> </a:t>
            </a:r>
            <a:r>
              <a:rPr lang="es-ES" sz="2400" dirty="0" err="1"/>
              <a:t>cannot</a:t>
            </a:r>
            <a:r>
              <a:rPr lang="es-ES" sz="2400" dirty="0"/>
              <a:t> be </a:t>
            </a:r>
            <a:r>
              <a:rPr lang="es-ES" sz="2400" dirty="0" err="1"/>
              <a:t>limited</a:t>
            </a:r>
            <a:r>
              <a:rPr lang="es-ES" sz="2400" dirty="0"/>
              <a:t> </a:t>
            </a:r>
            <a:r>
              <a:rPr lang="es-ES" sz="2400" dirty="0" err="1"/>
              <a:t>when</a:t>
            </a:r>
            <a:r>
              <a:rPr lang="es-ES" sz="2400" dirty="0"/>
              <a:t> </a:t>
            </a:r>
            <a:r>
              <a:rPr lang="es-ES" sz="2400" dirty="0" err="1"/>
              <a:t>the</a:t>
            </a:r>
            <a:r>
              <a:rPr lang="es-ES" sz="2400" dirty="0"/>
              <a:t> </a:t>
            </a:r>
            <a:r>
              <a:rPr lang="es-ES" sz="2400" dirty="0" err="1"/>
              <a:t>injure</a:t>
            </a:r>
            <a:r>
              <a:rPr lang="es-ES" sz="2400" dirty="0"/>
              <a:t> </a:t>
            </a:r>
            <a:r>
              <a:rPr lang="es-ES" sz="2400" dirty="0" err="1"/>
              <a:t>was</a:t>
            </a:r>
            <a:r>
              <a:rPr lang="es-ES" sz="2400" dirty="0"/>
              <a:t> </a:t>
            </a:r>
            <a:r>
              <a:rPr lang="es-ES" sz="2400" dirty="0" err="1"/>
              <a:t>intentional</a:t>
            </a:r>
            <a:r>
              <a:rPr lang="es-ES" sz="2400" dirty="0"/>
              <a:t> </a:t>
            </a:r>
            <a:r>
              <a:rPr lang="es-ES" sz="2400" dirty="0" err="1"/>
              <a:t>or</a:t>
            </a:r>
            <a:r>
              <a:rPr lang="es-ES" sz="2400" dirty="0"/>
              <a:t> </a:t>
            </a:r>
            <a:r>
              <a:rPr lang="es-ES" sz="2400" dirty="0" err="1"/>
              <a:t>the</a:t>
            </a:r>
            <a:r>
              <a:rPr lang="es-ES" sz="2400" dirty="0"/>
              <a:t> </a:t>
            </a:r>
            <a:r>
              <a:rPr lang="es-ES" sz="2400" dirty="0" err="1"/>
              <a:t>result</a:t>
            </a:r>
            <a:r>
              <a:rPr lang="es-ES" sz="2400" dirty="0"/>
              <a:t> of a </a:t>
            </a:r>
            <a:r>
              <a:rPr lang="es-ES" sz="2400" dirty="0" err="1"/>
              <a:t>reckless</a:t>
            </a:r>
            <a:r>
              <a:rPr lang="es-ES" sz="2400" dirty="0"/>
              <a:t> </a:t>
            </a:r>
            <a:r>
              <a:rPr lang="es-ES" sz="2400" dirty="0" err="1"/>
              <a:t>conduct</a:t>
            </a:r>
            <a:r>
              <a:rPr lang="es-ES" sz="2400" dirty="0"/>
              <a:t> (</a:t>
            </a:r>
            <a:r>
              <a:rPr lang="es-ES" sz="2400" b="1" i="1" dirty="0" err="1"/>
              <a:t>relevant</a:t>
            </a:r>
            <a:r>
              <a:rPr lang="es-ES" sz="2400" b="1" i="1" dirty="0"/>
              <a:t> </a:t>
            </a:r>
            <a:r>
              <a:rPr lang="es-ES" sz="2400" b="1" i="1" dirty="0" err="1"/>
              <a:t>fault</a:t>
            </a:r>
            <a:r>
              <a:rPr lang="es-ES" sz="2400" dirty="0"/>
              <a:t>). </a:t>
            </a:r>
            <a:r>
              <a:rPr lang="es-ES" sz="2400" dirty="0" err="1"/>
              <a:t>Contributory</a:t>
            </a:r>
            <a:r>
              <a:rPr lang="es-ES" sz="2400" dirty="0"/>
              <a:t> </a:t>
            </a:r>
            <a:r>
              <a:rPr lang="es-ES" sz="2400" dirty="0" err="1"/>
              <a:t>negligence</a:t>
            </a:r>
            <a:r>
              <a:rPr lang="es-ES" sz="2400" dirty="0"/>
              <a:t> </a:t>
            </a:r>
            <a:r>
              <a:rPr lang="es-ES" sz="2400" dirty="0" err="1"/>
              <a:t>excludes</a:t>
            </a:r>
            <a:r>
              <a:rPr lang="es-ES" sz="2400" dirty="0"/>
              <a:t> </a:t>
            </a:r>
            <a:r>
              <a:rPr lang="es-ES" sz="2400" dirty="0" err="1"/>
              <a:t>this</a:t>
            </a:r>
            <a:r>
              <a:rPr lang="es-ES" sz="2400" dirty="0"/>
              <a:t> </a:t>
            </a:r>
            <a:r>
              <a:rPr lang="es-ES" sz="2400" dirty="0" err="1"/>
              <a:t>situation</a:t>
            </a:r>
            <a:r>
              <a:rPr lang="es-ES" sz="2400" dirty="0"/>
              <a:t>.</a:t>
            </a:r>
          </a:p>
        </p:txBody>
      </p:sp>
    </p:spTree>
    <p:extLst>
      <p:ext uri="{BB962C8B-B14F-4D97-AF65-F5344CB8AC3E}">
        <p14:creationId xmlns:p14="http://schemas.microsoft.com/office/powerpoint/2010/main" val="116466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97663"/>
            <a:ext cx="4555949" cy="303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41" y="476670"/>
            <a:ext cx="3717400" cy="247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3528518"/>
            <a:ext cx="6181215" cy="321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7600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de thank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65" y="340652"/>
            <a:ext cx="8883026" cy="5907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00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7672"/>
            <a:ext cx="8424937" cy="560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151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3816424" cy="2032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086" y="2680645"/>
            <a:ext cx="5534209" cy="4145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908" y="592413"/>
            <a:ext cx="417646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29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33" y="4771178"/>
            <a:ext cx="1563102" cy="208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3278057"/>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76672"/>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7159" y="221416"/>
            <a:ext cx="28479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4811059"/>
            <a:ext cx="2445436" cy="158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Flecha derecha"/>
          <p:cNvSpPr/>
          <p:nvPr/>
        </p:nvSpPr>
        <p:spPr>
          <a:xfrm rot="2367004">
            <a:off x="6605930" y="222042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Flecha derecha"/>
          <p:cNvSpPr/>
          <p:nvPr/>
        </p:nvSpPr>
        <p:spPr>
          <a:xfrm rot="1012658">
            <a:off x="3016988" y="2535176"/>
            <a:ext cx="22448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Flecha derecha"/>
          <p:cNvSpPr/>
          <p:nvPr/>
        </p:nvSpPr>
        <p:spPr>
          <a:xfrm rot="20697839">
            <a:off x="3571525" y="4316150"/>
            <a:ext cx="19581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605" y="2219747"/>
            <a:ext cx="2221958" cy="124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8333" y="188640"/>
            <a:ext cx="1476175" cy="208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41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75" y="3573016"/>
            <a:ext cx="427491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92197" y="908720"/>
            <a:ext cx="7322389" cy="2123658"/>
          </a:xfrm>
          <a:prstGeom prst="rect">
            <a:avLst/>
          </a:prstGeom>
          <a:noFill/>
        </p:spPr>
        <p:txBody>
          <a:bodyPr wrap="none" rtlCol="0">
            <a:spAutoFit/>
          </a:bodyPr>
          <a:lstStyle/>
          <a:p>
            <a:pPr algn="ctr"/>
            <a:r>
              <a:rPr lang="es-ES" sz="4400" b="1" dirty="0"/>
              <a:t>GLOBALIZATION OF LAW</a:t>
            </a:r>
          </a:p>
          <a:p>
            <a:pPr algn="ctr"/>
            <a:r>
              <a:rPr lang="es-ES" sz="4400" b="1" dirty="0"/>
              <a:t>TO CONFRONT</a:t>
            </a:r>
          </a:p>
          <a:p>
            <a:pPr algn="ctr"/>
            <a:r>
              <a:rPr lang="es-ES" sz="4400" b="1" dirty="0"/>
              <a:t>GLOBALIZATION OF ECONOMY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774124"/>
            <a:ext cx="3408451" cy="209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4120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1606</Words>
  <Application>Microsoft Office PowerPoint</Application>
  <PresentationFormat>On-screen Show (4:3)</PresentationFormat>
  <Paragraphs>184</Paragraphs>
  <Slides>50</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50</vt:i4>
      </vt:variant>
    </vt:vector>
  </HeadingPairs>
  <TitlesOfParts>
    <vt:vector size="64" baseType="lpstr">
      <vt:lpstr>Albertus Extra Bold</vt:lpstr>
      <vt:lpstr>Antique Olive</vt:lpstr>
      <vt:lpstr>Arial</vt:lpstr>
      <vt:lpstr>Bahnschrift</vt:lpstr>
      <vt:lpstr>Berlin Sans FB</vt:lpstr>
      <vt:lpstr>Bodoni MT Black</vt:lpstr>
      <vt:lpstr>Book Antiqua</vt:lpstr>
      <vt:lpstr>Calibri</vt:lpstr>
      <vt:lpstr>Georgia</vt:lpstr>
      <vt:lpstr>Wingdings</vt:lpstr>
      <vt:lpstr>Tema de Office</vt:lpstr>
      <vt:lpstr>1_Tema de Office</vt:lpstr>
      <vt:lpstr>2_Tema de Office</vt:lpstr>
      <vt:lpstr>3_Tema de Office</vt:lpstr>
      <vt:lpstr> HUMAN RIGHTS &amp; PRIVATE LAW Compensating damages to human rights: constitutional limits for the Spanish legislature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RULE:  THE REASONABILITY TEST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Fernado Peña</dc:creator>
  <cp:lastModifiedBy>vano khuntsaria</cp:lastModifiedBy>
  <cp:revision>69</cp:revision>
  <dcterms:created xsi:type="dcterms:W3CDTF">2017-05-12T09:42:16Z</dcterms:created>
  <dcterms:modified xsi:type="dcterms:W3CDTF">2019-09-09T07:17:55Z</dcterms:modified>
</cp:coreProperties>
</file>