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6"/>
  </p:notesMasterIdLst>
  <p:sldIdLst>
    <p:sldId id="256" r:id="rId2"/>
    <p:sldId id="289" r:id="rId3"/>
    <p:sldId id="257" r:id="rId4"/>
    <p:sldId id="259" r:id="rId5"/>
    <p:sldId id="270" r:id="rId6"/>
    <p:sldId id="287" r:id="rId7"/>
    <p:sldId id="267" r:id="rId8"/>
    <p:sldId id="271" r:id="rId9"/>
    <p:sldId id="273" r:id="rId10"/>
    <p:sldId id="274" r:id="rId11"/>
    <p:sldId id="278" r:id="rId12"/>
    <p:sldId id="288" r:id="rId13"/>
    <p:sldId id="286" r:id="rId14"/>
    <p:sldId id="26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>
        <p:scale>
          <a:sx n="100" d="100"/>
          <a:sy n="100" d="100"/>
        </p:scale>
        <p:origin x="-504" y="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2183D-4A92-467F-9BFE-93A01381546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B711E6-47AE-4094-97D3-C77C8EA39C2A}">
      <dgm:prSet phldrT="[Text]"/>
      <dgm:spPr/>
      <dgm:t>
        <a:bodyPr/>
        <a:lstStyle/>
        <a:p>
          <a:r>
            <a:rPr lang="ka-GE" dirty="0">
              <a:latin typeface="+mj-lt"/>
            </a:rPr>
            <a:t>240 </a:t>
          </a:r>
          <a:r>
            <a:rPr lang="ka-GE" dirty="0"/>
            <a:t>კრედიტი</a:t>
          </a:r>
          <a:endParaRPr lang="en-US" dirty="0"/>
        </a:p>
      </dgm:t>
    </dgm:pt>
    <dgm:pt modelId="{D41B6F75-1643-4388-87E1-B0F623D53D5D}" type="parTrans" cxnId="{EC617F01-8C61-4F72-B491-5567DEE02C6D}">
      <dgm:prSet/>
      <dgm:spPr/>
      <dgm:t>
        <a:bodyPr/>
        <a:lstStyle/>
        <a:p>
          <a:endParaRPr lang="en-US"/>
        </a:p>
      </dgm:t>
    </dgm:pt>
    <dgm:pt modelId="{A3BC3CD3-E7C3-497B-A732-8124B5F40F07}" type="sibTrans" cxnId="{EC617F01-8C61-4F72-B491-5567DEE02C6D}">
      <dgm:prSet/>
      <dgm:spPr/>
      <dgm:t>
        <a:bodyPr/>
        <a:lstStyle/>
        <a:p>
          <a:endParaRPr lang="en-US"/>
        </a:p>
      </dgm:t>
    </dgm:pt>
    <dgm:pt modelId="{F34E9B43-5554-4135-A9A9-B1FD49C31ECE}">
      <dgm:prSet phldrT="[Text]"/>
      <dgm:spPr/>
      <dgm:t>
        <a:bodyPr/>
        <a:lstStyle/>
        <a:p>
          <a:r>
            <a:rPr lang="ka-GE" dirty="0" smtClean="0"/>
            <a:t>საფაკულტეტო         35-40 კრედიტი </a:t>
          </a:r>
          <a:endParaRPr lang="en-US" dirty="0"/>
        </a:p>
      </dgm:t>
    </dgm:pt>
    <dgm:pt modelId="{C83C1BA1-93D4-4932-BF3C-F66CE39225E3}" type="parTrans" cxnId="{D8B49316-9B4E-4598-87BC-F49AA90E6222}">
      <dgm:prSet/>
      <dgm:spPr/>
      <dgm:t>
        <a:bodyPr/>
        <a:lstStyle/>
        <a:p>
          <a:endParaRPr lang="en-US"/>
        </a:p>
      </dgm:t>
    </dgm:pt>
    <dgm:pt modelId="{E3E763C9-C731-4AC6-8842-F4DE04E25ACF}" type="sibTrans" cxnId="{D8B49316-9B4E-4598-87BC-F49AA90E6222}">
      <dgm:prSet/>
      <dgm:spPr/>
      <dgm:t>
        <a:bodyPr/>
        <a:lstStyle/>
        <a:p>
          <a:endParaRPr lang="en-US"/>
        </a:p>
      </dgm:t>
    </dgm:pt>
    <dgm:pt modelId="{2E0918A1-3CDB-49E1-B1E9-023BA7395B74}">
      <dgm:prSet phldrT="[Text]"/>
      <dgm:spPr/>
      <dgm:t>
        <a:bodyPr/>
        <a:lstStyle/>
        <a:p>
          <a:r>
            <a:rPr lang="ka-GE" dirty="0"/>
            <a:t>თავისუფალი                         </a:t>
          </a:r>
          <a:r>
            <a:rPr lang="ka-GE" dirty="0" smtClean="0"/>
            <a:t>15-20 კრედიტი</a:t>
          </a:r>
          <a:endParaRPr lang="en-US" dirty="0"/>
        </a:p>
      </dgm:t>
    </dgm:pt>
    <dgm:pt modelId="{A66D2B8C-2640-48D1-90ED-70C78059B85C}" type="parTrans" cxnId="{AF2D04E3-0398-4D53-A20A-4055948A7F5F}">
      <dgm:prSet/>
      <dgm:spPr/>
      <dgm:t>
        <a:bodyPr/>
        <a:lstStyle/>
        <a:p>
          <a:endParaRPr lang="en-US"/>
        </a:p>
      </dgm:t>
    </dgm:pt>
    <dgm:pt modelId="{A194EE4D-DD0B-484E-B71A-EB77AF00C7EA}" type="sibTrans" cxnId="{AF2D04E3-0398-4D53-A20A-4055948A7F5F}">
      <dgm:prSet/>
      <dgm:spPr/>
      <dgm:t>
        <a:bodyPr/>
        <a:lstStyle/>
        <a:p>
          <a:endParaRPr lang="en-US"/>
        </a:p>
      </dgm:t>
    </dgm:pt>
    <dgm:pt modelId="{E191ECC2-CE98-4161-98E9-87F766B472ED}">
      <dgm:prSet phldrT="[Text]"/>
      <dgm:spPr/>
      <dgm:t>
        <a:bodyPr/>
        <a:lstStyle/>
        <a:p>
          <a:r>
            <a:rPr lang="ka-GE" dirty="0"/>
            <a:t>დამატებითი </a:t>
          </a:r>
          <a:r>
            <a:rPr lang="ka-GE" dirty="0" smtClean="0"/>
            <a:t>სპეციალობის</a:t>
          </a:r>
          <a:r>
            <a:rPr lang="en-US" dirty="0" smtClean="0"/>
            <a:t> </a:t>
          </a:r>
          <a:r>
            <a:rPr lang="ka-GE" dirty="0"/>
            <a:t>/</a:t>
          </a:r>
          <a:r>
            <a:rPr lang="en-US" dirty="0"/>
            <a:t>minor</a:t>
          </a:r>
          <a:r>
            <a:rPr lang="ka-GE" dirty="0"/>
            <a:t>/                        </a:t>
          </a:r>
          <a:r>
            <a:rPr lang="ka-GE" dirty="0" smtClean="0"/>
            <a:t>60 კრედიტი</a:t>
          </a:r>
          <a:endParaRPr lang="en-US" dirty="0"/>
        </a:p>
      </dgm:t>
    </dgm:pt>
    <dgm:pt modelId="{ABB4D4BB-F846-4062-8447-4DC3E34344B3}" type="parTrans" cxnId="{0244240B-D910-4E6F-B251-8A6FE640C441}">
      <dgm:prSet/>
      <dgm:spPr/>
      <dgm:t>
        <a:bodyPr/>
        <a:lstStyle/>
        <a:p>
          <a:endParaRPr lang="en-US"/>
        </a:p>
      </dgm:t>
    </dgm:pt>
    <dgm:pt modelId="{EC4BEADC-5571-46DF-A898-81CCA29A7679}" type="sibTrans" cxnId="{0244240B-D910-4E6F-B251-8A6FE640C441}">
      <dgm:prSet/>
      <dgm:spPr/>
      <dgm:t>
        <a:bodyPr/>
        <a:lstStyle/>
        <a:p>
          <a:endParaRPr lang="en-US"/>
        </a:p>
      </dgm:t>
    </dgm:pt>
    <dgm:pt modelId="{9FDEAD2C-2635-4FF1-B467-5C156C93D753}">
      <dgm:prSet phldrT="[Text]"/>
      <dgm:spPr/>
      <dgm:t>
        <a:bodyPr/>
        <a:lstStyle/>
        <a:p>
          <a:r>
            <a:rPr lang="ka-GE" dirty="0"/>
            <a:t>ძირითადი </a:t>
          </a:r>
          <a:r>
            <a:rPr lang="ka-GE" dirty="0" smtClean="0"/>
            <a:t>სპეციალობის/</a:t>
          </a:r>
          <a:r>
            <a:rPr lang="en-US" dirty="0"/>
            <a:t>major</a:t>
          </a:r>
          <a:r>
            <a:rPr lang="ka-GE" dirty="0"/>
            <a:t>/             </a:t>
          </a:r>
          <a:r>
            <a:rPr lang="ka-GE" dirty="0" smtClean="0"/>
            <a:t>120 კრედიტი</a:t>
          </a:r>
          <a:endParaRPr lang="en-US" dirty="0"/>
        </a:p>
      </dgm:t>
    </dgm:pt>
    <dgm:pt modelId="{01A082A5-49AE-4F63-AF0A-83815E7BF8CA}" type="parTrans" cxnId="{588AF101-E18A-4465-B1C5-8F7769A3EC21}">
      <dgm:prSet/>
      <dgm:spPr/>
      <dgm:t>
        <a:bodyPr/>
        <a:lstStyle/>
        <a:p>
          <a:endParaRPr lang="en-US"/>
        </a:p>
      </dgm:t>
    </dgm:pt>
    <dgm:pt modelId="{ECF3169B-A5C8-4E28-8CF4-0E20A7F99F21}" type="sibTrans" cxnId="{588AF101-E18A-4465-B1C5-8F7769A3EC21}">
      <dgm:prSet/>
      <dgm:spPr/>
      <dgm:t>
        <a:bodyPr/>
        <a:lstStyle/>
        <a:p>
          <a:endParaRPr lang="en-US"/>
        </a:p>
      </dgm:t>
    </dgm:pt>
    <dgm:pt modelId="{1FBB0184-8760-4FE5-B698-882C79547C3A}" type="pres">
      <dgm:prSet presAssocID="{9072183D-4A92-467F-9BFE-93A01381546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0CCEAE-03D6-4DD1-8873-A066F2088463}" type="pres">
      <dgm:prSet presAssocID="{9072183D-4A92-467F-9BFE-93A013815469}" presName="matrix" presStyleCnt="0"/>
      <dgm:spPr/>
    </dgm:pt>
    <dgm:pt modelId="{D5B50ACD-3369-466E-AF9B-450F8E19F156}" type="pres">
      <dgm:prSet presAssocID="{9072183D-4A92-467F-9BFE-93A013815469}" presName="tile1" presStyleLbl="node1" presStyleIdx="0" presStyleCnt="4" custScaleY="107374" custLinFactNeighborX="0" custLinFactNeighborY="1843"/>
      <dgm:spPr/>
      <dgm:t>
        <a:bodyPr/>
        <a:lstStyle/>
        <a:p>
          <a:endParaRPr lang="en-US"/>
        </a:p>
      </dgm:t>
    </dgm:pt>
    <dgm:pt modelId="{E1FF40BA-5DA5-4C47-9501-6DA3DC5C08CC}" type="pres">
      <dgm:prSet presAssocID="{9072183D-4A92-467F-9BFE-93A01381546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D5C05-5015-40BA-9B09-AEC6A39622FE}" type="pres">
      <dgm:prSet presAssocID="{9072183D-4A92-467F-9BFE-93A013815469}" presName="tile2" presStyleLbl="node1" presStyleIdx="1" presStyleCnt="4" custScaleY="103687"/>
      <dgm:spPr/>
      <dgm:t>
        <a:bodyPr/>
        <a:lstStyle/>
        <a:p>
          <a:endParaRPr lang="en-US"/>
        </a:p>
      </dgm:t>
    </dgm:pt>
    <dgm:pt modelId="{2AA4A733-3483-4A9A-A6DD-74DAAEDA5639}" type="pres">
      <dgm:prSet presAssocID="{9072183D-4A92-467F-9BFE-93A01381546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AB341-EF71-4D35-AC12-84C132BFD3E9}" type="pres">
      <dgm:prSet presAssocID="{9072183D-4A92-467F-9BFE-93A013815469}" presName="tile3" presStyleLbl="node1" presStyleIdx="2" presStyleCnt="4"/>
      <dgm:spPr/>
      <dgm:t>
        <a:bodyPr/>
        <a:lstStyle/>
        <a:p>
          <a:endParaRPr lang="en-US"/>
        </a:p>
      </dgm:t>
    </dgm:pt>
    <dgm:pt modelId="{8354E34A-E10E-43A6-B4D2-34043B21C9CA}" type="pres">
      <dgm:prSet presAssocID="{9072183D-4A92-467F-9BFE-93A01381546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29E8E0-5A9B-4154-B5F8-93E01DB622AD}" type="pres">
      <dgm:prSet presAssocID="{9072183D-4A92-467F-9BFE-93A013815469}" presName="tile4" presStyleLbl="node1" presStyleIdx="3" presStyleCnt="4"/>
      <dgm:spPr/>
      <dgm:t>
        <a:bodyPr/>
        <a:lstStyle/>
        <a:p>
          <a:endParaRPr lang="en-US"/>
        </a:p>
      </dgm:t>
    </dgm:pt>
    <dgm:pt modelId="{1C3DC16B-E6FE-4F8C-97E6-9DEAA162379D}" type="pres">
      <dgm:prSet presAssocID="{9072183D-4A92-467F-9BFE-93A01381546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07F768-23C8-4A62-99DC-D34BD07BE8FB}" type="pres">
      <dgm:prSet presAssocID="{9072183D-4A92-467F-9BFE-93A01381546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39F87073-4A41-4E9A-B261-DE27DA52B791}" type="presOf" srcId="{9072183D-4A92-467F-9BFE-93A013815469}" destId="{1FBB0184-8760-4FE5-B698-882C79547C3A}" srcOrd="0" destOrd="0" presId="urn:microsoft.com/office/officeart/2005/8/layout/matrix1"/>
    <dgm:cxn modelId="{BDBE8027-CA3C-4FE5-B51A-073B6E6E8D02}" type="presOf" srcId="{F34E9B43-5554-4135-A9A9-B1FD49C31ECE}" destId="{E1FF40BA-5DA5-4C47-9501-6DA3DC5C08CC}" srcOrd="1" destOrd="0" presId="urn:microsoft.com/office/officeart/2005/8/layout/matrix1"/>
    <dgm:cxn modelId="{9785066F-0FBF-44CE-8C1B-18E7F04ECCB7}" type="presOf" srcId="{84B711E6-47AE-4094-97D3-C77C8EA39C2A}" destId="{B107F768-23C8-4A62-99DC-D34BD07BE8FB}" srcOrd="0" destOrd="0" presId="urn:microsoft.com/office/officeart/2005/8/layout/matrix1"/>
    <dgm:cxn modelId="{AF2D04E3-0398-4D53-A20A-4055948A7F5F}" srcId="{84B711E6-47AE-4094-97D3-C77C8EA39C2A}" destId="{2E0918A1-3CDB-49E1-B1E9-023BA7395B74}" srcOrd="2" destOrd="0" parTransId="{A66D2B8C-2640-48D1-90ED-70C78059B85C}" sibTransId="{A194EE4D-DD0B-484E-B71A-EB77AF00C7EA}"/>
    <dgm:cxn modelId="{81A821B7-6BB3-4572-8CE8-906F9375F7E7}" type="presOf" srcId="{E191ECC2-CE98-4161-98E9-87F766B472ED}" destId="{A229E8E0-5A9B-4154-B5F8-93E01DB622AD}" srcOrd="0" destOrd="0" presId="urn:microsoft.com/office/officeart/2005/8/layout/matrix1"/>
    <dgm:cxn modelId="{0244240B-D910-4E6F-B251-8A6FE640C441}" srcId="{84B711E6-47AE-4094-97D3-C77C8EA39C2A}" destId="{E191ECC2-CE98-4161-98E9-87F766B472ED}" srcOrd="3" destOrd="0" parTransId="{ABB4D4BB-F846-4062-8447-4DC3E34344B3}" sibTransId="{EC4BEADC-5571-46DF-A898-81CCA29A7679}"/>
    <dgm:cxn modelId="{EC617F01-8C61-4F72-B491-5567DEE02C6D}" srcId="{9072183D-4A92-467F-9BFE-93A013815469}" destId="{84B711E6-47AE-4094-97D3-C77C8EA39C2A}" srcOrd="0" destOrd="0" parTransId="{D41B6F75-1643-4388-87E1-B0F623D53D5D}" sibTransId="{A3BC3CD3-E7C3-497B-A732-8124B5F40F07}"/>
    <dgm:cxn modelId="{C1B2D987-3759-40D3-AE92-82C5AD8CD376}" type="presOf" srcId="{E191ECC2-CE98-4161-98E9-87F766B472ED}" destId="{1C3DC16B-E6FE-4F8C-97E6-9DEAA162379D}" srcOrd="1" destOrd="0" presId="urn:microsoft.com/office/officeart/2005/8/layout/matrix1"/>
    <dgm:cxn modelId="{1418A24B-37D9-4809-BE13-8A67BC5869EC}" type="presOf" srcId="{F34E9B43-5554-4135-A9A9-B1FD49C31ECE}" destId="{D5B50ACD-3369-466E-AF9B-450F8E19F156}" srcOrd="0" destOrd="0" presId="urn:microsoft.com/office/officeart/2005/8/layout/matrix1"/>
    <dgm:cxn modelId="{09CB483E-8C70-4BDB-A103-7F0164DA42E1}" type="presOf" srcId="{2E0918A1-3CDB-49E1-B1E9-023BA7395B74}" destId="{A4CAB341-EF71-4D35-AC12-84C132BFD3E9}" srcOrd="0" destOrd="0" presId="urn:microsoft.com/office/officeart/2005/8/layout/matrix1"/>
    <dgm:cxn modelId="{D8B49316-9B4E-4598-87BC-F49AA90E6222}" srcId="{84B711E6-47AE-4094-97D3-C77C8EA39C2A}" destId="{F34E9B43-5554-4135-A9A9-B1FD49C31ECE}" srcOrd="0" destOrd="0" parTransId="{C83C1BA1-93D4-4932-BF3C-F66CE39225E3}" sibTransId="{E3E763C9-C731-4AC6-8842-F4DE04E25ACF}"/>
    <dgm:cxn modelId="{588AF101-E18A-4465-B1C5-8F7769A3EC21}" srcId="{84B711E6-47AE-4094-97D3-C77C8EA39C2A}" destId="{9FDEAD2C-2635-4FF1-B467-5C156C93D753}" srcOrd="1" destOrd="0" parTransId="{01A082A5-49AE-4F63-AF0A-83815E7BF8CA}" sibTransId="{ECF3169B-A5C8-4E28-8CF4-0E20A7F99F21}"/>
    <dgm:cxn modelId="{C96CADED-43DD-4A75-B734-3FC5E67D5A45}" type="presOf" srcId="{2E0918A1-3CDB-49E1-B1E9-023BA7395B74}" destId="{8354E34A-E10E-43A6-B4D2-34043B21C9CA}" srcOrd="1" destOrd="0" presId="urn:microsoft.com/office/officeart/2005/8/layout/matrix1"/>
    <dgm:cxn modelId="{E463E60F-DD13-4C91-9EFB-EE8944841D7D}" type="presOf" srcId="{9FDEAD2C-2635-4FF1-B467-5C156C93D753}" destId="{2AA4A733-3483-4A9A-A6DD-74DAAEDA5639}" srcOrd="1" destOrd="0" presId="urn:microsoft.com/office/officeart/2005/8/layout/matrix1"/>
    <dgm:cxn modelId="{E97F5209-6920-4AE0-9BF9-7EBB66011D5F}" type="presOf" srcId="{9FDEAD2C-2635-4FF1-B467-5C156C93D753}" destId="{EF7D5C05-5015-40BA-9B09-AEC6A39622FE}" srcOrd="0" destOrd="0" presId="urn:microsoft.com/office/officeart/2005/8/layout/matrix1"/>
    <dgm:cxn modelId="{F98DFF1F-0023-45DE-B394-A58E035EEDF6}" type="presParOf" srcId="{1FBB0184-8760-4FE5-B698-882C79547C3A}" destId="{B20CCEAE-03D6-4DD1-8873-A066F2088463}" srcOrd="0" destOrd="0" presId="urn:microsoft.com/office/officeart/2005/8/layout/matrix1"/>
    <dgm:cxn modelId="{F60FE8E8-D58D-4FBF-8673-B08DFA779AE5}" type="presParOf" srcId="{B20CCEAE-03D6-4DD1-8873-A066F2088463}" destId="{D5B50ACD-3369-466E-AF9B-450F8E19F156}" srcOrd="0" destOrd="0" presId="urn:microsoft.com/office/officeart/2005/8/layout/matrix1"/>
    <dgm:cxn modelId="{28D72A5B-3FAF-4AE8-9E8C-BAF86CF2B756}" type="presParOf" srcId="{B20CCEAE-03D6-4DD1-8873-A066F2088463}" destId="{E1FF40BA-5DA5-4C47-9501-6DA3DC5C08CC}" srcOrd="1" destOrd="0" presId="urn:microsoft.com/office/officeart/2005/8/layout/matrix1"/>
    <dgm:cxn modelId="{3675BD33-2C7E-440A-BFFF-C3B4549892BE}" type="presParOf" srcId="{B20CCEAE-03D6-4DD1-8873-A066F2088463}" destId="{EF7D5C05-5015-40BA-9B09-AEC6A39622FE}" srcOrd="2" destOrd="0" presId="urn:microsoft.com/office/officeart/2005/8/layout/matrix1"/>
    <dgm:cxn modelId="{C8CDAB54-3445-4CA4-A032-993B152D2DE7}" type="presParOf" srcId="{B20CCEAE-03D6-4DD1-8873-A066F2088463}" destId="{2AA4A733-3483-4A9A-A6DD-74DAAEDA5639}" srcOrd="3" destOrd="0" presId="urn:microsoft.com/office/officeart/2005/8/layout/matrix1"/>
    <dgm:cxn modelId="{5F502117-D051-47DA-A472-1D2AE791B487}" type="presParOf" srcId="{B20CCEAE-03D6-4DD1-8873-A066F2088463}" destId="{A4CAB341-EF71-4D35-AC12-84C132BFD3E9}" srcOrd="4" destOrd="0" presId="urn:microsoft.com/office/officeart/2005/8/layout/matrix1"/>
    <dgm:cxn modelId="{1C2CD971-9BF1-4D41-AD70-30F698FE0D00}" type="presParOf" srcId="{B20CCEAE-03D6-4DD1-8873-A066F2088463}" destId="{8354E34A-E10E-43A6-B4D2-34043B21C9CA}" srcOrd="5" destOrd="0" presId="urn:microsoft.com/office/officeart/2005/8/layout/matrix1"/>
    <dgm:cxn modelId="{916DF818-7B61-4789-B734-4D4C485CCD16}" type="presParOf" srcId="{B20CCEAE-03D6-4DD1-8873-A066F2088463}" destId="{A229E8E0-5A9B-4154-B5F8-93E01DB622AD}" srcOrd="6" destOrd="0" presId="urn:microsoft.com/office/officeart/2005/8/layout/matrix1"/>
    <dgm:cxn modelId="{7689FD2A-3CA8-45DF-9627-2AAD0A64BFB5}" type="presParOf" srcId="{B20CCEAE-03D6-4DD1-8873-A066F2088463}" destId="{1C3DC16B-E6FE-4F8C-97E6-9DEAA162379D}" srcOrd="7" destOrd="0" presId="urn:microsoft.com/office/officeart/2005/8/layout/matrix1"/>
    <dgm:cxn modelId="{97BA43D2-FF07-4452-B712-424086A26F83}" type="presParOf" srcId="{1FBB0184-8760-4FE5-B698-882C79547C3A}" destId="{B107F768-23C8-4A62-99DC-D34BD07BE8F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2ED177-C313-4DC6-B861-71505CD5A9C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033AF1-BEDE-4DB9-9B07-FA6F9361AAB4}">
      <dgm:prSet phldrT="[Text]" custT="1"/>
      <dgm:spPr>
        <a:solidFill>
          <a:schemeClr val="accent1"/>
        </a:solidFill>
      </dgm:spPr>
      <dgm:t>
        <a:bodyPr/>
        <a:lstStyle/>
        <a:p>
          <a:r>
            <a:rPr lang="ka-GE" sz="2000" i="1" dirty="0" smtClean="0"/>
            <a:t>საფაკულტეტო კრედიტები</a:t>
          </a:r>
        </a:p>
        <a:p>
          <a:r>
            <a:rPr lang="ka-GE" sz="1600" dirty="0" smtClean="0"/>
            <a:t>სტუდენტს ევალება საფაკულტეტო სავალდებულო და სავალდებულო-არჩევითი საგნების გავლა</a:t>
          </a:r>
          <a:endParaRPr lang="en-US" sz="1600" dirty="0"/>
        </a:p>
      </dgm:t>
    </dgm:pt>
    <dgm:pt modelId="{7D89F32F-4F7B-4E46-BA77-3E4017658CF9}" type="parTrans" cxnId="{F70CBD25-0440-4B8D-BD62-D2418A5C469A}">
      <dgm:prSet/>
      <dgm:spPr/>
      <dgm:t>
        <a:bodyPr/>
        <a:lstStyle/>
        <a:p>
          <a:endParaRPr lang="en-US"/>
        </a:p>
      </dgm:t>
    </dgm:pt>
    <dgm:pt modelId="{A53A89D7-D1B0-44ED-ACAE-F9751AB4C623}" type="sibTrans" cxnId="{F70CBD25-0440-4B8D-BD62-D2418A5C469A}">
      <dgm:prSet/>
      <dgm:spPr/>
      <dgm:t>
        <a:bodyPr/>
        <a:lstStyle/>
        <a:p>
          <a:endParaRPr lang="en-US"/>
        </a:p>
      </dgm:t>
    </dgm:pt>
    <dgm:pt modelId="{6BDFC140-91E3-4360-AF3C-12C29A6FE7B0}">
      <dgm:prSet phldrT="[Text]" custT="1"/>
      <dgm:spPr>
        <a:solidFill>
          <a:schemeClr val="accent1"/>
        </a:solidFill>
      </dgm:spPr>
      <dgm:t>
        <a:bodyPr/>
        <a:lstStyle/>
        <a:p>
          <a:r>
            <a:rPr lang="ka-GE" sz="1800" b="0" i="1" dirty="0" smtClean="0">
              <a:solidFill>
                <a:schemeClr val="bg1"/>
              </a:solidFill>
            </a:rPr>
            <a:t>ძირითადი სპეციალობის კრედიტები</a:t>
          </a:r>
        </a:p>
        <a:p>
          <a:r>
            <a:rPr lang="ka-GE" sz="1600" b="0" dirty="0" smtClean="0">
              <a:solidFill>
                <a:schemeClr val="bg1"/>
              </a:solidFill>
            </a:rPr>
            <a:t>სტუდენტს ევალება ძირითადი სპეციალობის პროგრამით გათვალისწინებული სავალდებულო და არჩევითი საგნების გავლა</a:t>
          </a:r>
        </a:p>
      </dgm:t>
    </dgm:pt>
    <dgm:pt modelId="{16D14860-1BAB-4083-82D3-AD358CC64329}" type="parTrans" cxnId="{8F84D59F-B029-4B96-B179-0B60F3F3ABD1}">
      <dgm:prSet/>
      <dgm:spPr/>
      <dgm:t>
        <a:bodyPr/>
        <a:lstStyle/>
        <a:p>
          <a:endParaRPr lang="en-US"/>
        </a:p>
      </dgm:t>
    </dgm:pt>
    <dgm:pt modelId="{4886551F-6BA3-4F28-A1FF-0106E79253F1}" type="sibTrans" cxnId="{8F84D59F-B029-4B96-B179-0B60F3F3ABD1}">
      <dgm:prSet/>
      <dgm:spPr/>
      <dgm:t>
        <a:bodyPr/>
        <a:lstStyle/>
        <a:p>
          <a:endParaRPr lang="en-US"/>
        </a:p>
      </dgm:t>
    </dgm:pt>
    <dgm:pt modelId="{0F2ED04E-568F-4C01-8726-CFAC5AB8109D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ka-GE" sz="1800" i="1" dirty="0" smtClean="0">
              <a:solidFill>
                <a:schemeClr val="tx1"/>
              </a:solidFill>
            </a:rPr>
            <a:t>დამატებითი  სპეციალობის</a:t>
          </a:r>
          <a:r>
            <a:rPr lang="ka-GE" sz="1800" b="1" i="1" dirty="0" smtClean="0">
              <a:solidFill>
                <a:schemeClr val="tx1"/>
              </a:solidFill>
            </a:rPr>
            <a:t> </a:t>
          </a:r>
          <a:r>
            <a:rPr lang="ka-GE" sz="1800" i="1" dirty="0" smtClean="0">
              <a:solidFill>
                <a:schemeClr val="tx1"/>
              </a:solidFill>
            </a:rPr>
            <a:t>კრედიტები</a:t>
          </a:r>
        </a:p>
        <a:p>
          <a:r>
            <a:rPr lang="ka-GE" sz="1600" dirty="0" smtClean="0">
              <a:solidFill>
                <a:schemeClr val="tx1"/>
              </a:solidFill>
            </a:rPr>
            <a:t>სტუდენტი დამატებით სპეციალობას ირჩევს სურვილის მიხედვით, შერჩეული პროგრამის მოთხოვნის შესაბამისად</a:t>
          </a:r>
          <a:endParaRPr lang="en-US" sz="1600" dirty="0">
            <a:solidFill>
              <a:schemeClr val="tx1"/>
            </a:solidFill>
          </a:endParaRPr>
        </a:p>
      </dgm:t>
    </dgm:pt>
    <dgm:pt modelId="{4F480484-2026-458C-94A2-2AE751629748}" type="parTrans" cxnId="{D104C445-EAB9-4244-BEA6-B9AFDB73EF1A}">
      <dgm:prSet/>
      <dgm:spPr/>
      <dgm:t>
        <a:bodyPr/>
        <a:lstStyle/>
        <a:p>
          <a:endParaRPr lang="en-US"/>
        </a:p>
      </dgm:t>
    </dgm:pt>
    <dgm:pt modelId="{EC8A5B9F-54B6-44B5-8F06-6C36B91CAC14}" type="sibTrans" cxnId="{D104C445-EAB9-4244-BEA6-B9AFDB73EF1A}">
      <dgm:prSet/>
      <dgm:spPr/>
      <dgm:t>
        <a:bodyPr/>
        <a:lstStyle/>
        <a:p>
          <a:endParaRPr lang="en-US"/>
        </a:p>
      </dgm:t>
    </dgm:pt>
    <dgm:pt modelId="{23C594F1-3C9F-4313-A346-50D1D900D83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ka-GE" sz="2000" i="1" dirty="0" smtClean="0">
              <a:solidFill>
                <a:schemeClr val="tx1"/>
              </a:solidFill>
            </a:rPr>
            <a:t>თავისუფალი კრედიტები </a:t>
          </a:r>
        </a:p>
        <a:p>
          <a:r>
            <a:rPr lang="ka-GE" sz="1600" dirty="0" smtClean="0">
              <a:solidFill>
                <a:schemeClr val="tx1"/>
              </a:solidFill>
            </a:rPr>
            <a:t>სტუდენტი  თავისუფალ კრედიტებს ირჩევს როგორც ფაკულტეტის შიგნით, ისე მის გარეთ</a:t>
          </a:r>
        </a:p>
      </dgm:t>
    </dgm:pt>
    <dgm:pt modelId="{E3883C9B-4B7E-46D5-9235-24A1B42FD300}" type="sibTrans" cxnId="{D262F29D-DFE2-41A5-8FBB-A58571FD0F12}">
      <dgm:prSet/>
      <dgm:spPr/>
      <dgm:t>
        <a:bodyPr/>
        <a:lstStyle/>
        <a:p>
          <a:endParaRPr lang="en-US"/>
        </a:p>
      </dgm:t>
    </dgm:pt>
    <dgm:pt modelId="{26E01748-E5F7-4EBD-9EEA-72B6C9B306C3}" type="parTrans" cxnId="{D262F29D-DFE2-41A5-8FBB-A58571FD0F12}">
      <dgm:prSet/>
      <dgm:spPr/>
      <dgm:t>
        <a:bodyPr/>
        <a:lstStyle/>
        <a:p>
          <a:endParaRPr lang="en-US"/>
        </a:p>
      </dgm:t>
    </dgm:pt>
    <dgm:pt modelId="{403A7D4A-3ABF-45A0-ACFF-81669B3650EC}" type="pres">
      <dgm:prSet presAssocID="{872ED177-C313-4DC6-B861-71505CD5A9C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E3934A-8915-4CED-A365-251F4E3F72CE}" type="pres">
      <dgm:prSet presAssocID="{C3033AF1-BEDE-4DB9-9B07-FA6F9361AAB4}" presName="node" presStyleLbl="node1" presStyleIdx="0" presStyleCnt="4" custScaleX="106890" custScaleY="121796" custLinFactNeighborX="2828" custLinFactNeighborY="3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7DD6FD-3E6E-462D-93CD-FA63DC473EFE}" type="pres">
      <dgm:prSet presAssocID="{A53A89D7-D1B0-44ED-ACAE-F9751AB4C623}" presName="sibTrans" presStyleCnt="0"/>
      <dgm:spPr/>
      <dgm:t>
        <a:bodyPr/>
        <a:lstStyle/>
        <a:p>
          <a:endParaRPr lang="en-US"/>
        </a:p>
      </dgm:t>
    </dgm:pt>
    <dgm:pt modelId="{9429AE5C-33B1-46A1-9666-C404979BD957}" type="pres">
      <dgm:prSet presAssocID="{23C594F1-3C9F-4313-A346-50D1D900D837}" presName="node" presStyleLbl="node1" presStyleIdx="1" presStyleCnt="4" custScaleX="108683" custScaleY="122434" custLinFactX="-16197" custLinFactY="31640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AD6929-A2CB-44DB-824D-E4DB096267AF}" type="pres">
      <dgm:prSet presAssocID="{E3883C9B-4B7E-46D5-9235-24A1B42FD300}" presName="sibTrans" presStyleCnt="0"/>
      <dgm:spPr/>
      <dgm:t>
        <a:bodyPr/>
        <a:lstStyle/>
        <a:p>
          <a:endParaRPr lang="en-US"/>
        </a:p>
      </dgm:t>
    </dgm:pt>
    <dgm:pt modelId="{E908F2FF-668C-4A5B-A827-674A5A664028}" type="pres">
      <dgm:prSet presAssocID="{6BDFC140-91E3-4360-AF3C-12C29A6FE7B0}" presName="node" presStyleLbl="node1" presStyleIdx="2" presStyleCnt="4" custScaleX="112377" custScaleY="121750" custLinFactX="18779" custLinFactY="-36782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5E8D6-725B-4308-8BD6-D1FD3538B78D}" type="pres">
      <dgm:prSet presAssocID="{4886551F-6BA3-4F28-A1FF-0106E79253F1}" presName="sibTrans" presStyleCnt="0"/>
      <dgm:spPr/>
      <dgm:t>
        <a:bodyPr/>
        <a:lstStyle/>
        <a:p>
          <a:endParaRPr lang="en-US"/>
        </a:p>
      </dgm:t>
    </dgm:pt>
    <dgm:pt modelId="{4E8076F8-1566-49CD-94F7-023F7D75AF9F}" type="pres">
      <dgm:prSet presAssocID="{0F2ED04E-568F-4C01-8726-CFAC5AB8109D}" presName="node" presStyleLbl="node1" presStyleIdx="3" presStyleCnt="4" custScaleX="108775" custScaleY="124179" custLinFactNeighborX="-3598" custLinFactNeighborY="-7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84D59F-B029-4B96-B179-0B60F3F3ABD1}" srcId="{872ED177-C313-4DC6-B861-71505CD5A9C0}" destId="{6BDFC140-91E3-4360-AF3C-12C29A6FE7B0}" srcOrd="2" destOrd="0" parTransId="{16D14860-1BAB-4083-82D3-AD358CC64329}" sibTransId="{4886551F-6BA3-4F28-A1FF-0106E79253F1}"/>
    <dgm:cxn modelId="{31120501-30BD-487C-9AB5-AB5FADDA7F94}" type="presOf" srcId="{0F2ED04E-568F-4C01-8726-CFAC5AB8109D}" destId="{4E8076F8-1566-49CD-94F7-023F7D75AF9F}" srcOrd="0" destOrd="0" presId="urn:microsoft.com/office/officeart/2005/8/layout/default#1"/>
    <dgm:cxn modelId="{D262F29D-DFE2-41A5-8FBB-A58571FD0F12}" srcId="{872ED177-C313-4DC6-B861-71505CD5A9C0}" destId="{23C594F1-3C9F-4313-A346-50D1D900D837}" srcOrd="1" destOrd="0" parTransId="{26E01748-E5F7-4EBD-9EEA-72B6C9B306C3}" sibTransId="{E3883C9B-4B7E-46D5-9235-24A1B42FD300}"/>
    <dgm:cxn modelId="{D104C445-EAB9-4244-BEA6-B9AFDB73EF1A}" srcId="{872ED177-C313-4DC6-B861-71505CD5A9C0}" destId="{0F2ED04E-568F-4C01-8726-CFAC5AB8109D}" srcOrd="3" destOrd="0" parTransId="{4F480484-2026-458C-94A2-2AE751629748}" sibTransId="{EC8A5B9F-54B6-44B5-8F06-6C36B91CAC14}"/>
    <dgm:cxn modelId="{6EB399C1-7994-4FBC-9184-D30E98793FF6}" type="presOf" srcId="{23C594F1-3C9F-4313-A346-50D1D900D837}" destId="{9429AE5C-33B1-46A1-9666-C404979BD957}" srcOrd="0" destOrd="0" presId="urn:microsoft.com/office/officeart/2005/8/layout/default#1"/>
    <dgm:cxn modelId="{98C0289F-0D32-493B-AD13-BA46ABE9C6CB}" type="presOf" srcId="{6BDFC140-91E3-4360-AF3C-12C29A6FE7B0}" destId="{E908F2FF-668C-4A5B-A827-674A5A664028}" srcOrd="0" destOrd="0" presId="urn:microsoft.com/office/officeart/2005/8/layout/default#1"/>
    <dgm:cxn modelId="{6F5DB942-2B2C-41DC-9E72-C6CE7B5B70D0}" type="presOf" srcId="{872ED177-C313-4DC6-B861-71505CD5A9C0}" destId="{403A7D4A-3ABF-45A0-ACFF-81669B3650EC}" srcOrd="0" destOrd="0" presId="urn:microsoft.com/office/officeart/2005/8/layout/default#1"/>
    <dgm:cxn modelId="{D72024EA-CDA9-4B96-8520-E88A28A688AA}" type="presOf" srcId="{C3033AF1-BEDE-4DB9-9B07-FA6F9361AAB4}" destId="{7AE3934A-8915-4CED-A365-251F4E3F72CE}" srcOrd="0" destOrd="0" presId="urn:microsoft.com/office/officeart/2005/8/layout/default#1"/>
    <dgm:cxn modelId="{F70CBD25-0440-4B8D-BD62-D2418A5C469A}" srcId="{872ED177-C313-4DC6-B861-71505CD5A9C0}" destId="{C3033AF1-BEDE-4DB9-9B07-FA6F9361AAB4}" srcOrd="0" destOrd="0" parTransId="{7D89F32F-4F7B-4E46-BA77-3E4017658CF9}" sibTransId="{A53A89D7-D1B0-44ED-ACAE-F9751AB4C623}"/>
    <dgm:cxn modelId="{C62DDC63-AFBD-44CC-9441-FF547BC3D063}" type="presParOf" srcId="{403A7D4A-3ABF-45A0-ACFF-81669B3650EC}" destId="{7AE3934A-8915-4CED-A365-251F4E3F72CE}" srcOrd="0" destOrd="0" presId="urn:microsoft.com/office/officeart/2005/8/layout/default#1"/>
    <dgm:cxn modelId="{F2ABF1C7-1FFC-4B7F-9612-46527586E1EC}" type="presParOf" srcId="{403A7D4A-3ABF-45A0-ACFF-81669B3650EC}" destId="{2A7DD6FD-3E6E-462D-93CD-FA63DC473EFE}" srcOrd="1" destOrd="0" presId="urn:microsoft.com/office/officeart/2005/8/layout/default#1"/>
    <dgm:cxn modelId="{03384838-E1DC-4333-A4C6-503DCC94DBC5}" type="presParOf" srcId="{403A7D4A-3ABF-45A0-ACFF-81669B3650EC}" destId="{9429AE5C-33B1-46A1-9666-C404979BD957}" srcOrd="2" destOrd="0" presId="urn:microsoft.com/office/officeart/2005/8/layout/default#1"/>
    <dgm:cxn modelId="{B6D1F26B-9CAB-4D90-A020-05CB2BCEFBC8}" type="presParOf" srcId="{403A7D4A-3ABF-45A0-ACFF-81669B3650EC}" destId="{82AD6929-A2CB-44DB-824D-E4DB096267AF}" srcOrd="3" destOrd="0" presId="urn:microsoft.com/office/officeart/2005/8/layout/default#1"/>
    <dgm:cxn modelId="{312A49EA-5F91-4135-88F9-D88A3177108F}" type="presParOf" srcId="{403A7D4A-3ABF-45A0-ACFF-81669B3650EC}" destId="{E908F2FF-668C-4A5B-A827-674A5A664028}" srcOrd="4" destOrd="0" presId="urn:microsoft.com/office/officeart/2005/8/layout/default#1"/>
    <dgm:cxn modelId="{AF080017-085D-44C2-A240-C156685B956D}" type="presParOf" srcId="{403A7D4A-3ABF-45A0-ACFF-81669B3650EC}" destId="{D3F5E8D6-725B-4308-8BD6-D1FD3538B78D}" srcOrd="5" destOrd="0" presId="urn:microsoft.com/office/officeart/2005/8/layout/default#1"/>
    <dgm:cxn modelId="{141E5751-FDF1-4B1C-B620-E5BEC18B237A}" type="presParOf" srcId="{403A7D4A-3ABF-45A0-ACFF-81669B3650EC}" destId="{4E8076F8-1566-49CD-94F7-023F7D75AF9F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786C84-9D80-469E-B166-93255E53BFF7}" type="doc">
      <dgm:prSet loTypeId="urn:microsoft.com/office/officeart/2005/8/layout/hierarchy6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919AC339-DDB2-4B45-89C4-DCE768D58640}">
      <dgm:prSet phldrT="[Text]" custT="1"/>
      <dgm:spPr/>
      <dgm:t>
        <a:bodyPr/>
        <a:lstStyle/>
        <a:p>
          <a:pPr algn="ctr"/>
          <a:r>
            <a:rPr lang="ka-GE" sz="2000" b="1" dirty="0" smtClean="0">
              <a:latin typeface="+mj-lt"/>
            </a:rPr>
            <a:t>65</a:t>
          </a:r>
          <a:r>
            <a:rPr lang="ka-GE" sz="2000" b="1" dirty="0" smtClean="0"/>
            <a:t> კრედიტი</a:t>
          </a:r>
          <a:endParaRPr lang="en-US" sz="2000" b="1" dirty="0"/>
        </a:p>
      </dgm:t>
    </dgm:pt>
    <dgm:pt modelId="{F9690685-5B8B-482C-A2BA-2F49AC89803C}" type="parTrans" cxnId="{7EBD9A65-DF8D-4BE2-9964-544E01AED608}">
      <dgm:prSet/>
      <dgm:spPr/>
      <dgm:t>
        <a:bodyPr/>
        <a:lstStyle/>
        <a:p>
          <a:endParaRPr lang="en-US"/>
        </a:p>
      </dgm:t>
    </dgm:pt>
    <dgm:pt modelId="{686C77A0-50C5-4665-89A7-1BA53B4DE0ED}" type="sibTrans" cxnId="{7EBD9A65-DF8D-4BE2-9964-544E01AED608}">
      <dgm:prSet/>
      <dgm:spPr/>
      <dgm:t>
        <a:bodyPr/>
        <a:lstStyle/>
        <a:p>
          <a:endParaRPr lang="en-US"/>
        </a:p>
      </dgm:t>
    </dgm:pt>
    <dgm:pt modelId="{060EA996-81B8-41A5-B71C-C54F511571F2}">
      <dgm:prSet phldrT="[Text]" custT="1"/>
      <dgm:spPr/>
      <dgm:t>
        <a:bodyPr/>
        <a:lstStyle/>
        <a:p>
          <a:r>
            <a:rPr lang="en-US" sz="1600" b="1" dirty="0" smtClean="0">
              <a:latin typeface="Sylfaen"/>
            </a:rPr>
            <a:t>I</a:t>
          </a:r>
          <a:r>
            <a:rPr lang="ru-RU" sz="1600" b="1" dirty="0" smtClean="0">
              <a:latin typeface="Sylfaen"/>
            </a:rPr>
            <a:t> </a:t>
          </a:r>
          <a:r>
            <a:rPr lang="ka-GE" sz="1600" b="1" dirty="0" smtClean="0"/>
            <a:t>სემესტრი </a:t>
          </a:r>
        </a:p>
        <a:p>
          <a:r>
            <a:rPr lang="ka-GE" sz="1600" b="1" dirty="0" smtClean="0">
              <a:latin typeface="+mj-lt"/>
            </a:rPr>
            <a:t>30</a:t>
          </a:r>
          <a:r>
            <a:rPr lang="ka-GE" sz="1600" b="1" dirty="0" smtClean="0"/>
            <a:t> კრედიტი</a:t>
          </a:r>
          <a:endParaRPr lang="en-US" sz="1600" b="1" dirty="0"/>
        </a:p>
      </dgm:t>
    </dgm:pt>
    <dgm:pt modelId="{EB0255E8-8280-4AA2-94D6-C31DFFBE576C}" type="parTrans" cxnId="{93EBCEF5-30FD-44C0-B7AA-3611C1C97D28}">
      <dgm:prSet/>
      <dgm:spPr/>
      <dgm:t>
        <a:bodyPr/>
        <a:lstStyle/>
        <a:p>
          <a:endParaRPr lang="en-US"/>
        </a:p>
      </dgm:t>
    </dgm:pt>
    <dgm:pt modelId="{479B45F6-4B13-4C04-946C-AE0895102EC2}" type="sibTrans" cxnId="{93EBCEF5-30FD-44C0-B7AA-3611C1C97D28}">
      <dgm:prSet/>
      <dgm:spPr/>
      <dgm:t>
        <a:bodyPr/>
        <a:lstStyle/>
        <a:p>
          <a:endParaRPr lang="en-US"/>
        </a:p>
      </dgm:t>
    </dgm:pt>
    <dgm:pt modelId="{F659AE7E-0982-440A-BE14-4C1F3C88035C}">
      <dgm:prSet phldrT="[Text]" custT="1"/>
      <dgm:spPr/>
      <dgm:t>
        <a:bodyPr/>
        <a:lstStyle/>
        <a:p>
          <a:r>
            <a:rPr lang="en-US" sz="1600" b="1" dirty="0" smtClean="0">
              <a:latin typeface="Sylfaen"/>
            </a:rPr>
            <a:t>II</a:t>
          </a:r>
          <a:r>
            <a:rPr lang="ru-RU" sz="1600" b="1" dirty="0" smtClean="0">
              <a:latin typeface="Sylfaen"/>
            </a:rPr>
            <a:t> </a:t>
          </a:r>
          <a:r>
            <a:rPr lang="ka-GE" sz="1600" b="1" dirty="0" smtClean="0"/>
            <a:t>სემესტრი </a:t>
          </a:r>
          <a:endParaRPr lang="ru-RU" sz="1600" b="1" dirty="0" smtClean="0"/>
        </a:p>
        <a:p>
          <a:r>
            <a:rPr lang="ru-RU" sz="1600" b="1" dirty="0" smtClean="0">
              <a:latin typeface="+mj-lt"/>
            </a:rPr>
            <a:t>35</a:t>
          </a:r>
          <a:r>
            <a:rPr lang="ru-RU" sz="1600" b="1" dirty="0" smtClean="0"/>
            <a:t> </a:t>
          </a:r>
          <a:r>
            <a:rPr lang="ka-GE" sz="1600" b="1" dirty="0" smtClean="0"/>
            <a:t>კრედიტი</a:t>
          </a:r>
          <a:endParaRPr lang="en-US" sz="1600" b="1" dirty="0"/>
        </a:p>
      </dgm:t>
    </dgm:pt>
    <dgm:pt modelId="{1770B567-B9F5-4F60-8863-26FBB5589751}" type="parTrans" cxnId="{08E8CC7A-8CA2-4367-AA8D-D8776075BECF}">
      <dgm:prSet/>
      <dgm:spPr/>
      <dgm:t>
        <a:bodyPr/>
        <a:lstStyle/>
        <a:p>
          <a:endParaRPr lang="en-US"/>
        </a:p>
      </dgm:t>
    </dgm:pt>
    <dgm:pt modelId="{AAC33F60-463A-4C99-8887-CB1D76DB4186}" type="sibTrans" cxnId="{08E8CC7A-8CA2-4367-AA8D-D8776075BECF}">
      <dgm:prSet/>
      <dgm:spPr/>
      <dgm:t>
        <a:bodyPr/>
        <a:lstStyle/>
        <a:p>
          <a:endParaRPr lang="en-US"/>
        </a:p>
      </dgm:t>
    </dgm:pt>
    <dgm:pt modelId="{D0EBCA83-960E-4CB4-86D2-49761CB45136}">
      <dgm:prSet custT="1"/>
      <dgm:spPr/>
      <dgm:t>
        <a:bodyPr/>
        <a:lstStyle/>
        <a:p>
          <a:pPr algn="l"/>
          <a:r>
            <a:rPr lang="ka-GE" sz="1400" dirty="0" smtClean="0">
              <a:latin typeface="Sylfaen"/>
            </a:rPr>
            <a:t>●</a:t>
          </a:r>
          <a:r>
            <a:rPr lang="ka-GE" sz="1400" dirty="0" smtClean="0">
              <a:latin typeface="+mj-lt"/>
            </a:rPr>
            <a:t>სტატისტიკა 1 –5 კრედიტი</a:t>
          </a:r>
        </a:p>
        <a:p>
          <a:pPr algn="l"/>
          <a:r>
            <a:rPr lang="ka-GE" sz="1400" dirty="0" smtClean="0">
              <a:latin typeface="+mj-lt"/>
            </a:rPr>
            <a:t>●ინგლისური ენა 1 – 5კრედიტი</a:t>
          </a:r>
        </a:p>
        <a:p>
          <a:pPr algn="l"/>
          <a:r>
            <a:rPr lang="ka-GE" sz="1400" dirty="0" smtClean="0">
              <a:latin typeface="+mj-lt"/>
            </a:rPr>
            <a:t>●საფაკულტეტო შესავალი კურსებიდან –15 კრედიტი</a:t>
          </a:r>
        </a:p>
        <a:p>
          <a:pPr algn="l"/>
          <a:r>
            <a:rPr lang="ka-GE" sz="1400" dirty="0" smtClean="0">
              <a:latin typeface="+mj-lt"/>
            </a:rPr>
            <a:t>●აკადემიური წერა / ლოგიკა / გამოყენებითი ეკონომიკა/ შესავალი სოციალური კვლევის მეთოდებში –5 კრედიტი</a:t>
          </a:r>
          <a:endParaRPr lang="en-US" sz="1400" dirty="0">
            <a:latin typeface="+mj-lt"/>
          </a:endParaRPr>
        </a:p>
      </dgm:t>
    </dgm:pt>
    <dgm:pt modelId="{D50DDF0D-1ACB-4F6B-8CB3-30DEAEA5B552}" type="parTrans" cxnId="{39887234-26B5-4250-8FEC-7FE6483DA681}">
      <dgm:prSet/>
      <dgm:spPr/>
      <dgm:t>
        <a:bodyPr/>
        <a:lstStyle/>
        <a:p>
          <a:endParaRPr lang="en-US"/>
        </a:p>
      </dgm:t>
    </dgm:pt>
    <dgm:pt modelId="{5E44ABAE-67BE-49FF-B688-1788003AADD5}" type="sibTrans" cxnId="{39887234-26B5-4250-8FEC-7FE6483DA681}">
      <dgm:prSet/>
      <dgm:spPr/>
      <dgm:t>
        <a:bodyPr/>
        <a:lstStyle/>
        <a:p>
          <a:endParaRPr lang="en-US"/>
        </a:p>
      </dgm:t>
    </dgm:pt>
    <dgm:pt modelId="{C643B1D3-F21F-4F4E-B4E8-B7D94B4AF59A}">
      <dgm:prSet custT="1"/>
      <dgm:spPr/>
      <dgm:t>
        <a:bodyPr/>
        <a:lstStyle/>
        <a:p>
          <a:pPr algn="l"/>
          <a:endParaRPr lang="ka-GE" sz="1400" dirty="0" smtClean="0">
            <a:latin typeface="Sylfaen"/>
          </a:endParaRPr>
        </a:p>
        <a:p>
          <a:pPr algn="l"/>
          <a:r>
            <a:rPr lang="ka-GE" sz="1400" dirty="0" smtClean="0">
              <a:latin typeface="Sylfaen"/>
            </a:rPr>
            <a:t>●</a:t>
          </a:r>
          <a:r>
            <a:rPr lang="ka-GE" sz="1400" dirty="0" smtClean="0">
              <a:latin typeface="+mj-lt"/>
            </a:rPr>
            <a:t>ინგლისური ენა 2–5 კრედიტი</a:t>
          </a:r>
        </a:p>
        <a:p>
          <a:pPr algn="l"/>
          <a:r>
            <a:rPr lang="ka-GE" sz="1400" dirty="0" smtClean="0">
              <a:latin typeface="+mj-lt"/>
            </a:rPr>
            <a:t>●საფაკულტეტო შესავალი კურსებიდან –5 კრედიტი</a:t>
          </a:r>
        </a:p>
        <a:p>
          <a:pPr algn="l"/>
          <a:r>
            <a:rPr lang="ka-GE" sz="1400" dirty="0" smtClean="0">
              <a:latin typeface="+mj-lt"/>
            </a:rPr>
            <a:t>● აკადემიური წერა/ ლოგიკა/ გამოყენებითი ეკონომიკა/კონფლიქტი , გენდერი და მშვიდობის მშენებლობა/ შესავალი სოციალური კვლევის მეთოდებში –5 კრედიტი</a:t>
          </a:r>
        </a:p>
        <a:p>
          <a:pPr algn="l"/>
          <a:r>
            <a:rPr lang="ka-GE" sz="1400" dirty="0" smtClean="0">
              <a:latin typeface="+mj-lt"/>
            </a:rPr>
            <a:t>●ძირითადი სპეციალობა/ დამატებითი სპეციალობის თავისუფალი კრედიტები 20 –</a:t>
          </a:r>
          <a:r>
            <a:rPr lang="ka-GE" sz="1400" dirty="0" smtClean="0"/>
            <a:t>კრედიტი</a:t>
          </a:r>
        </a:p>
        <a:p>
          <a:pPr algn="l"/>
          <a:endParaRPr lang="en-US" sz="1400" dirty="0"/>
        </a:p>
      </dgm:t>
    </dgm:pt>
    <dgm:pt modelId="{FE3BA1C0-4FC7-471D-AE27-19C6DEB46F02}" type="parTrans" cxnId="{4B5142B8-3BA0-43FF-A661-365CD08D562E}">
      <dgm:prSet/>
      <dgm:spPr/>
      <dgm:t>
        <a:bodyPr/>
        <a:lstStyle/>
        <a:p>
          <a:endParaRPr lang="en-US"/>
        </a:p>
      </dgm:t>
    </dgm:pt>
    <dgm:pt modelId="{55A4660C-61A5-4B1C-B89B-F2D89DCC2010}" type="sibTrans" cxnId="{4B5142B8-3BA0-43FF-A661-365CD08D562E}">
      <dgm:prSet/>
      <dgm:spPr/>
      <dgm:t>
        <a:bodyPr/>
        <a:lstStyle/>
        <a:p>
          <a:endParaRPr lang="en-US"/>
        </a:p>
      </dgm:t>
    </dgm:pt>
    <dgm:pt modelId="{7951667C-30D3-4571-B775-AAA7FD9D6DEB}" type="pres">
      <dgm:prSet presAssocID="{78786C84-9D80-469E-B166-93255E53BFF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73E815-D545-42FE-BC40-C5D9CF96EDB6}" type="pres">
      <dgm:prSet presAssocID="{78786C84-9D80-469E-B166-93255E53BFF7}" presName="hierFlow" presStyleCnt="0"/>
      <dgm:spPr/>
    </dgm:pt>
    <dgm:pt modelId="{C9BE7192-648B-4BAB-92A5-1AFA3936C362}" type="pres">
      <dgm:prSet presAssocID="{78786C84-9D80-469E-B166-93255E53BFF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5E754A5-42E1-4FB1-9066-F3A7B83FBDEA}" type="pres">
      <dgm:prSet presAssocID="{919AC339-DDB2-4B45-89C4-DCE768D58640}" presName="Name14" presStyleCnt="0"/>
      <dgm:spPr/>
    </dgm:pt>
    <dgm:pt modelId="{73176C51-BEF2-40C1-919D-434D9E7BDE2C}" type="pres">
      <dgm:prSet presAssocID="{919AC339-DDB2-4B45-89C4-DCE768D58640}" presName="level1Shape" presStyleLbl="node0" presStyleIdx="0" presStyleCnt="1" custScaleX="68771" custScaleY="47986" custLinFactNeighborX="2725" custLinFactNeighborY="-35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C2C812-7C3E-4161-A5D7-D93D7EB7D4A6}" type="pres">
      <dgm:prSet presAssocID="{919AC339-DDB2-4B45-89C4-DCE768D58640}" presName="hierChild2" presStyleCnt="0"/>
      <dgm:spPr/>
    </dgm:pt>
    <dgm:pt modelId="{D411C9C5-E93B-4715-8F67-D1A023F11572}" type="pres">
      <dgm:prSet presAssocID="{EB0255E8-8280-4AA2-94D6-C31DFFBE576C}" presName="Name19" presStyleLbl="parChTrans1D2" presStyleIdx="0" presStyleCnt="2"/>
      <dgm:spPr/>
      <dgm:t>
        <a:bodyPr/>
        <a:lstStyle/>
        <a:p>
          <a:endParaRPr lang="en-US"/>
        </a:p>
      </dgm:t>
    </dgm:pt>
    <dgm:pt modelId="{4529EF45-22ED-498C-A3E5-650A01DC490E}" type="pres">
      <dgm:prSet presAssocID="{060EA996-81B8-41A5-B71C-C54F511571F2}" presName="Name21" presStyleCnt="0"/>
      <dgm:spPr/>
    </dgm:pt>
    <dgm:pt modelId="{060BE9F4-E5F5-46CC-9BA9-2F3B5D917310}" type="pres">
      <dgm:prSet presAssocID="{060EA996-81B8-41A5-B71C-C54F511571F2}" presName="level2Shape" presStyleLbl="node2" presStyleIdx="0" presStyleCnt="2" custScaleX="84748" custScaleY="52744" custLinFactNeighborX="35583" custLinFactNeighborY="-23194"/>
      <dgm:spPr/>
      <dgm:t>
        <a:bodyPr/>
        <a:lstStyle/>
        <a:p>
          <a:endParaRPr lang="en-US"/>
        </a:p>
      </dgm:t>
    </dgm:pt>
    <dgm:pt modelId="{AB71B3E2-344E-4D06-B12A-4A31E48B1AA8}" type="pres">
      <dgm:prSet presAssocID="{060EA996-81B8-41A5-B71C-C54F511571F2}" presName="hierChild3" presStyleCnt="0"/>
      <dgm:spPr/>
    </dgm:pt>
    <dgm:pt modelId="{64DF418E-B2DF-4DC0-ACF2-BCC4820DE271}" type="pres">
      <dgm:prSet presAssocID="{D50DDF0D-1ACB-4F6B-8CB3-30DEAEA5B552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C4720AA-D4D0-4F6C-ADC2-34DC65026D8B}" type="pres">
      <dgm:prSet presAssocID="{D0EBCA83-960E-4CB4-86D2-49761CB45136}" presName="Name21" presStyleCnt="0"/>
      <dgm:spPr/>
    </dgm:pt>
    <dgm:pt modelId="{0F9906C1-9D24-4AB2-B6BB-B0C11F1D8CE6}" type="pres">
      <dgm:prSet presAssocID="{D0EBCA83-960E-4CB4-86D2-49761CB45136}" presName="level2Shape" presStyleLbl="node3" presStyleIdx="0" presStyleCnt="2" custScaleX="205602" custScaleY="181196" custLinFactNeighborX="7597" custLinFactNeighborY="-40130"/>
      <dgm:spPr/>
      <dgm:t>
        <a:bodyPr/>
        <a:lstStyle/>
        <a:p>
          <a:endParaRPr lang="en-US"/>
        </a:p>
      </dgm:t>
    </dgm:pt>
    <dgm:pt modelId="{BF01F99D-E613-4F73-85B7-50B210B8AD12}" type="pres">
      <dgm:prSet presAssocID="{D0EBCA83-960E-4CB4-86D2-49761CB45136}" presName="hierChild3" presStyleCnt="0"/>
      <dgm:spPr/>
    </dgm:pt>
    <dgm:pt modelId="{929D2979-CB78-45E9-A00D-3578E0F1283B}" type="pres">
      <dgm:prSet presAssocID="{1770B567-B9F5-4F60-8863-26FBB5589751}" presName="Name19" presStyleLbl="parChTrans1D2" presStyleIdx="1" presStyleCnt="2"/>
      <dgm:spPr/>
      <dgm:t>
        <a:bodyPr/>
        <a:lstStyle/>
        <a:p>
          <a:endParaRPr lang="en-US"/>
        </a:p>
      </dgm:t>
    </dgm:pt>
    <dgm:pt modelId="{E46091E0-2A97-4DE4-B19C-3ADA44F79E38}" type="pres">
      <dgm:prSet presAssocID="{F659AE7E-0982-440A-BE14-4C1F3C88035C}" presName="Name21" presStyleCnt="0"/>
      <dgm:spPr/>
    </dgm:pt>
    <dgm:pt modelId="{BC680AC5-1280-4873-A912-6C66977DB336}" type="pres">
      <dgm:prSet presAssocID="{F659AE7E-0982-440A-BE14-4C1F3C88035C}" presName="level2Shape" presStyleLbl="node2" presStyleIdx="1" presStyleCnt="2" custScaleX="88156" custScaleY="50779" custLinFactNeighborX="-38869" custLinFactNeighborY="-24295"/>
      <dgm:spPr/>
      <dgm:t>
        <a:bodyPr/>
        <a:lstStyle/>
        <a:p>
          <a:endParaRPr lang="en-US"/>
        </a:p>
      </dgm:t>
    </dgm:pt>
    <dgm:pt modelId="{65A62BE9-BBD4-4701-A517-55921CAB52FD}" type="pres">
      <dgm:prSet presAssocID="{F659AE7E-0982-440A-BE14-4C1F3C88035C}" presName="hierChild3" presStyleCnt="0"/>
      <dgm:spPr/>
    </dgm:pt>
    <dgm:pt modelId="{07EAA104-8189-4625-95F3-4FCD38ECF1E6}" type="pres">
      <dgm:prSet presAssocID="{FE3BA1C0-4FC7-471D-AE27-19C6DEB46F02}" presName="Name19" presStyleLbl="parChTrans1D3" presStyleIdx="1" presStyleCnt="2"/>
      <dgm:spPr/>
      <dgm:t>
        <a:bodyPr/>
        <a:lstStyle/>
        <a:p>
          <a:endParaRPr lang="en-US"/>
        </a:p>
      </dgm:t>
    </dgm:pt>
    <dgm:pt modelId="{30EA4495-B952-4A25-8E7A-7AED0CF6B1AE}" type="pres">
      <dgm:prSet presAssocID="{C643B1D3-F21F-4F4E-B4E8-B7D94B4AF59A}" presName="Name21" presStyleCnt="0"/>
      <dgm:spPr/>
    </dgm:pt>
    <dgm:pt modelId="{E7ED27D6-E979-43B3-8508-7FB84E92B583}" type="pres">
      <dgm:prSet presAssocID="{C643B1D3-F21F-4F4E-B4E8-B7D94B4AF59A}" presName="level2Shape" presStyleLbl="node3" presStyleIdx="1" presStyleCnt="2" custScaleX="217814" custScaleY="183161" custLinFactNeighborX="-8894" custLinFactNeighborY="-38165"/>
      <dgm:spPr/>
      <dgm:t>
        <a:bodyPr/>
        <a:lstStyle/>
        <a:p>
          <a:endParaRPr lang="en-US"/>
        </a:p>
      </dgm:t>
    </dgm:pt>
    <dgm:pt modelId="{783262BF-64FB-498B-9831-5439FF416790}" type="pres">
      <dgm:prSet presAssocID="{C643B1D3-F21F-4F4E-B4E8-B7D94B4AF59A}" presName="hierChild3" presStyleCnt="0"/>
      <dgm:spPr/>
    </dgm:pt>
    <dgm:pt modelId="{53DE7436-2DF5-48BF-AA87-169138060C41}" type="pres">
      <dgm:prSet presAssocID="{78786C84-9D80-469E-B166-93255E53BFF7}" presName="bgShapesFlow" presStyleCnt="0"/>
      <dgm:spPr/>
    </dgm:pt>
  </dgm:ptLst>
  <dgm:cxnLst>
    <dgm:cxn modelId="{39887234-26B5-4250-8FEC-7FE6483DA681}" srcId="{060EA996-81B8-41A5-B71C-C54F511571F2}" destId="{D0EBCA83-960E-4CB4-86D2-49761CB45136}" srcOrd="0" destOrd="0" parTransId="{D50DDF0D-1ACB-4F6B-8CB3-30DEAEA5B552}" sibTransId="{5E44ABAE-67BE-49FF-B688-1788003AADD5}"/>
    <dgm:cxn modelId="{5D2CB7EE-5235-4B38-8FA4-8FF8619999FA}" type="presOf" srcId="{060EA996-81B8-41A5-B71C-C54F511571F2}" destId="{060BE9F4-E5F5-46CC-9BA9-2F3B5D917310}" srcOrd="0" destOrd="0" presId="urn:microsoft.com/office/officeart/2005/8/layout/hierarchy6"/>
    <dgm:cxn modelId="{B2309B48-A286-4067-9AAD-59825E776118}" type="presOf" srcId="{1770B567-B9F5-4F60-8863-26FBB5589751}" destId="{929D2979-CB78-45E9-A00D-3578E0F1283B}" srcOrd="0" destOrd="0" presId="urn:microsoft.com/office/officeart/2005/8/layout/hierarchy6"/>
    <dgm:cxn modelId="{95F8AF39-9C4F-43A2-BE97-212CC3E93BBE}" type="presOf" srcId="{FE3BA1C0-4FC7-471D-AE27-19C6DEB46F02}" destId="{07EAA104-8189-4625-95F3-4FCD38ECF1E6}" srcOrd="0" destOrd="0" presId="urn:microsoft.com/office/officeart/2005/8/layout/hierarchy6"/>
    <dgm:cxn modelId="{586DB35E-0B2C-45A5-9903-5C08947C36A4}" type="presOf" srcId="{C643B1D3-F21F-4F4E-B4E8-B7D94B4AF59A}" destId="{E7ED27D6-E979-43B3-8508-7FB84E92B583}" srcOrd="0" destOrd="0" presId="urn:microsoft.com/office/officeart/2005/8/layout/hierarchy6"/>
    <dgm:cxn modelId="{7EBD9A65-DF8D-4BE2-9964-544E01AED608}" srcId="{78786C84-9D80-469E-B166-93255E53BFF7}" destId="{919AC339-DDB2-4B45-89C4-DCE768D58640}" srcOrd="0" destOrd="0" parTransId="{F9690685-5B8B-482C-A2BA-2F49AC89803C}" sibTransId="{686C77A0-50C5-4665-89A7-1BA53B4DE0ED}"/>
    <dgm:cxn modelId="{FC9E0C6C-1933-4D43-A901-34BD2B62AE0F}" type="presOf" srcId="{D50DDF0D-1ACB-4F6B-8CB3-30DEAEA5B552}" destId="{64DF418E-B2DF-4DC0-ACF2-BCC4820DE271}" srcOrd="0" destOrd="0" presId="urn:microsoft.com/office/officeart/2005/8/layout/hierarchy6"/>
    <dgm:cxn modelId="{300DD52A-6093-4BF7-ADE2-48F8E33E6154}" type="presOf" srcId="{78786C84-9D80-469E-B166-93255E53BFF7}" destId="{7951667C-30D3-4571-B775-AAA7FD9D6DEB}" srcOrd="0" destOrd="0" presId="urn:microsoft.com/office/officeart/2005/8/layout/hierarchy6"/>
    <dgm:cxn modelId="{4B5142B8-3BA0-43FF-A661-365CD08D562E}" srcId="{F659AE7E-0982-440A-BE14-4C1F3C88035C}" destId="{C643B1D3-F21F-4F4E-B4E8-B7D94B4AF59A}" srcOrd="0" destOrd="0" parTransId="{FE3BA1C0-4FC7-471D-AE27-19C6DEB46F02}" sibTransId="{55A4660C-61A5-4B1C-B89B-F2D89DCC2010}"/>
    <dgm:cxn modelId="{3FDD13D4-E5AA-426D-8D7E-BEC79F32655A}" type="presOf" srcId="{EB0255E8-8280-4AA2-94D6-C31DFFBE576C}" destId="{D411C9C5-E93B-4715-8F67-D1A023F11572}" srcOrd="0" destOrd="0" presId="urn:microsoft.com/office/officeart/2005/8/layout/hierarchy6"/>
    <dgm:cxn modelId="{C604EB07-4C40-45FA-8858-2F7EAE02BB9A}" type="presOf" srcId="{F659AE7E-0982-440A-BE14-4C1F3C88035C}" destId="{BC680AC5-1280-4873-A912-6C66977DB336}" srcOrd="0" destOrd="0" presId="urn:microsoft.com/office/officeart/2005/8/layout/hierarchy6"/>
    <dgm:cxn modelId="{1340DE29-2AB6-49E7-A673-EED675A4A3AC}" type="presOf" srcId="{919AC339-DDB2-4B45-89C4-DCE768D58640}" destId="{73176C51-BEF2-40C1-919D-434D9E7BDE2C}" srcOrd="0" destOrd="0" presId="urn:microsoft.com/office/officeart/2005/8/layout/hierarchy6"/>
    <dgm:cxn modelId="{08E8CC7A-8CA2-4367-AA8D-D8776075BECF}" srcId="{919AC339-DDB2-4B45-89C4-DCE768D58640}" destId="{F659AE7E-0982-440A-BE14-4C1F3C88035C}" srcOrd="1" destOrd="0" parTransId="{1770B567-B9F5-4F60-8863-26FBB5589751}" sibTransId="{AAC33F60-463A-4C99-8887-CB1D76DB4186}"/>
    <dgm:cxn modelId="{93EBCEF5-30FD-44C0-B7AA-3611C1C97D28}" srcId="{919AC339-DDB2-4B45-89C4-DCE768D58640}" destId="{060EA996-81B8-41A5-B71C-C54F511571F2}" srcOrd="0" destOrd="0" parTransId="{EB0255E8-8280-4AA2-94D6-C31DFFBE576C}" sibTransId="{479B45F6-4B13-4C04-946C-AE0895102EC2}"/>
    <dgm:cxn modelId="{0EA358B1-0E4D-44A2-BDC0-12F3B64FF3E0}" type="presOf" srcId="{D0EBCA83-960E-4CB4-86D2-49761CB45136}" destId="{0F9906C1-9D24-4AB2-B6BB-B0C11F1D8CE6}" srcOrd="0" destOrd="0" presId="urn:microsoft.com/office/officeart/2005/8/layout/hierarchy6"/>
    <dgm:cxn modelId="{90E6AAB6-8867-4AB4-9E4E-4D60F2589AF5}" type="presParOf" srcId="{7951667C-30D3-4571-B775-AAA7FD9D6DEB}" destId="{8D73E815-D545-42FE-BC40-C5D9CF96EDB6}" srcOrd="0" destOrd="0" presId="urn:microsoft.com/office/officeart/2005/8/layout/hierarchy6"/>
    <dgm:cxn modelId="{9F76CFA7-C65D-4553-9FFA-F1EC5D8D4ED1}" type="presParOf" srcId="{8D73E815-D545-42FE-BC40-C5D9CF96EDB6}" destId="{C9BE7192-648B-4BAB-92A5-1AFA3936C362}" srcOrd="0" destOrd="0" presId="urn:microsoft.com/office/officeart/2005/8/layout/hierarchy6"/>
    <dgm:cxn modelId="{E5DC3CF2-0283-4D9A-914A-35C3C983E60D}" type="presParOf" srcId="{C9BE7192-648B-4BAB-92A5-1AFA3936C362}" destId="{D5E754A5-42E1-4FB1-9066-F3A7B83FBDEA}" srcOrd="0" destOrd="0" presId="urn:microsoft.com/office/officeart/2005/8/layout/hierarchy6"/>
    <dgm:cxn modelId="{C5FD78D7-E2ED-4F5A-B0C2-D2E90C294616}" type="presParOf" srcId="{D5E754A5-42E1-4FB1-9066-F3A7B83FBDEA}" destId="{73176C51-BEF2-40C1-919D-434D9E7BDE2C}" srcOrd="0" destOrd="0" presId="urn:microsoft.com/office/officeart/2005/8/layout/hierarchy6"/>
    <dgm:cxn modelId="{2117FA07-FD7E-4DD1-8DF9-6912BC89FF7D}" type="presParOf" srcId="{D5E754A5-42E1-4FB1-9066-F3A7B83FBDEA}" destId="{E7C2C812-7C3E-4161-A5D7-D93D7EB7D4A6}" srcOrd="1" destOrd="0" presId="urn:microsoft.com/office/officeart/2005/8/layout/hierarchy6"/>
    <dgm:cxn modelId="{3026B890-01D2-4346-AB62-9CD8CDED2443}" type="presParOf" srcId="{E7C2C812-7C3E-4161-A5D7-D93D7EB7D4A6}" destId="{D411C9C5-E93B-4715-8F67-D1A023F11572}" srcOrd="0" destOrd="0" presId="urn:microsoft.com/office/officeart/2005/8/layout/hierarchy6"/>
    <dgm:cxn modelId="{0810441B-3486-4A4F-B765-BE84065DC0BA}" type="presParOf" srcId="{E7C2C812-7C3E-4161-A5D7-D93D7EB7D4A6}" destId="{4529EF45-22ED-498C-A3E5-650A01DC490E}" srcOrd="1" destOrd="0" presId="urn:microsoft.com/office/officeart/2005/8/layout/hierarchy6"/>
    <dgm:cxn modelId="{D059B6A6-784D-4C45-9BE6-B532A5DECF60}" type="presParOf" srcId="{4529EF45-22ED-498C-A3E5-650A01DC490E}" destId="{060BE9F4-E5F5-46CC-9BA9-2F3B5D917310}" srcOrd="0" destOrd="0" presId="urn:microsoft.com/office/officeart/2005/8/layout/hierarchy6"/>
    <dgm:cxn modelId="{CDFDCC8B-AE95-4504-ABDD-DD91892F0078}" type="presParOf" srcId="{4529EF45-22ED-498C-A3E5-650A01DC490E}" destId="{AB71B3E2-344E-4D06-B12A-4A31E48B1AA8}" srcOrd="1" destOrd="0" presId="urn:microsoft.com/office/officeart/2005/8/layout/hierarchy6"/>
    <dgm:cxn modelId="{2C37B5ED-671A-4DF4-A5A4-BCF5A860C5A8}" type="presParOf" srcId="{AB71B3E2-344E-4D06-B12A-4A31E48B1AA8}" destId="{64DF418E-B2DF-4DC0-ACF2-BCC4820DE271}" srcOrd="0" destOrd="0" presId="urn:microsoft.com/office/officeart/2005/8/layout/hierarchy6"/>
    <dgm:cxn modelId="{1950B8DE-270D-40BD-BD4F-75594B3F153C}" type="presParOf" srcId="{AB71B3E2-344E-4D06-B12A-4A31E48B1AA8}" destId="{7C4720AA-D4D0-4F6C-ADC2-34DC65026D8B}" srcOrd="1" destOrd="0" presId="urn:microsoft.com/office/officeart/2005/8/layout/hierarchy6"/>
    <dgm:cxn modelId="{034C9A40-E7CB-42EA-B0E0-215A35678EC3}" type="presParOf" srcId="{7C4720AA-D4D0-4F6C-ADC2-34DC65026D8B}" destId="{0F9906C1-9D24-4AB2-B6BB-B0C11F1D8CE6}" srcOrd="0" destOrd="0" presId="urn:microsoft.com/office/officeart/2005/8/layout/hierarchy6"/>
    <dgm:cxn modelId="{D70273DD-0876-4663-9DB6-80DE6D244267}" type="presParOf" srcId="{7C4720AA-D4D0-4F6C-ADC2-34DC65026D8B}" destId="{BF01F99D-E613-4F73-85B7-50B210B8AD12}" srcOrd="1" destOrd="0" presId="urn:microsoft.com/office/officeart/2005/8/layout/hierarchy6"/>
    <dgm:cxn modelId="{DFB6741D-E42D-405B-936F-AA939C47DEFA}" type="presParOf" srcId="{E7C2C812-7C3E-4161-A5D7-D93D7EB7D4A6}" destId="{929D2979-CB78-45E9-A00D-3578E0F1283B}" srcOrd="2" destOrd="0" presId="urn:microsoft.com/office/officeart/2005/8/layout/hierarchy6"/>
    <dgm:cxn modelId="{C1FE22AB-762B-4C46-9ADE-27CC4BB1B793}" type="presParOf" srcId="{E7C2C812-7C3E-4161-A5D7-D93D7EB7D4A6}" destId="{E46091E0-2A97-4DE4-B19C-3ADA44F79E38}" srcOrd="3" destOrd="0" presId="urn:microsoft.com/office/officeart/2005/8/layout/hierarchy6"/>
    <dgm:cxn modelId="{1B9006FE-308F-40E5-AC80-2CE5A52C6F01}" type="presParOf" srcId="{E46091E0-2A97-4DE4-B19C-3ADA44F79E38}" destId="{BC680AC5-1280-4873-A912-6C66977DB336}" srcOrd="0" destOrd="0" presId="urn:microsoft.com/office/officeart/2005/8/layout/hierarchy6"/>
    <dgm:cxn modelId="{1ABAFD1B-9336-4ECB-979D-2FF8FEF9AF06}" type="presParOf" srcId="{E46091E0-2A97-4DE4-B19C-3ADA44F79E38}" destId="{65A62BE9-BBD4-4701-A517-55921CAB52FD}" srcOrd="1" destOrd="0" presId="urn:microsoft.com/office/officeart/2005/8/layout/hierarchy6"/>
    <dgm:cxn modelId="{83C9ECD7-6BD3-4C9C-B806-D65AEA8D7B60}" type="presParOf" srcId="{65A62BE9-BBD4-4701-A517-55921CAB52FD}" destId="{07EAA104-8189-4625-95F3-4FCD38ECF1E6}" srcOrd="0" destOrd="0" presId="urn:microsoft.com/office/officeart/2005/8/layout/hierarchy6"/>
    <dgm:cxn modelId="{1106E729-B1E7-4FC6-A915-7AF189B5121D}" type="presParOf" srcId="{65A62BE9-BBD4-4701-A517-55921CAB52FD}" destId="{30EA4495-B952-4A25-8E7A-7AED0CF6B1AE}" srcOrd="1" destOrd="0" presId="urn:microsoft.com/office/officeart/2005/8/layout/hierarchy6"/>
    <dgm:cxn modelId="{8AC132B2-6583-49A5-AAED-0E61BC0DDD28}" type="presParOf" srcId="{30EA4495-B952-4A25-8E7A-7AED0CF6B1AE}" destId="{E7ED27D6-E979-43B3-8508-7FB84E92B583}" srcOrd="0" destOrd="0" presId="urn:microsoft.com/office/officeart/2005/8/layout/hierarchy6"/>
    <dgm:cxn modelId="{9640A6F4-D574-4220-8325-E1A950B5E36C}" type="presParOf" srcId="{30EA4495-B952-4A25-8E7A-7AED0CF6B1AE}" destId="{783262BF-64FB-498B-9831-5439FF416790}" srcOrd="1" destOrd="0" presId="urn:microsoft.com/office/officeart/2005/8/layout/hierarchy6"/>
    <dgm:cxn modelId="{8E41F351-4FC9-4CDD-8941-232A20D6B315}" type="presParOf" srcId="{7951667C-30D3-4571-B775-AAA7FD9D6DEB}" destId="{53DE7436-2DF5-48BF-AA87-169138060C4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B50ACD-3369-466E-AF9B-450F8E19F156}">
      <dsp:nvSpPr>
        <dsp:cNvPr id="0" name=""/>
        <dsp:cNvSpPr/>
      </dsp:nvSpPr>
      <dsp:spPr>
        <a:xfrm rot="16200000">
          <a:off x="535936" y="-535949"/>
          <a:ext cx="2700026" cy="3771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600" kern="1200" dirty="0" smtClean="0"/>
            <a:t>საფაკულტეტო         35-40 კრედიტი </a:t>
          </a:r>
          <a:endParaRPr lang="en-US" sz="2600" kern="1200" dirty="0"/>
        </a:p>
      </dsp:txBody>
      <dsp:txXfrm rot="16200000">
        <a:off x="873440" y="-873452"/>
        <a:ext cx="2025019" cy="3771900"/>
      </dsp:txXfrm>
    </dsp:sp>
    <dsp:sp modelId="{EF7D5C05-5015-40BA-9B09-AEC6A39622FE}">
      <dsp:nvSpPr>
        <dsp:cNvPr id="0" name=""/>
        <dsp:cNvSpPr/>
      </dsp:nvSpPr>
      <dsp:spPr>
        <a:xfrm>
          <a:off x="3771900" y="0"/>
          <a:ext cx="3771900" cy="260731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600" kern="1200" dirty="0"/>
            <a:t>ძირითადი </a:t>
          </a:r>
          <a:r>
            <a:rPr lang="ka-GE" sz="2600" kern="1200" dirty="0" smtClean="0"/>
            <a:t>სპეციალობის/</a:t>
          </a:r>
          <a:r>
            <a:rPr lang="en-US" sz="2600" kern="1200" dirty="0"/>
            <a:t>major</a:t>
          </a:r>
          <a:r>
            <a:rPr lang="ka-GE" sz="2600" kern="1200" dirty="0"/>
            <a:t>/             </a:t>
          </a:r>
          <a:r>
            <a:rPr lang="ka-GE" sz="2600" kern="1200" dirty="0" smtClean="0"/>
            <a:t>120 კრედიტი</a:t>
          </a:r>
          <a:endParaRPr lang="en-US" sz="2600" kern="1200" dirty="0"/>
        </a:p>
      </dsp:txBody>
      <dsp:txXfrm>
        <a:off x="3771900" y="0"/>
        <a:ext cx="3771900" cy="1955484"/>
      </dsp:txXfrm>
    </dsp:sp>
    <dsp:sp modelId="{A4CAB341-EF71-4D35-AC12-84C132BFD3E9}">
      <dsp:nvSpPr>
        <dsp:cNvPr id="0" name=""/>
        <dsp:cNvSpPr/>
      </dsp:nvSpPr>
      <dsp:spPr>
        <a:xfrm rot="10800000">
          <a:off x="0" y="2560956"/>
          <a:ext cx="3771900" cy="251459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600" kern="1200" dirty="0"/>
            <a:t>თავისუფალი                         </a:t>
          </a:r>
          <a:r>
            <a:rPr lang="ka-GE" sz="2600" kern="1200" dirty="0" smtClean="0"/>
            <a:t>15-20 კრედიტი</a:t>
          </a:r>
          <a:endParaRPr lang="en-US" sz="2600" kern="1200" dirty="0"/>
        </a:p>
      </dsp:txBody>
      <dsp:txXfrm rot="10800000">
        <a:off x="0" y="3189606"/>
        <a:ext cx="3771900" cy="1885950"/>
      </dsp:txXfrm>
    </dsp:sp>
    <dsp:sp modelId="{A229E8E0-5A9B-4154-B5F8-93E01DB622AD}">
      <dsp:nvSpPr>
        <dsp:cNvPr id="0" name=""/>
        <dsp:cNvSpPr/>
      </dsp:nvSpPr>
      <dsp:spPr>
        <a:xfrm rot="5400000">
          <a:off x="4400550" y="1932306"/>
          <a:ext cx="2514599" cy="37719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600" kern="1200" dirty="0"/>
            <a:t>დამატებითი </a:t>
          </a:r>
          <a:r>
            <a:rPr lang="ka-GE" sz="2600" kern="1200" dirty="0" smtClean="0"/>
            <a:t>სპეციალობის</a:t>
          </a:r>
          <a:r>
            <a:rPr lang="en-US" sz="2600" kern="1200" dirty="0" smtClean="0"/>
            <a:t> </a:t>
          </a:r>
          <a:r>
            <a:rPr lang="ka-GE" sz="2600" kern="1200" dirty="0"/>
            <a:t>/</a:t>
          </a:r>
          <a:r>
            <a:rPr lang="en-US" sz="2600" kern="1200" dirty="0"/>
            <a:t>minor</a:t>
          </a:r>
          <a:r>
            <a:rPr lang="ka-GE" sz="2600" kern="1200" dirty="0"/>
            <a:t>/                        </a:t>
          </a:r>
          <a:r>
            <a:rPr lang="ka-GE" sz="2600" kern="1200" dirty="0" smtClean="0"/>
            <a:t>60 კრედიტი</a:t>
          </a:r>
          <a:endParaRPr lang="en-US" sz="2600" kern="1200" dirty="0"/>
        </a:p>
      </dsp:txBody>
      <dsp:txXfrm rot="5400000">
        <a:off x="4714875" y="2246631"/>
        <a:ext cx="1885950" cy="3771900"/>
      </dsp:txXfrm>
    </dsp:sp>
    <dsp:sp modelId="{B107F768-23C8-4A62-99DC-D34BD07BE8FB}">
      <dsp:nvSpPr>
        <dsp:cNvPr id="0" name=""/>
        <dsp:cNvSpPr/>
      </dsp:nvSpPr>
      <dsp:spPr>
        <a:xfrm>
          <a:off x="2640330" y="1885950"/>
          <a:ext cx="2263140" cy="125729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600" kern="1200" dirty="0">
              <a:latin typeface="+mj-lt"/>
            </a:rPr>
            <a:t>240 </a:t>
          </a:r>
          <a:r>
            <a:rPr lang="ka-GE" sz="2600" kern="1200" dirty="0"/>
            <a:t>კრედიტი</a:t>
          </a:r>
          <a:endParaRPr lang="en-US" sz="2600" kern="1200" dirty="0"/>
        </a:p>
      </dsp:txBody>
      <dsp:txXfrm>
        <a:off x="2640330" y="1885950"/>
        <a:ext cx="2263140" cy="12572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E3934A-8915-4CED-A365-251F4E3F72CE}">
      <dsp:nvSpPr>
        <dsp:cNvPr id="0" name=""/>
        <dsp:cNvSpPr/>
      </dsp:nvSpPr>
      <dsp:spPr>
        <a:xfrm>
          <a:off x="228592" y="76198"/>
          <a:ext cx="3814795" cy="2608065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i="1" kern="1200" dirty="0" smtClean="0"/>
            <a:t>საფაკულტეტო კრედიტები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/>
            <a:t>სტუდენტს ევალება საფაკულტეტო სავალდებულო და სავალდებულო-არჩევითი საგნების გავლა</a:t>
          </a:r>
          <a:endParaRPr lang="en-US" sz="1600" kern="1200" dirty="0"/>
        </a:p>
      </dsp:txBody>
      <dsp:txXfrm>
        <a:off x="228592" y="76198"/>
        <a:ext cx="3814795" cy="2608065"/>
      </dsp:txXfrm>
    </dsp:sp>
    <dsp:sp modelId="{9429AE5C-33B1-46A1-9666-C404979BD957}">
      <dsp:nvSpPr>
        <dsp:cNvPr id="0" name=""/>
        <dsp:cNvSpPr/>
      </dsp:nvSpPr>
      <dsp:spPr>
        <a:xfrm>
          <a:off x="152396" y="2819403"/>
          <a:ext cx="3878785" cy="262172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i="1" kern="1200" dirty="0" smtClean="0">
              <a:solidFill>
                <a:schemeClr val="tx1"/>
              </a:solidFill>
            </a:rPr>
            <a:t>თავისუფალი კრედიტები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chemeClr val="tx1"/>
              </a:solidFill>
            </a:rPr>
            <a:t>სტუდენტი  თავისუფალ კრედიტებს ირჩევს როგორც ფაკულტეტის შიგნით, ისე მის გარეთ</a:t>
          </a:r>
        </a:p>
      </dsp:txBody>
      <dsp:txXfrm>
        <a:off x="152396" y="2819403"/>
        <a:ext cx="3878785" cy="2621727"/>
      </dsp:txXfrm>
    </dsp:sp>
    <dsp:sp modelId="{E908F2FF-668C-4A5B-A827-674A5A664028}">
      <dsp:nvSpPr>
        <dsp:cNvPr id="0" name=""/>
        <dsp:cNvSpPr/>
      </dsp:nvSpPr>
      <dsp:spPr>
        <a:xfrm>
          <a:off x="4267211" y="76201"/>
          <a:ext cx="4010620" cy="260708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b="0" i="1" kern="1200" dirty="0" smtClean="0">
              <a:solidFill>
                <a:schemeClr val="bg1"/>
              </a:solidFill>
            </a:rPr>
            <a:t>ძირითადი სპეციალობის კრედიტები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0" kern="1200" dirty="0" smtClean="0">
              <a:solidFill>
                <a:schemeClr val="bg1"/>
              </a:solidFill>
            </a:rPr>
            <a:t>სტუდენტს ევალება ძირითადი სპეციალობის პროგრამით გათვალისწინებული სავალდებულო და არჩევითი საგნების გავლა</a:t>
          </a:r>
        </a:p>
      </dsp:txBody>
      <dsp:txXfrm>
        <a:off x="4267211" y="76201"/>
        <a:ext cx="4010620" cy="2607080"/>
      </dsp:txXfrm>
    </dsp:sp>
    <dsp:sp modelId="{4E8076F8-1566-49CD-94F7-023F7D75AF9F}">
      <dsp:nvSpPr>
        <dsp:cNvPr id="0" name=""/>
        <dsp:cNvSpPr/>
      </dsp:nvSpPr>
      <dsp:spPr>
        <a:xfrm>
          <a:off x="4267211" y="2819396"/>
          <a:ext cx="3882069" cy="265909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i="1" kern="1200" dirty="0" smtClean="0">
              <a:solidFill>
                <a:schemeClr val="tx1"/>
              </a:solidFill>
            </a:rPr>
            <a:t>დამატებითი  სპეციალობის</a:t>
          </a:r>
          <a:r>
            <a:rPr lang="ka-GE" sz="1800" b="1" i="1" kern="1200" dirty="0" smtClean="0">
              <a:solidFill>
                <a:schemeClr val="tx1"/>
              </a:solidFill>
            </a:rPr>
            <a:t> </a:t>
          </a:r>
          <a:r>
            <a:rPr lang="ka-GE" sz="1800" i="1" kern="1200" dirty="0" smtClean="0">
              <a:solidFill>
                <a:schemeClr val="tx1"/>
              </a:solidFill>
            </a:rPr>
            <a:t>კრედიტები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 smtClean="0">
              <a:solidFill>
                <a:schemeClr val="tx1"/>
              </a:solidFill>
            </a:rPr>
            <a:t>სტუდენტი დამატებით სპეციალობას ირჩევს სურვილის მიხედვით, შერჩეული პროგრამის მოთხოვნის შესაბამისად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267211" y="2819396"/>
        <a:ext cx="3882069" cy="265909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176C51-BEF2-40C1-919D-434D9E7BDE2C}">
      <dsp:nvSpPr>
        <dsp:cNvPr id="0" name=""/>
        <dsp:cNvSpPr/>
      </dsp:nvSpPr>
      <dsp:spPr>
        <a:xfrm>
          <a:off x="3824570" y="380998"/>
          <a:ext cx="1363233" cy="6341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000" b="1" kern="1200" dirty="0" smtClean="0">
              <a:latin typeface="+mj-lt"/>
            </a:rPr>
            <a:t>65</a:t>
          </a:r>
          <a:r>
            <a:rPr lang="ka-GE" sz="2000" b="1" kern="1200" dirty="0" smtClean="0"/>
            <a:t> კრედიტი</a:t>
          </a:r>
          <a:endParaRPr lang="en-US" sz="2000" b="1" kern="1200" dirty="0"/>
        </a:p>
      </dsp:txBody>
      <dsp:txXfrm>
        <a:off x="3824570" y="380998"/>
        <a:ext cx="1363233" cy="634144"/>
      </dsp:txXfrm>
    </dsp:sp>
    <dsp:sp modelId="{D411C9C5-E93B-4715-8F67-D1A023F11572}">
      <dsp:nvSpPr>
        <dsp:cNvPr id="0" name=""/>
        <dsp:cNvSpPr/>
      </dsp:nvSpPr>
      <dsp:spPr>
        <a:xfrm>
          <a:off x="2744971" y="1015142"/>
          <a:ext cx="1761215" cy="269034"/>
        </a:xfrm>
        <a:custGeom>
          <a:avLst/>
          <a:gdLst/>
          <a:ahLst/>
          <a:cxnLst/>
          <a:rect l="0" t="0" r="0" b="0"/>
          <a:pathLst>
            <a:path>
              <a:moveTo>
                <a:pt x="1761215" y="0"/>
              </a:moveTo>
              <a:lnTo>
                <a:pt x="1761215" y="134517"/>
              </a:lnTo>
              <a:lnTo>
                <a:pt x="0" y="134517"/>
              </a:lnTo>
              <a:lnTo>
                <a:pt x="0" y="26903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BE9F4-E5F5-46CC-9BA9-2F3B5D917310}">
      <dsp:nvSpPr>
        <dsp:cNvPr id="0" name=""/>
        <dsp:cNvSpPr/>
      </dsp:nvSpPr>
      <dsp:spPr>
        <a:xfrm>
          <a:off x="1905000" y="1284177"/>
          <a:ext cx="1679941" cy="6970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Sylfaen"/>
            </a:rPr>
            <a:t>I</a:t>
          </a:r>
          <a:r>
            <a:rPr lang="ru-RU" sz="1600" b="1" kern="1200" dirty="0" smtClean="0">
              <a:latin typeface="Sylfaen"/>
            </a:rPr>
            <a:t> </a:t>
          </a:r>
          <a:r>
            <a:rPr lang="ka-GE" sz="1600" b="1" kern="1200" dirty="0" smtClean="0"/>
            <a:t>სემესტრი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>
              <a:latin typeface="+mj-lt"/>
            </a:rPr>
            <a:t>30</a:t>
          </a:r>
          <a:r>
            <a:rPr lang="ka-GE" sz="1600" b="1" kern="1200" dirty="0" smtClean="0"/>
            <a:t> კრედიტი</a:t>
          </a:r>
          <a:endParaRPr lang="en-US" sz="1600" b="1" kern="1200" dirty="0"/>
        </a:p>
      </dsp:txBody>
      <dsp:txXfrm>
        <a:off x="1905000" y="1284177"/>
        <a:ext cx="1679941" cy="697022"/>
      </dsp:txXfrm>
    </dsp:sp>
    <dsp:sp modelId="{64DF418E-B2DF-4DC0-ACF2-BCC4820DE271}">
      <dsp:nvSpPr>
        <dsp:cNvPr id="0" name=""/>
        <dsp:cNvSpPr/>
      </dsp:nvSpPr>
      <dsp:spPr>
        <a:xfrm>
          <a:off x="2190211" y="1981199"/>
          <a:ext cx="554760" cy="304795"/>
        </a:xfrm>
        <a:custGeom>
          <a:avLst/>
          <a:gdLst/>
          <a:ahLst/>
          <a:cxnLst/>
          <a:rect l="0" t="0" r="0" b="0"/>
          <a:pathLst>
            <a:path>
              <a:moveTo>
                <a:pt x="554760" y="0"/>
              </a:moveTo>
              <a:lnTo>
                <a:pt x="554760" y="152397"/>
              </a:lnTo>
              <a:lnTo>
                <a:pt x="0" y="152397"/>
              </a:lnTo>
              <a:lnTo>
                <a:pt x="0" y="30479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9906C1-9D24-4AB2-B6BB-B0C11F1D8CE6}">
      <dsp:nvSpPr>
        <dsp:cNvPr id="0" name=""/>
        <dsp:cNvSpPr/>
      </dsp:nvSpPr>
      <dsp:spPr>
        <a:xfrm>
          <a:off x="152408" y="2285995"/>
          <a:ext cx="4075605" cy="23945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>
              <a:latin typeface="Sylfaen"/>
            </a:rPr>
            <a:t>●</a:t>
          </a:r>
          <a:r>
            <a:rPr lang="ka-GE" sz="1400" kern="1200" dirty="0" smtClean="0">
              <a:latin typeface="+mj-lt"/>
            </a:rPr>
            <a:t>სტატისტიკა 1 –5 კრედიტი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>
              <a:latin typeface="+mj-lt"/>
            </a:rPr>
            <a:t>●ინგლისური ენა 1 – 5კრედიტი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>
              <a:latin typeface="+mj-lt"/>
            </a:rPr>
            <a:t>●საფაკულტეტო შესავალი კურსებიდან –15 კრედიტი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>
              <a:latin typeface="+mj-lt"/>
            </a:rPr>
            <a:t>●აკადემიური წერა / ლოგიკა / გამოყენებითი ეკონომიკა/ შესავალი სოციალური კვლევის მეთოდებში –5 კრედიტი</a:t>
          </a:r>
          <a:endParaRPr lang="en-US" sz="1400" kern="1200" dirty="0">
            <a:latin typeface="+mj-lt"/>
          </a:endParaRPr>
        </a:p>
      </dsp:txBody>
      <dsp:txXfrm>
        <a:off x="152408" y="2285995"/>
        <a:ext cx="4075605" cy="2394540"/>
      </dsp:txXfrm>
    </dsp:sp>
    <dsp:sp modelId="{929D2979-CB78-45E9-A00D-3578E0F1283B}">
      <dsp:nvSpPr>
        <dsp:cNvPr id="0" name=""/>
        <dsp:cNvSpPr/>
      </dsp:nvSpPr>
      <dsp:spPr>
        <a:xfrm>
          <a:off x="4506187" y="1015142"/>
          <a:ext cx="1554265" cy="254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42"/>
              </a:lnTo>
              <a:lnTo>
                <a:pt x="1554265" y="127242"/>
              </a:lnTo>
              <a:lnTo>
                <a:pt x="1554265" y="25448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80AC5-1280-4873-A912-6C66977DB336}">
      <dsp:nvSpPr>
        <dsp:cNvPr id="0" name=""/>
        <dsp:cNvSpPr/>
      </dsp:nvSpPr>
      <dsp:spPr>
        <a:xfrm>
          <a:off x="5186703" y="1269627"/>
          <a:ext cx="1747497" cy="6710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Sylfaen"/>
            </a:rPr>
            <a:t>II</a:t>
          </a:r>
          <a:r>
            <a:rPr lang="ru-RU" sz="1600" b="1" kern="1200" dirty="0" smtClean="0">
              <a:latin typeface="Sylfaen"/>
            </a:rPr>
            <a:t> </a:t>
          </a:r>
          <a:r>
            <a:rPr lang="ka-GE" sz="1600" b="1" kern="1200" dirty="0" smtClean="0"/>
            <a:t>სემესტრი </a:t>
          </a:r>
          <a:endParaRPr lang="ru-RU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+mj-lt"/>
            </a:rPr>
            <a:t>35</a:t>
          </a:r>
          <a:r>
            <a:rPr lang="ru-RU" sz="1600" b="1" kern="1200" dirty="0" smtClean="0"/>
            <a:t> </a:t>
          </a:r>
          <a:r>
            <a:rPr lang="ka-GE" sz="1600" b="1" kern="1200" dirty="0" smtClean="0"/>
            <a:t>კრედიტი</a:t>
          </a:r>
          <a:endParaRPr lang="en-US" sz="1600" b="1" kern="1200" dirty="0"/>
        </a:p>
      </dsp:txBody>
      <dsp:txXfrm>
        <a:off x="5186703" y="1269627"/>
        <a:ext cx="1747497" cy="671054"/>
      </dsp:txXfrm>
    </dsp:sp>
    <dsp:sp modelId="{07EAA104-8189-4625-95F3-4FCD38ECF1E6}">
      <dsp:nvSpPr>
        <dsp:cNvPr id="0" name=""/>
        <dsp:cNvSpPr/>
      </dsp:nvSpPr>
      <dsp:spPr>
        <a:xfrm>
          <a:off x="6060452" y="1940682"/>
          <a:ext cx="594188" cy="345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656"/>
              </a:lnTo>
              <a:lnTo>
                <a:pt x="594188" y="172656"/>
              </a:lnTo>
              <a:lnTo>
                <a:pt x="594188" y="34531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D27D6-E979-43B3-8508-7FB84E92B583}">
      <dsp:nvSpPr>
        <dsp:cNvPr id="0" name=""/>
        <dsp:cNvSpPr/>
      </dsp:nvSpPr>
      <dsp:spPr>
        <a:xfrm>
          <a:off x="4495800" y="2285995"/>
          <a:ext cx="4317681" cy="24205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a-GE" sz="1400" kern="1200" dirty="0" smtClean="0">
            <a:latin typeface="Sylfaen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>
              <a:latin typeface="Sylfaen"/>
            </a:rPr>
            <a:t>●</a:t>
          </a:r>
          <a:r>
            <a:rPr lang="ka-GE" sz="1400" kern="1200" dirty="0" smtClean="0">
              <a:latin typeface="+mj-lt"/>
            </a:rPr>
            <a:t>ინგლისური ენა 2–5 კრედიტი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>
              <a:latin typeface="+mj-lt"/>
            </a:rPr>
            <a:t>●საფაკულტეტო შესავალი კურსებიდან –5 კრედიტი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>
              <a:latin typeface="+mj-lt"/>
            </a:rPr>
            <a:t>● აკადემიური წერა/ ლოგიკა/ გამოყენებითი ეკონომიკა/კონფლიქტი , გენდერი და მშვიდობის მშენებლობა/ შესავალი სოციალური კვლევის მეთოდებში –5 კრედიტი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 smtClean="0">
              <a:latin typeface="+mj-lt"/>
            </a:rPr>
            <a:t>●ძირითადი სპეციალობა/ დამატებითი სპეციალობის თავისუფალი კრედიტები 20 –</a:t>
          </a:r>
          <a:r>
            <a:rPr lang="ka-GE" sz="1400" kern="1200" dirty="0" smtClean="0"/>
            <a:t>კრედიტი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4495800" y="2285995"/>
        <a:ext cx="4317681" cy="2420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07CB25-F99A-4375-91E4-AF2022D53F73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3160B0-5E05-4754-88E6-26E7894EC9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AA1B67-A592-474C-B181-FD4E8CAF7D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0034CE-2311-4C82-B0DC-582FEEAA7B5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2.wav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audio" Target="../media/audio4.wav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BAE1D-31FA-4848-AD31-15C6D7FEAB4F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08FC1-78EF-4E5C-986F-74EE9D61F3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2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83294-4E6B-458D-B647-7A334A24CF23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1CEC5-1523-4B54-A2EB-1486BB121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EE73-3A4D-4036-A950-2E40845F4621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6F9BA-C064-4D0C-8B55-77AB5E6873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8534-C4F3-446B-A84E-842E08C6BA4E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A0C65-C087-46E2-8D25-F2152C836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5097E-5B2B-46F3-8933-32E7D0EAB5CB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601B0-7572-44CC-804B-85C84B2F7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2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20A05-3866-4D5F-AAFE-B9B3CCFBE458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2E55-45A1-4FF1-A5BC-AF78EEBE86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C2C81-04FC-4C85-BB8D-863B1350D041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AA937-ECB4-4287-BBD3-5A8148B761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56795-B502-4ED8-813E-DBBCBF28AF60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66B88-D08B-407F-95F4-B758427AD0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1EC2A-EDDE-412B-A00F-5438E396BCAF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A6C30-AC1D-4606-9725-708DC18A15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02F95-DB55-4AFA-B233-EB3535BA8B61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ADE-9E1C-4427-9019-D502F3C7AA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FA290-939A-4F1F-9F55-F5829DF8AD1D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F1103-4D2A-4F0C-89AF-C02DC51581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9F604D-4D59-48A3-AA50-A8C92F55A765}" type="datetimeFigureOut">
              <a:rPr lang="en-US"/>
              <a:pPr>
                <a:defRPr/>
              </a:pPr>
              <a:t>9/2/2014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989F60-C1C8-4807-B81E-8C0D498F9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59" r:id="rId2"/>
    <p:sldLayoutId id="2147484068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9" r:id="rId9"/>
    <p:sldLayoutId id="2147484065" r:id="rId10"/>
    <p:sldLayoutId id="2147484066" r:id="rId11"/>
  </p:sldLayoutIdLst>
  <p:transition spd="med">
    <p:sndAc>
      <p:stSnd>
        <p:snd r:embed="rId13" name="applause.wav"/>
      </p:stSnd>
    </p:sndAc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tsu.edu.ge/ge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audio" Target="../media/audio3.wav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5181600"/>
            <a:ext cx="3962400" cy="1524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a-GE" sz="1400" dirty="0" smtClean="0"/>
              <a:t>თბილისი </a:t>
            </a:r>
            <a:br>
              <a:rPr lang="ka-GE" sz="1400" dirty="0" smtClean="0"/>
            </a:br>
            <a:r>
              <a:rPr lang="ka-GE" sz="1400" dirty="0" smtClean="0"/>
              <a:t>201</a:t>
            </a:r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4572000" y="838200"/>
            <a:ext cx="4191000" cy="3810000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endParaRPr lang="ka-GE" smtClean="0">
              <a:solidFill>
                <a:srgbClr val="D9D9D9"/>
              </a:solidFill>
            </a:endParaRPr>
          </a:p>
          <a:p>
            <a:pPr marR="0" algn="ctr" eaLnBrk="1" hangingPunct="1">
              <a:lnSpc>
                <a:spcPct val="90000"/>
              </a:lnSpc>
            </a:pPr>
            <a:endParaRPr lang="ka-GE" smtClean="0">
              <a:solidFill>
                <a:srgbClr val="D9D9D9"/>
              </a:solidFill>
            </a:endParaRPr>
          </a:p>
          <a:p>
            <a:pPr marR="0" algn="ctr" eaLnBrk="1" hangingPunct="1">
              <a:lnSpc>
                <a:spcPct val="90000"/>
              </a:lnSpc>
            </a:pPr>
            <a:r>
              <a:rPr lang="ka-GE" smtClean="0">
                <a:solidFill>
                  <a:srgbClr val="D9D9D9"/>
                </a:solidFill>
              </a:rPr>
              <a:t>მოგესალმებათ</a:t>
            </a:r>
          </a:p>
          <a:p>
            <a:pPr marR="0" algn="ctr" eaLnBrk="1" hangingPunct="1">
              <a:lnSpc>
                <a:spcPct val="90000"/>
              </a:lnSpc>
            </a:pPr>
            <a:endParaRPr lang="en-US" smtClean="0">
              <a:solidFill>
                <a:srgbClr val="D9D9D9"/>
              </a:solidFill>
            </a:endParaRPr>
          </a:p>
          <a:p>
            <a:pPr marR="0" algn="ctr" eaLnBrk="1" hangingPunct="1">
              <a:lnSpc>
                <a:spcPct val="90000"/>
              </a:lnSpc>
            </a:pPr>
            <a:r>
              <a:rPr lang="ka-GE" smtClean="0">
                <a:solidFill>
                  <a:srgbClr val="D9D9D9"/>
                </a:solidFill>
              </a:rPr>
              <a:t>თბილისის სახელმწიფო უნივერსიტეტის</a:t>
            </a:r>
          </a:p>
          <a:p>
            <a:pPr marR="0" algn="ctr" eaLnBrk="1" hangingPunct="1">
              <a:lnSpc>
                <a:spcPct val="90000"/>
              </a:lnSpc>
            </a:pPr>
            <a:endParaRPr lang="ka-GE" smtClean="0"/>
          </a:p>
          <a:p>
            <a:pPr marR="0" algn="ctr" eaLnBrk="1" hangingPunct="1">
              <a:lnSpc>
                <a:spcPct val="90000"/>
              </a:lnSpc>
            </a:pPr>
            <a:r>
              <a:rPr lang="ka-GE" sz="2400" smtClean="0"/>
              <a:t>  </a:t>
            </a:r>
            <a:r>
              <a:rPr lang="ka-GE" sz="2400" smtClean="0">
                <a:solidFill>
                  <a:srgbClr val="BFBFBF"/>
                </a:solidFill>
              </a:rPr>
              <a:t>სოციალურ და პოლიტიკურ   მეცნიერებათა ფაკულტეტი  </a:t>
            </a:r>
          </a:p>
          <a:p>
            <a:pPr marR="0" algn="ctr" eaLnBrk="1" hangingPunct="1">
              <a:lnSpc>
                <a:spcPct val="90000"/>
              </a:lnSpc>
            </a:pPr>
            <a:endParaRPr lang="en-US" smtClean="0">
              <a:solidFill>
                <a:srgbClr val="BFBFBF"/>
              </a:solidFill>
            </a:endParaRPr>
          </a:p>
        </p:txBody>
      </p:sp>
      <p:pic>
        <p:nvPicPr>
          <p:cNvPr id="5124" name="Picture 1" descr="http://www.tsu.edu.ge/im/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44050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2" descr="http://www.tsu.edu.ge/im/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44050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4" descr="http://www.tsu.edu.ge/im/_.gif">
            <a:hlinkClick r:id="rId4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00" y="-612775"/>
            <a:ext cx="1524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6" descr="http://www.tsu.edu.ge/im/_.gif">
            <a:hlinkClick r:id="rId4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00" y="-612775"/>
            <a:ext cx="1524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http://www.tsu.edu.ge/im/_.gif">
            <a:hlinkClick r:id="rId4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00" y="-612775"/>
            <a:ext cx="1524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0" descr="tsu.jpg"/>
          <p:cNvPicPr>
            <a:picLocks noChangeAspect="1"/>
          </p:cNvPicPr>
          <p:nvPr/>
        </p:nvPicPr>
        <p:blipFill>
          <a:blip r:embed="rId5" cstate="print"/>
          <a:srcRect l="28757" t="3627" r="20724" b="3110"/>
          <a:stretch>
            <a:fillRect/>
          </a:stretch>
        </p:blipFill>
        <p:spPr bwMode="auto">
          <a:xfrm>
            <a:off x="-457200" y="0"/>
            <a:ext cx="4953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14400"/>
            <a:ext cx="77724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a-GE" sz="2400" smtClean="0">
                <a:solidFill>
                  <a:schemeClr val="tx1">
                    <a:lumMod val="75000"/>
                  </a:schemeClr>
                </a:solidFill>
              </a:rPr>
              <a:t>საფაკულტეტო  სავალდებულო  /არჩევითი საგნები:</a:t>
            </a:r>
            <a:endParaRPr sz="240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1905000"/>
            <a:ext cx="7772400" cy="20574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b="1" dirty="0" smtClean="0"/>
              <a:t> ლოგიკა – </a:t>
            </a:r>
            <a:r>
              <a:rPr lang="ka-GE" dirty="0" smtClean="0"/>
              <a:t>5 კრედიტი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b="1" dirty="0" smtClean="0"/>
              <a:t> ანთროპოლოგია – </a:t>
            </a:r>
            <a:r>
              <a:rPr lang="ka-GE" dirty="0" smtClean="0"/>
              <a:t>5 კრედიტი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b="1" dirty="0" smtClean="0"/>
              <a:t> აკადემიური წერა  – </a:t>
            </a:r>
            <a:r>
              <a:rPr lang="ka-GE" dirty="0" smtClean="0"/>
              <a:t>5 კრედიტი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b="1" dirty="0" smtClean="0"/>
              <a:t> გამოყენებითი  ეკონომიკა – </a:t>
            </a:r>
            <a:r>
              <a:rPr lang="ka-GE" dirty="0" smtClean="0"/>
              <a:t>5  კრედიტი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b="1" dirty="0" smtClean="0"/>
              <a:t>კონფლიქტი, გენდერი და მშვიდობის მშენებლობა – </a:t>
            </a:r>
            <a:r>
              <a:rPr lang="ka-GE" dirty="0" smtClean="0"/>
              <a:t>5  კრედიტი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ka-GE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a-GE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სტუდენტი  ირჩევს მინიმუმ ერთ საგანს  –  </a:t>
            </a:r>
            <a:r>
              <a:rPr lang="ka-GE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5</a:t>
            </a:r>
            <a:r>
              <a:rPr lang="en-US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ka-GE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კრედიტს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a-GE" sz="3000" smtClean="0"/>
              <a:t>სასწავლო  წლის  განმავლობაში  სტუდენტს შესაძლებლობა  აქვს  აირჩიოს  65 კრედიტი</a:t>
            </a:r>
            <a:br>
              <a:rPr lang="ka-GE" sz="3000" smtClean="0"/>
            </a:br>
            <a:r>
              <a:rPr lang="ka-GE" sz="3000" smtClean="0"/>
              <a:t>/ 30+35კრედიტი/</a:t>
            </a:r>
            <a:endParaRPr sz="3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8308975" cy="3848100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a-GE" sz="2400" dirty="0" smtClean="0">
                <a:solidFill>
                  <a:schemeClr val="tx1">
                    <a:lumMod val="85000"/>
                  </a:schemeClr>
                </a:solidFill>
              </a:rPr>
              <a:t>გახსოვდეთ!!!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ka-GE" sz="2400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ka-GE" sz="2000" dirty="0" smtClean="0">
                <a:solidFill>
                  <a:schemeClr val="tx1">
                    <a:lumMod val="85000"/>
                  </a:schemeClr>
                </a:solidFill>
              </a:rPr>
              <a:t>მიუხედავად დაგროვილი 240 კრედიტისა, სტუდენტი ვერ მიიღებს ბაკალავრის აკადემიურ ხარისხს, თუ მას არ ექნება სრულად გავლილი საფაკულტეტო და სპეციალობის სავალდებულო საგნები.</a:t>
            </a:r>
            <a:endParaRPr lang="ka-GE" sz="2000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ka-GE" sz="2000" dirty="0" smtClean="0">
                <a:solidFill>
                  <a:schemeClr val="tx1">
                    <a:lumMod val="85000"/>
                  </a:schemeClr>
                </a:solidFill>
              </a:rPr>
              <a:t> საფაკულტეტო  სავალდებულო  საგნის  სამჯერ  არჩევისა და ვერ ჩაბარების  შემთხვევაში სტუდენტი ირიცხება უნივერსიტეტიდან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ka-GE" sz="2000" dirty="0" smtClean="0">
                <a:solidFill>
                  <a:schemeClr val="tx1">
                    <a:lumMod val="85000"/>
                  </a:schemeClr>
                </a:solidFill>
              </a:rPr>
              <a:t>სპეციალობის სავალდებულო საგნის სამჯერ არჩევისა და ვერ ჩაბარების შემთხვევაში სტუდენტს შესაძლებლობა ეძლევა შეიცვალოს სპეციალობა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0" y="1219200"/>
          <a:ext cx="8991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/>
          <p:cNvSpPr/>
          <p:nvPr/>
        </p:nvSpPr>
        <p:spPr>
          <a:xfrm>
            <a:off x="1905000" y="838200"/>
            <a:ext cx="5410200" cy="68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a-GE" b="1" dirty="0">
                <a:solidFill>
                  <a:schemeClr val="accent1">
                    <a:lumMod val="75000"/>
                  </a:schemeClr>
                </a:solidFill>
              </a:rPr>
              <a:t>კრედიტების დაგროვებაში დაგეხმარებათ შემდეგი სქემა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6096000"/>
            <a:ext cx="8305800" cy="609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ka-GE" sz="1600" b="1" i="1" dirty="0"/>
              <a:t>შესავალი სოციალური კვლევის მეთოდებში – ფსიქოლოგიის მიმართულების სტუდენტებმა სასურველია აირჩიონ პირველ სემესტრში</a:t>
            </a:r>
            <a:endParaRPr lang="en-US" sz="1600" b="1" i="1" dirty="0"/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14400"/>
            <a:ext cx="7775448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a-GE" sz="2800" smtClean="0">
                <a:solidFill>
                  <a:schemeClr val="tx1"/>
                </a:solidFill>
              </a:rPr>
              <a:t>ინფორმაციისათვის მიმართეთ:</a:t>
            </a:r>
            <a:br>
              <a:rPr lang="ka-GE" sz="2800" smtClean="0">
                <a:solidFill>
                  <a:schemeClr val="tx1"/>
                </a:solidFill>
              </a:rPr>
            </a:br>
            <a:r>
              <a:rPr sz="2800" err="1" smtClean="0">
                <a:solidFill>
                  <a:schemeClr val="tx1"/>
                </a:solidFill>
              </a:rPr>
              <a:t>www:tsu.edu.ge</a:t>
            </a:r>
            <a:r>
              <a:rPr lang="ka-GE" sz="28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ka-GE" sz="28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endParaRPr sz="280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7696200" cy="464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www.tsu.edu.ge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616075"/>
          <a:ext cx="7391400" cy="5203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733800"/>
              </a:tblGrid>
              <a:tr h="412652">
                <a:tc>
                  <a:txBody>
                    <a:bodyPr/>
                    <a:lstStyle/>
                    <a:p>
                      <a:r>
                        <a:rPr lang="ka-GE" sz="1600" b="0" dirty="0" smtClean="0"/>
                        <a:t>მიმართულებები: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412652">
                <a:tc>
                  <a:txBody>
                    <a:bodyPr/>
                    <a:lstStyle/>
                    <a:p>
                      <a:r>
                        <a:rPr lang="ka-GE" dirty="0" smtClean="0"/>
                        <a:t>პოლიტიკის მეცნიერება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j-lt"/>
                        </a:rPr>
                        <a:t>IV</a:t>
                      </a:r>
                      <a:r>
                        <a:rPr lang="en-US" sz="1200" baseline="0" dirty="0" smtClean="0">
                          <a:latin typeface="+mj-lt"/>
                        </a:rPr>
                        <a:t> </a:t>
                      </a:r>
                      <a:r>
                        <a:rPr lang="ka-GE" sz="1200" baseline="0" dirty="0" smtClean="0">
                          <a:latin typeface="+mj-lt"/>
                        </a:rPr>
                        <a:t>კორპ.  ოთახი 301</a:t>
                      </a:r>
                      <a:r>
                        <a:rPr lang="en-US" sz="1200" baseline="0" dirty="0" smtClean="0">
                          <a:latin typeface="+mj-lt"/>
                        </a:rPr>
                        <a:t>,</a:t>
                      </a:r>
                      <a:r>
                        <a:rPr lang="ka-GE" sz="1200" baseline="0" dirty="0" smtClean="0">
                          <a:latin typeface="+mj-lt"/>
                        </a:rPr>
                        <a:t> </a:t>
                      </a:r>
                      <a:r>
                        <a:rPr lang="en-US" sz="1200" baseline="0" dirty="0" smtClean="0">
                          <a:latin typeface="+mj-lt"/>
                        </a:rPr>
                        <a:t>Tel-221101/254/</a:t>
                      </a:r>
                      <a:endParaRPr lang="ka-GE" sz="1200" baseline="0" dirty="0" smtClean="0">
                        <a:latin typeface="+mj-lt"/>
                      </a:endParaRPr>
                    </a:p>
                    <a:p>
                      <a:r>
                        <a:rPr kumimoji="0" lang="ka-GE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ჭავჭავაძის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14 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</a:tr>
              <a:tr h="5502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dirty="0" smtClean="0"/>
                        <a:t>ჟურნალისტიკა და მასობრივი კომუნიკაცია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ka-G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კორპ.  ოთახი 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203,Tel-2251736</a:t>
                      </a:r>
                      <a:endParaRPr kumimoji="0" lang="ka-GE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a-G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ჭავჭავაძის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412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dirty="0" smtClean="0"/>
                        <a:t>საერთაშორისო ურთიერთობები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კორპ.  ოთახი 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,Tel-2290366</a:t>
                      </a:r>
                      <a:endParaRPr kumimoji="0" lang="ka-GE" sz="12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ka-G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ჭავჭავაძის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 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297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dirty="0" smtClean="0"/>
                        <a:t>საზოგადოებრივი</a:t>
                      </a:r>
                      <a:r>
                        <a:rPr lang="ka-GE" baseline="0" dirty="0" smtClean="0"/>
                        <a:t> გეოგრაფია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IV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კორპ.  ოთახი 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211,Tel-221101/261/</a:t>
                      </a:r>
                      <a:endParaRPr kumimoji="0" lang="ka-GE" sz="1200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kumimoji="0" lang="ka-GE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ჭავჭავაძის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14 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5502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dirty="0" smtClean="0"/>
                        <a:t>სოციალოგია</a:t>
                      </a:r>
                      <a:r>
                        <a:rPr lang="ka-GE" baseline="0" dirty="0" smtClean="0"/>
                        <a:t> და სოციალური მუშაობა</a:t>
                      </a:r>
                      <a:r>
                        <a:rPr lang="ka-GE" dirty="0" smtClean="0"/>
                        <a:t>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IV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კორპ.  ოთახი 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306,Tel-2250819</a:t>
                      </a:r>
                      <a:endParaRPr kumimoji="0" lang="ka-GE" sz="1200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kumimoji="0" lang="ka-GE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ჭავჭავაძის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14 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722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dirty="0" smtClean="0"/>
                        <a:t>ფსიქოლოგია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 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კორპ.  ოთახი 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101,Tel-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2224469</a:t>
                      </a:r>
                      <a:endParaRPr kumimoji="0" lang="ka-GE" sz="1200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kumimoji="0" lang="ka-G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ჭავჭავაძის</a:t>
                      </a:r>
                      <a:r>
                        <a:rPr kumimoji="0" lang="ka-GE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</a:tr>
              <a:tr h="4126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7772400" cy="2667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a-GE" sz="2800" i="1" smtClean="0">
                <a:solidFill>
                  <a:schemeClr val="tx1"/>
                </a:solidFill>
              </a:rPr>
              <a:t>სასწავლო პროცესის მართვის ელექტრონულ ი სისტემის </a:t>
            </a:r>
            <a:r>
              <a:rPr sz="2800" i="1" u="sng" smtClean="0">
                <a:solidFill>
                  <a:schemeClr val="tx1">
                    <a:lumMod val="50000"/>
                  </a:schemeClr>
                </a:solidFill>
              </a:rPr>
              <a:t>www.</a:t>
            </a:r>
            <a:r>
              <a:rPr lang="ka-GE" sz="2800" i="1" u="sng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sz="2800" i="1" u="sng" smtClean="0">
                <a:solidFill>
                  <a:schemeClr val="tx1">
                    <a:lumMod val="50000"/>
                  </a:schemeClr>
                </a:solidFill>
              </a:rPr>
              <a:t>sms.tsu.ge</a:t>
            </a:r>
            <a:r>
              <a:rPr lang="ka-GE" sz="2800" i="1" u="sng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ka-GE" sz="2800" i="1" smtClean="0">
                <a:solidFill>
                  <a:schemeClr val="tx1"/>
                </a:solidFill>
              </a:rPr>
              <a:t>მეშვეობით სტუდენტი თავად ხდება ინდივიდუალური სასწავლო პროცესის  დაგეგმვის მონაწილე და წარმმართველი</a:t>
            </a:r>
            <a:endParaRPr sz="2800" i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14400"/>
            <a:ext cx="77724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a-GE" sz="2400" smtClean="0"/>
              <a:t>თბილისის სახელმწიფო უნივერსიტეტში სწავლების  სამი საფეხურია: </a:t>
            </a:r>
            <a:endParaRPr sz="2400"/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>
          <a:xfrm>
            <a:off x="530225" y="2362200"/>
            <a:ext cx="7772400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 </a:t>
            </a:r>
            <a:r>
              <a:rPr lang="en-US" dirty="0" smtClean="0">
                <a:latin typeface="+mj-lt"/>
              </a:rPr>
              <a:t>-   </a:t>
            </a:r>
            <a:r>
              <a:rPr lang="ka-GE" dirty="0" smtClean="0">
                <a:latin typeface="+mj-lt"/>
              </a:rPr>
              <a:t>ბაკალავრიატი - 4 წელი (8 სემესტრი)</a:t>
            </a: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II -  </a:t>
            </a:r>
            <a:r>
              <a:rPr lang="ka-GE" dirty="0" smtClean="0">
                <a:latin typeface="+mj-lt"/>
              </a:rPr>
              <a:t>მაგისტრატურა - 2 წელი (4 სემესტრი)</a:t>
            </a: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III - </a:t>
            </a:r>
            <a:r>
              <a:rPr lang="ka-GE" dirty="0" smtClean="0">
                <a:latin typeface="+mj-lt"/>
              </a:rPr>
              <a:t>დოქტორანტურა - 3 წელი (6 სემესტრი)</a:t>
            </a:r>
          </a:p>
          <a:p>
            <a:pPr eaLnBrk="1" hangingPunct="1">
              <a:defRPr/>
            </a:pPr>
            <a:endParaRPr lang="ka-GE" dirty="0" smtClean="0"/>
          </a:p>
          <a:p>
            <a:pPr eaLnBrk="1" hangingPunct="1">
              <a:defRPr/>
            </a:pPr>
            <a:r>
              <a:rPr lang="ka-GE" sz="2000" i="1" dirty="0" smtClean="0"/>
              <a:t>სტუდენტს უფლება აქვს ისარგებლოს   დამატებითი</a:t>
            </a:r>
          </a:p>
          <a:p>
            <a:pPr eaLnBrk="1" hangingPunct="1">
              <a:defRPr/>
            </a:pPr>
            <a:r>
              <a:rPr lang="ka-GE" sz="2000" i="1" dirty="0" smtClean="0"/>
              <a:t>სემესტრებით.</a:t>
            </a:r>
          </a:p>
          <a:p>
            <a:pPr eaLnBrk="1" hangingPunct="1">
              <a:defRPr/>
            </a:pPr>
            <a:endParaRPr lang="ka-GE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7927848" cy="16002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ka-GE" sz="3200" dirty="0" smtClean="0"/>
              <a:t>სოციალურ და პოლიტიკურ მეცნიერებათა ფაკულტეტზე  შემდეგი მიმართულებებია:</a:t>
            </a:r>
            <a:endParaRPr lang="en-US" sz="3200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1219200" y="2514600"/>
            <a:ext cx="7245350" cy="3962400"/>
          </a:xfrm>
        </p:spPr>
        <p:txBody>
          <a:bodyPr/>
          <a:lstStyle/>
          <a:p>
            <a:pPr marR="0" algn="l" eaLnBrk="1" hangingPunct="1">
              <a:buFont typeface="Arial" charset="0"/>
              <a:buChar char="•"/>
            </a:pPr>
            <a:r>
              <a:rPr lang="ka-GE" smtClean="0">
                <a:solidFill>
                  <a:schemeClr val="bg1"/>
                </a:solidFill>
              </a:rPr>
              <a:t>პოლიტიკის  მეცნიერება</a:t>
            </a:r>
          </a:p>
          <a:p>
            <a:pPr marR="0" algn="l" eaLnBrk="1" hangingPunct="1">
              <a:buFont typeface="Arial" charset="0"/>
              <a:buChar char="•"/>
            </a:pPr>
            <a:r>
              <a:rPr lang="ka-GE" smtClean="0">
                <a:solidFill>
                  <a:schemeClr val="bg1"/>
                </a:solidFill>
              </a:rPr>
              <a:t>ჟურნალისტიკა და მასობრივი კომუნიკაცია</a:t>
            </a:r>
          </a:p>
          <a:p>
            <a:pPr marR="0" algn="l" eaLnBrk="1" hangingPunct="1">
              <a:buFont typeface="Arial" charset="0"/>
              <a:buChar char="•"/>
            </a:pPr>
            <a:r>
              <a:rPr lang="ka-GE" smtClean="0">
                <a:solidFill>
                  <a:schemeClr val="bg1"/>
                </a:solidFill>
              </a:rPr>
              <a:t>საერთაშორისო  ურთიერთობები</a:t>
            </a:r>
          </a:p>
          <a:p>
            <a:pPr marR="0" algn="l" eaLnBrk="1" hangingPunct="1">
              <a:buFont typeface="Arial" charset="0"/>
              <a:buChar char="•"/>
            </a:pPr>
            <a:r>
              <a:rPr lang="ka-GE" smtClean="0">
                <a:solidFill>
                  <a:schemeClr val="bg1"/>
                </a:solidFill>
              </a:rPr>
              <a:t>სოციოლოგია და სოციალური მუშობა</a:t>
            </a:r>
          </a:p>
          <a:p>
            <a:pPr marR="0" algn="l" eaLnBrk="1" hangingPunct="1">
              <a:buFont typeface="Arial" charset="0"/>
              <a:buChar char="•"/>
            </a:pPr>
            <a:r>
              <a:rPr lang="ka-GE" smtClean="0">
                <a:solidFill>
                  <a:schemeClr val="bg1"/>
                </a:solidFill>
              </a:rPr>
              <a:t>საზოგადოებრივი გეოგრაფია</a:t>
            </a:r>
          </a:p>
          <a:p>
            <a:pPr marR="0" algn="l" eaLnBrk="1" hangingPunct="1">
              <a:buFont typeface="Arial" charset="0"/>
              <a:buChar char="•"/>
            </a:pPr>
            <a:r>
              <a:rPr lang="ka-GE" smtClean="0">
                <a:solidFill>
                  <a:schemeClr val="bg1"/>
                </a:solidFill>
              </a:rPr>
              <a:t>ფსიქოლოგია</a:t>
            </a:r>
          </a:p>
          <a:p>
            <a:pPr marR="0" algn="l" eaLnBrk="1" hangingPunct="1"/>
            <a:endParaRPr lang="en-US" smtClean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447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ka-GE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ka-GE" sz="3600" dirty="0" smtClean="0"/>
              <a:t>ბაკალავრის  ხარისხის მოსაპოვებლად სტუდენტმა  უნდა დააგროვოს </a:t>
            </a:r>
            <a:br>
              <a:rPr lang="ka-GE" sz="3600" dirty="0" smtClean="0"/>
            </a:br>
            <a:r>
              <a:rPr lang="ka-GE" sz="3600" dirty="0" smtClean="0">
                <a:solidFill>
                  <a:schemeClr val="accent2">
                    <a:lumMod val="50000"/>
                  </a:schemeClr>
                </a:solidFill>
              </a:rPr>
              <a:t>240 </a:t>
            </a:r>
            <a:r>
              <a:rPr lang="ka-GE" sz="3600" dirty="0" smtClean="0"/>
              <a:t>კრედიტი</a:t>
            </a:r>
            <a:endParaRPr lang="en-US" sz="3600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8077200" cy="3505200"/>
          </a:xfrm>
        </p:spPr>
        <p:txBody>
          <a:bodyPr/>
          <a:lstStyle/>
          <a:p>
            <a:pPr marR="0" algn="l" eaLnBrk="1" hangingPunct="1"/>
            <a:r>
              <a:rPr lang="ka-GE" sz="2400" smtClean="0">
                <a:solidFill>
                  <a:schemeClr val="bg1"/>
                </a:solidFill>
              </a:rPr>
              <a:t>კრედიტის მოცულობა განპირობებულია საგნის შესწავლისათვის განსაზღვრული საათების რაოდენობით:  </a:t>
            </a:r>
            <a:r>
              <a:rPr lang="ka-GE" sz="2400" smtClean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ka-GE" sz="2400" smtClean="0">
                <a:solidFill>
                  <a:schemeClr val="bg1"/>
                </a:solidFill>
              </a:rPr>
              <a:t> კრედიტი = </a:t>
            </a:r>
            <a:r>
              <a:rPr lang="ka-GE" sz="2400" smtClean="0">
                <a:solidFill>
                  <a:schemeClr val="bg1"/>
                </a:solidFill>
                <a:latin typeface="Calibri" pitchFamily="34" charset="0"/>
              </a:rPr>
              <a:t>25 </a:t>
            </a:r>
            <a:r>
              <a:rPr lang="ka-GE" sz="2400" smtClean="0">
                <a:solidFill>
                  <a:schemeClr val="bg1"/>
                </a:solidFill>
              </a:rPr>
              <a:t>საათი</a:t>
            </a:r>
          </a:p>
          <a:p>
            <a:pPr marR="0" algn="l" eaLnBrk="1" hangingPunct="1"/>
            <a:r>
              <a:rPr lang="ka-GE" sz="2400" smtClean="0">
                <a:solidFill>
                  <a:srgbClr val="94F7DC"/>
                </a:solidFill>
              </a:rPr>
              <a:t>ფაკულტეტი გთავაზობთ </a:t>
            </a:r>
            <a:r>
              <a:rPr lang="en-US" sz="2400" smtClean="0">
                <a:solidFill>
                  <a:srgbClr val="94F7DC"/>
                </a:solidFill>
                <a:latin typeface="Calibri" pitchFamily="34" charset="0"/>
              </a:rPr>
              <a:t>3,4,5,</a:t>
            </a:r>
            <a:r>
              <a:rPr lang="ka-GE" sz="2400" smtClean="0">
                <a:solidFill>
                  <a:srgbClr val="94F7DC"/>
                </a:solidFill>
                <a:latin typeface="Calibri" pitchFamily="34" charset="0"/>
              </a:rPr>
              <a:t>6,</a:t>
            </a:r>
            <a:r>
              <a:rPr lang="en-US" sz="2400" smtClean="0">
                <a:solidFill>
                  <a:srgbClr val="94F7DC"/>
                </a:solidFill>
                <a:latin typeface="Calibri" pitchFamily="34" charset="0"/>
              </a:rPr>
              <a:t>10 </a:t>
            </a:r>
            <a:r>
              <a:rPr lang="ka-GE" sz="2400" smtClean="0">
                <a:solidFill>
                  <a:srgbClr val="94F7DC"/>
                </a:solidFill>
              </a:rPr>
              <a:t>კრედიტიან საგნებს</a:t>
            </a:r>
          </a:p>
          <a:p>
            <a:pPr marR="0" algn="l" eaLnBrk="1" hangingPunct="1"/>
            <a:endParaRPr lang="ka-GE" sz="2400" smtClean="0">
              <a:solidFill>
                <a:srgbClr val="94F7DC"/>
              </a:solidFill>
            </a:endParaRPr>
          </a:p>
          <a:p>
            <a:pPr marR="0" algn="l" eaLnBrk="1" hangingPunct="1"/>
            <a:r>
              <a:rPr lang="ka-GE" sz="2400" smtClean="0">
                <a:solidFill>
                  <a:schemeClr val="bg1"/>
                </a:solidFill>
              </a:rPr>
              <a:t>სტუდენტს შეუძლია აირჩიოს როგორც ძირითადი (</a:t>
            </a:r>
            <a:r>
              <a:rPr lang="en-US" sz="2400" smtClean="0">
                <a:solidFill>
                  <a:schemeClr val="bg1"/>
                </a:solidFill>
              </a:rPr>
              <a:t>major), </a:t>
            </a:r>
            <a:r>
              <a:rPr lang="ka-GE" sz="2400" smtClean="0">
                <a:solidFill>
                  <a:schemeClr val="bg1"/>
                </a:solidFill>
              </a:rPr>
              <a:t>ასევე დამატებითი (</a:t>
            </a:r>
            <a:r>
              <a:rPr lang="en-US" sz="2400" smtClean="0">
                <a:solidFill>
                  <a:schemeClr val="bg1"/>
                </a:solidFill>
              </a:rPr>
              <a:t>minor) </a:t>
            </a:r>
            <a:r>
              <a:rPr lang="ka-GE" sz="2400" smtClean="0">
                <a:solidFill>
                  <a:schemeClr val="bg1"/>
                </a:solidFill>
              </a:rPr>
              <a:t>სპეციალობა</a:t>
            </a:r>
          </a:p>
          <a:p>
            <a:pPr marR="0" eaLnBrk="1" hangingPunct="1"/>
            <a:r>
              <a:rPr lang="ka-GE" sz="1800" smtClean="0">
                <a:solidFill>
                  <a:srgbClr val="94F7DC"/>
                </a:solidFill>
              </a:rPr>
              <a:t> </a:t>
            </a:r>
            <a:endParaRPr lang="en-US" sz="1800" smtClean="0">
              <a:solidFill>
                <a:srgbClr val="94F7DC"/>
              </a:solidFill>
            </a:endParaRPr>
          </a:p>
          <a:p>
            <a:pPr marR="0" eaLnBrk="1" hangingPunct="1"/>
            <a:endParaRPr lang="en-US" smtClean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28600" y="685800"/>
            <a:ext cx="8610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Sylfaen" pitchFamily="18" charset="0"/>
              </a:rPr>
              <a:t> </a:t>
            </a:r>
            <a:r>
              <a:rPr lang="ka-GE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Sylfaen" pitchFamily="18" charset="0"/>
              </a:rPr>
              <a:t>კრედიტების განაწილება :</a:t>
            </a:r>
          </a:p>
          <a:p>
            <a:pPr marL="342900" indent="-342900" algn="ctr">
              <a:defRPr/>
            </a:pPr>
            <a:r>
              <a:rPr lang="en-US" dirty="0">
                <a:solidFill>
                  <a:schemeClr val="tx2"/>
                </a:solidFill>
                <a:latin typeface="Times" pitchFamily="18" charset="0"/>
                <a:ea typeface="Times New Roman" pitchFamily="18" charset="0"/>
                <a:cs typeface="Sylfaen" pitchFamily="18" charset="0"/>
              </a:rPr>
              <a:t>I. </a:t>
            </a:r>
            <a:r>
              <a:rPr lang="ka-GE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Sylfaen" pitchFamily="18" charset="0"/>
              </a:rPr>
              <a:t>ძირითადი და  დამატებითი სპეციალობის შემთხვევაში</a:t>
            </a:r>
            <a:r>
              <a:rPr lang="ka-GE" dirty="0">
                <a:solidFill>
                  <a:schemeClr val="tx2"/>
                </a:solidFill>
                <a:latin typeface="Calibri" pitchFamily="34" charset="0"/>
                <a:ea typeface="Times New Roman" pitchFamily="18" charset="0"/>
                <a:cs typeface="AcadNusx" pitchFamily="2" charset="0"/>
              </a:rPr>
              <a:t> </a:t>
            </a:r>
            <a:endParaRPr lang="en-US" dirty="0">
              <a:solidFill>
                <a:schemeClr val="tx2"/>
              </a:solidFill>
            </a:endParaRPr>
          </a:p>
          <a:p>
            <a:pPr algn="ctr" eaLnBrk="0" hangingPunct="0">
              <a:defRPr/>
            </a:pP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914400" y="1447800"/>
          <a:ext cx="7543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57200" y="3546475"/>
            <a:ext cx="2492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a-GE" sz="1100">
                <a:latin typeface="Calibri" pitchFamily="34" charset="0"/>
                <a:ea typeface="Times New Roman" pitchFamily="18" charset="0"/>
                <a:cs typeface="AcadNusx" pitchFamily="2" charset="0"/>
              </a:rPr>
              <a:t>  </a:t>
            </a:r>
            <a:endParaRPr lang="ka-GE">
              <a:ea typeface="Times New Roman" pitchFamily="18" charset="0"/>
              <a:cs typeface="AcadNusx" pitchFamily="2" charset="0"/>
            </a:endParaRP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590550"/>
          </a:xfrm>
        </p:spPr>
        <p:txBody>
          <a:bodyPr/>
          <a:lstStyle/>
          <a:p>
            <a:pPr algn="ctr" eaLnBrk="1" hangingPunct="1"/>
            <a:r>
              <a:rPr lang="ka-GE" sz="1800" smtClean="0">
                <a:latin typeface="Sylfaen" pitchFamily="18" charset="0"/>
              </a:rPr>
              <a:t>კრედიტების განაწილება:</a:t>
            </a:r>
            <a:r>
              <a:rPr lang="en-US" sz="1800" smtClean="0">
                <a:latin typeface="Sylfaen" pitchFamily="18" charset="0"/>
              </a:rPr>
              <a:t/>
            </a:r>
            <a:br>
              <a:rPr lang="en-US" sz="1800" smtClean="0">
                <a:latin typeface="Sylfaen" pitchFamily="18" charset="0"/>
              </a:rPr>
            </a:br>
            <a:r>
              <a:rPr lang="en-US" sz="1800" smtClean="0">
                <a:latin typeface="Sylfaen" pitchFamily="18" charset="0"/>
              </a:rPr>
              <a:t>  II.   </a:t>
            </a:r>
            <a:r>
              <a:rPr lang="ka-GE" sz="1800" smtClean="0">
                <a:latin typeface="Sylfaen" pitchFamily="18" charset="0"/>
              </a:rPr>
              <a:t>ძირითადი სპეციალობის შემთხვევაში</a:t>
            </a:r>
            <a:endParaRPr lang="en-US" sz="1800" smtClean="0">
              <a:latin typeface="Sylfaen" pitchFamily="18" charset="0"/>
            </a:endParaRPr>
          </a:p>
        </p:txBody>
      </p:sp>
      <p:grpSp>
        <p:nvGrpSpPr>
          <p:cNvPr id="10243" name="Group 11"/>
          <p:cNvGrpSpPr>
            <a:grpSpLocks/>
          </p:cNvGrpSpPr>
          <p:nvPr/>
        </p:nvGrpSpPr>
        <p:grpSpPr bwMode="auto">
          <a:xfrm>
            <a:off x="762000" y="1752600"/>
            <a:ext cx="3810000" cy="2438400"/>
            <a:chOff x="-1" y="-12"/>
            <a:chExt cx="3810000" cy="2536388"/>
          </a:xfrm>
        </p:grpSpPr>
        <p:sp>
          <p:nvSpPr>
            <p:cNvPr id="13" name="Round Single Corner Rectangle 12"/>
            <p:cNvSpPr/>
            <p:nvPr/>
          </p:nvSpPr>
          <p:spPr>
            <a:xfrm rot="16200000">
              <a:off x="674905" y="-598718"/>
              <a:ext cx="2536388" cy="3733800"/>
            </a:xfrm>
            <a:prstGeom prst="round1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 Single Corner Rectangle 4"/>
            <p:cNvSpPr/>
            <p:nvPr/>
          </p:nvSpPr>
          <p:spPr>
            <a:xfrm>
              <a:off x="-1" y="-12"/>
              <a:ext cx="3733800" cy="19022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4912" tIns="184912" rIns="184912" bIns="184912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ka-GE" sz="2600" dirty="0">
                  <a:latin typeface="Sylfaen" pitchFamily="18" charset="0"/>
                </a:rPr>
                <a:t>საფაკულტეტო         </a:t>
              </a:r>
            </a:p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ka-GE" sz="2600" dirty="0">
                  <a:latin typeface="+mj-lt"/>
                </a:rPr>
                <a:t>40</a:t>
              </a:r>
              <a:r>
                <a:rPr lang="ka-GE" sz="2600" dirty="0">
                  <a:latin typeface="Sylfaen" pitchFamily="18" charset="0"/>
                </a:rPr>
                <a:t> კრედიტი </a:t>
              </a:r>
              <a:endParaRPr lang="en-US" sz="2600" dirty="0">
                <a:latin typeface="Sylfaen" pitchFamily="18" charset="0"/>
              </a:endParaRPr>
            </a:p>
          </p:txBody>
        </p:sp>
      </p:grpSp>
      <p:grpSp>
        <p:nvGrpSpPr>
          <p:cNvPr id="10244" name="Group 14"/>
          <p:cNvGrpSpPr>
            <a:grpSpLocks/>
          </p:cNvGrpSpPr>
          <p:nvPr/>
        </p:nvGrpSpPr>
        <p:grpSpPr bwMode="auto">
          <a:xfrm>
            <a:off x="4572000" y="1752600"/>
            <a:ext cx="3810000" cy="2449513"/>
            <a:chOff x="3733800" y="-141506"/>
            <a:chExt cx="3733800" cy="2449294"/>
          </a:xfrm>
        </p:grpSpPr>
        <p:sp>
          <p:nvSpPr>
            <p:cNvPr id="16" name="Round Single Corner Rectangle 15"/>
            <p:cNvSpPr/>
            <p:nvPr/>
          </p:nvSpPr>
          <p:spPr>
            <a:xfrm>
              <a:off x="3733800" y="-141506"/>
              <a:ext cx="3733800" cy="2449294"/>
            </a:xfrm>
            <a:prstGeom prst="round1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 Single Corner Rectangle 4"/>
            <p:cNvSpPr/>
            <p:nvPr/>
          </p:nvSpPr>
          <p:spPr>
            <a:xfrm>
              <a:off x="3733800" y="-231"/>
              <a:ext cx="3733800" cy="18365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4912" tIns="184912" rIns="184912" bIns="184912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ka-GE" sz="2600" dirty="0"/>
                <a:t>ძირითადი სპეციალობის/</a:t>
              </a:r>
              <a:r>
                <a:rPr lang="en-US" sz="2600" dirty="0"/>
                <a:t>major</a:t>
              </a:r>
              <a:r>
                <a:rPr lang="ka-GE" sz="2600" dirty="0"/>
                <a:t>/             </a:t>
              </a:r>
              <a:r>
                <a:rPr lang="ka-GE" sz="2600" dirty="0">
                  <a:latin typeface="+mj-lt"/>
                </a:rPr>
                <a:t>120 </a:t>
              </a:r>
              <a:r>
                <a:rPr lang="ka-GE" sz="2600" dirty="0"/>
                <a:t>კრედიტი</a:t>
              </a:r>
              <a:endParaRPr lang="en-US" sz="2600" dirty="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838200" y="4267200"/>
            <a:ext cx="7543800" cy="19812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a-GE" sz="2800" dirty="0">
                <a:latin typeface="Sylfaen" pitchFamily="18" charset="0"/>
              </a:rPr>
              <a:t>თავისუფალი 80 კრედიტი </a:t>
            </a:r>
            <a:endParaRPr lang="en-US" sz="2800" dirty="0">
              <a:latin typeface="Sylfaen" pitchFamily="18" charset="0"/>
            </a:endParaRPr>
          </a:p>
        </p:txBody>
      </p:sp>
      <p:grpSp>
        <p:nvGrpSpPr>
          <p:cNvPr id="10246" name="Group 21"/>
          <p:cNvGrpSpPr>
            <a:grpSpLocks/>
          </p:cNvGrpSpPr>
          <p:nvPr/>
        </p:nvGrpSpPr>
        <p:grpSpPr bwMode="auto">
          <a:xfrm>
            <a:off x="3505200" y="3505200"/>
            <a:ext cx="2239963" cy="1181100"/>
            <a:chOff x="2613659" y="1771649"/>
            <a:chExt cx="2240280" cy="1181099"/>
          </a:xfrm>
        </p:grpSpPr>
        <p:sp>
          <p:nvSpPr>
            <p:cNvPr id="23" name="Rounded Rectangle 22"/>
            <p:cNvSpPr/>
            <p:nvPr/>
          </p:nvSpPr>
          <p:spPr>
            <a:xfrm>
              <a:off x="2613659" y="1771649"/>
              <a:ext cx="2240280" cy="11810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2670817" y="1828799"/>
              <a:ext cx="2125964" cy="10667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060" tIns="99060" rIns="99060" bIns="99060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ka-GE" sz="2600" dirty="0">
                  <a:latin typeface="+mj-lt"/>
                </a:rPr>
                <a:t>240 </a:t>
              </a:r>
              <a:r>
                <a:rPr lang="ka-GE" sz="2600" dirty="0"/>
                <a:t>კრედიტი</a:t>
              </a:r>
              <a:endParaRPr lang="en-US" sz="2600" dirty="0"/>
            </a:p>
          </p:txBody>
        </p:sp>
      </p:grpSp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47750"/>
          </a:xfrm>
        </p:spPr>
        <p:txBody>
          <a:bodyPr/>
          <a:lstStyle/>
          <a:p>
            <a:pPr algn="ctr" eaLnBrk="1" hangingPunct="1"/>
            <a:r>
              <a:rPr lang="ka-GE" sz="2800" smtClean="0"/>
              <a:t>                                                                     </a:t>
            </a:r>
            <a:endParaRPr lang="en-US" sz="280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838200"/>
          <a:ext cx="8305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med">
    <p:sndAc>
      <p:stSnd>
        <p:snd r:embed="rId3" name="applaus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3624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a-GE" sz="2400" smtClean="0">
                <a:solidFill>
                  <a:schemeClr val="tx1"/>
                </a:solidFill>
              </a:rPr>
              <a:t>საფაკულტეტო  სავალდებულო  საგნები:</a:t>
            </a:r>
            <a:endParaRPr sz="240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905000"/>
            <a:ext cx="7772400" cy="3962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b="1" dirty="0" smtClean="0">
                <a:solidFill>
                  <a:schemeClr val="tx1">
                    <a:lumMod val="85000"/>
                  </a:schemeClr>
                </a:solidFill>
              </a:rPr>
              <a:t>ინგლისური   1  – </a:t>
            </a:r>
            <a:r>
              <a:rPr lang="ka-GE" sz="1800" dirty="0" smtClean="0">
                <a:solidFill>
                  <a:schemeClr val="tx1">
                    <a:lumMod val="85000"/>
                  </a:schemeClr>
                </a:solidFill>
              </a:rPr>
              <a:t>5 კრედიტი</a:t>
            </a:r>
            <a:endParaRPr lang="en-US" sz="1800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b="1" dirty="0" smtClean="0">
                <a:solidFill>
                  <a:schemeClr val="tx1">
                    <a:lumMod val="85000"/>
                  </a:schemeClr>
                </a:solidFill>
              </a:rPr>
              <a:t>ინგლისურ ი  2  – </a:t>
            </a:r>
            <a:r>
              <a:rPr lang="ka-GE" sz="1800" dirty="0" smtClean="0">
                <a:solidFill>
                  <a:schemeClr val="tx1">
                    <a:lumMod val="85000"/>
                  </a:schemeClr>
                </a:solidFill>
              </a:rPr>
              <a:t>5 კრედიტი</a:t>
            </a:r>
            <a:endParaRPr lang="en-US" sz="1800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b="1" dirty="0" smtClean="0">
                <a:solidFill>
                  <a:schemeClr val="tx1">
                    <a:lumMod val="85000"/>
                  </a:schemeClr>
                </a:solidFill>
              </a:rPr>
              <a:t>სტატისტიკა</a:t>
            </a:r>
            <a:r>
              <a:rPr lang="ka-GE" dirty="0" smtClean="0">
                <a:solidFill>
                  <a:schemeClr val="tx1">
                    <a:lumMod val="85000"/>
                  </a:schemeClr>
                </a:solidFill>
              </a:rPr>
              <a:t>  1  – </a:t>
            </a:r>
            <a:r>
              <a:rPr lang="ka-GE" sz="1800" dirty="0" smtClean="0">
                <a:solidFill>
                  <a:schemeClr val="tx1">
                    <a:lumMod val="85000"/>
                  </a:schemeClr>
                </a:solidFill>
              </a:rPr>
              <a:t>5 კრედიტი</a:t>
            </a:r>
            <a:endParaRPr lang="en-US" sz="1800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b="1" dirty="0" smtClean="0">
                <a:solidFill>
                  <a:schemeClr val="tx1">
                    <a:lumMod val="85000"/>
                  </a:schemeClr>
                </a:solidFill>
              </a:rPr>
              <a:t>შესავალი  სოციალური  კვლევის  მეთოდებში</a:t>
            </a:r>
            <a:r>
              <a:rPr lang="ka-GE" dirty="0" smtClean="0">
                <a:solidFill>
                  <a:schemeClr val="tx1">
                    <a:lumMod val="85000"/>
                  </a:schemeClr>
                </a:solidFill>
              </a:rPr>
              <a:t> –</a:t>
            </a:r>
            <a:r>
              <a:rPr lang="ka-GE" sz="1800" dirty="0" smtClean="0">
                <a:solidFill>
                  <a:schemeClr val="tx1">
                    <a:lumMod val="85000"/>
                  </a:schemeClr>
                </a:solidFill>
              </a:rPr>
              <a:t>5  კრედიტი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ka-GE" sz="1800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a-GE" dirty="0" smtClean="0"/>
              <a:t>    </a:t>
            </a:r>
            <a:r>
              <a:rPr lang="ka-GE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სტუდენტი </a:t>
            </a:r>
            <a:r>
              <a:rPr lang="ka-GE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ka-GE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აგროვებს  –  </a:t>
            </a:r>
            <a:r>
              <a:rPr lang="ka-GE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20</a:t>
            </a:r>
            <a:r>
              <a:rPr lang="en-US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ka-GE" b="1" i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კრედიტს</a:t>
            </a:r>
            <a:r>
              <a:rPr lang="ka-GE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                                      </a:t>
            </a:r>
            <a:endParaRPr lang="en-US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90600"/>
            <a:ext cx="77724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a-GE" sz="2400" smtClean="0">
                <a:solidFill>
                  <a:schemeClr val="tx1">
                    <a:lumMod val="85000"/>
                  </a:schemeClr>
                </a:solidFill>
              </a:rPr>
              <a:t>საფაკულტეტო  საბაზისო  სავალდებულო / არჩევითი საგნები</a:t>
            </a:r>
            <a:endParaRPr sz="24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2057400"/>
            <a:ext cx="7851775" cy="41148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sz="2300" b="1" dirty="0" smtClean="0"/>
              <a:t> შესავალი  პოლიტიკურ  მეცნიერებაში  –  </a:t>
            </a:r>
            <a:r>
              <a:rPr lang="ka-GE" sz="2300" dirty="0" smtClean="0"/>
              <a:t>5  კრედიტი</a:t>
            </a:r>
            <a:endParaRPr lang="en-US" sz="2300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sz="2300" b="1" dirty="0" smtClean="0"/>
              <a:t> სოციოლოგიის  შესავალი  –  </a:t>
            </a:r>
            <a:r>
              <a:rPr lang="ka-GE" sz="2300" dirty="0" smtClean="0"/>
              <a:t>5 კრედიტი</a:t>
            </a:r>
            <a:endParaRPr lang="en-US" sz="2300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sz="2300" b="1" dirty="0" smtClean="0"/>
              <a:t> სოციალური  მუშაობის  შესავალი – </a:t>
            </a:r>
            <a:r>
              <a:rPr lang="ka-GE" sz="2300" dirty="0" smtClean="0"/>
              <a:t>5 კრედიტი </a:t>
            </a:r>
            <a:endParaRPr lang="en-US" sz="2300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sz="2300" b="1" dirty="0" smtClean="0"/>
              <a:t> შესავალი  საერთაშორისო  ურთიერთობებში – </a:t>
            </a:r>
            <a:r>
              <a:rPr lang="ka-GE" sz="2300" dirty="0" smtClean="0"/>
              <a:t>5 კრედიტი </a:t>
            </a:r>
            <a:endParaRPr lang="en-US" sz="2300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sz="2300" b="1" dirty="0" smtClean="0"/>
              <a:t> საზოგადოებრივი გეოგრაფიის  შესავალი  – </a:t>
            </a:r>
            <a:r>
              <a:rPr lang="ka-GE" sz="2300" dirty="0" smtClean="0"/>
              <a:t>5 კრედიტი </a:t>
            </a:r>
            <a:endParaRPr lang="en-US" sz="2300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sz="2300" b="1" dirty="0" smtClean="0"/>
              <a:t> შესავალი  ფსიქოლოგიაში – </a:t>
            </a:r>
            <a:r>
              <a:rPr lang="ka-GE" sz="2300" dirty="0" smtClean="0"/>
              <a:t>5 კრედიტი</a:t>
            </a:r>
            <a:endParaRPr lang="en-US" sz="2300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ka-GE" sz="2300" b="1" dirty="0" smtClean="0"/>
              <a:t> მასობრივი კომუნიკაციისა  და  ჟურნალისტიკის  შესავალი  – </a:t>
            </a:r>
            <a:r>
              <a:rPr lang="ka-GE" sz="2300" dirty="0" smtClean="0"/>
              <a:t>5კრედიტი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ka-GE" dirty="0" smtClean="0"/>
          </a:p>
          <a:p>
            <a:pPr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a-GE" i="1" dirty="0" smtClean="0">
                <a:solidFill>
                  <a:schemeClr val="bg1"/>
                </a:solidFill>
              </a:rPr>
              <a:t>სტუდენტი ირჩევს მინიმუმ ოთხ  საგანს  – </a:t>
            </a:r>
            <a:r>
              <a:rPr lang="ka-GE" b="1" i="1" u="sng" dirty="0" smtClean="0">
                <a:solidFill>
                  <a:schemeClr val="bg1"/>
                </a:solidFill>
                <a:latin typeface="+mj-lt"/>
              </a:rPr>
              <a:t>20</a:t>
            </a:r>
            <a:r>
              <a:rPr lang="en-US" b="1" i="1" u="sng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ka-GE" b="1" i="1" u="sng" dirty="0" smtClean="0">
                <a:solidFill>
                  <a:schemeClr val="bg1"/>
                </a:solidFill>
              </a:rPr>
              <a:t>კრედიტს</a:t>
            </a:r>
            <a:r>
              <a:rPr lang="en-US" b="1" i="1" u="sng" dirty="0" smtClean="0">
                <a:solidFill>
                  <a:schemeClr val="bg1"/>
                </a:solidFill>
              </a:rPr>
              <a:t>   </a:t>
            </a:r>
            <a:r>
              <a:rPr lang="ka-GE" b="1" i="1" u="sng" dirty="0" smtClean="0">
                <a:solidFill>
                  <a:schemeClr val="bg1"/>
                </a:solidFill>
              </a:rPr>
              <a:t>  </a:t>
            </a:r>
            <a:r>
              <a:rPr lang="ka-GE" i="1" dirty="0" smtClean="0">
                <a:solidFill>
                  <a:schemeClr val="bg1"/>
                </a:solidFill>
              </a:rPr>
              <a:t>მათ შორის იმ მიმართულების შესავალს , რომელზეც მომავალში გეგმავს სწავლის გაგრძელებას</a:t>
            </a:r>
            <a:r>
              <a:rPr lang="ka-GE" dirty="0" smtClean="0">
                <a:solidFill>
                  <a:schemeClr val="bg1"/>
                </a:solidFill>
              </a:rPr>
              <a:t>.</a:t>
            </a:r>
            <a:endParaRPr lang="ka-GE" b="1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ka-GE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ka-GE" i="1" dirty="0" smtClean="0">
                <a:solidFill>
                  <a:srgbClr val="FF0000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630</Words>
  <Application>Microsoft Office PowerPoint</Application>
  <PresentationFormat>On-screen Show (4:3)</PresentationFormat>
  <Paragraphs>123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Constantia</vt:lpstr>
      <vt:lpstr>Wingdings 2</vt:lpstr>
      <vt:lpstr>Times New Roman</vt:lpstr>
      <vt:lpstr>Sylfaen</vt:lpstr>
      <vt:lpstr>Times</vt:lpstr>
      <vt:lpstr>AcadNusx</vt:lpstr>
      <vt:lpstr>Wingdings</vt:lpstr>
      <vt:lpstr>Flow</vt:lpstr>
      <vt:lpstr>თბილისი  2014</vt:lpstr>
      <vt:lpstr>თბილისის სახელმწიფო უნივერსიტეტში სწავლების  სამი საფეხურია: </vt:lpstr>
      <vt:lpstr>სოციალურ და პოლიტიკურ მეცნიერებათა ფაკულტეტზე  შემდეგი მიმართულებებია:</vt:lpstr>
      <vt:lpstr>  ბაკალავრის  ხარისხის მოსაპოვებლად სტუდენტმა  უნდა დააგროვოს  240 კრედიტი</vt:lpstr>
      <vt:lpstr>Slide 5</vt:lpstr>
      <vt:lpstr>კრედიტების განაწილება:   II.   ძირითადი სპეციალობის შემთხვევაში</vt:lpstr>
      <vt:lpstr>                                                                     </vt:lpstr>
      <vt:lpstr>საფაკულტეტო  სავალდებულო  საგნები:</vt:lpstr>
      <vt:lpstr>საფაკულტეტო  საბაზისო  სავალდებულო / არჩევითი საგნები</vt:lpstr>
      <vt:lpstr>საფაკულტეტო  სავალდებულო  /არჩევითი საგნები:</vt:lpstr>
      <vt:lpstr>სასწავლო  წლის  განმავლობაში  სტუდენტს შესაძლებლობა  აქვს  აირჩიოს  65 კრედიტი / 30+35კრედიტი/</vt:lpstr>
      <vt:lpstr>Slide 12</vt:lpstr>
      <vt:lpstr>ინფორმაციისათვის მიმართეთ: www:tsu.edu.ge </vt:lpstr>
      <vt:lpstr>სასწავლო პროცესის მართვის ელექტრონულ ი სისტემის www. sms.tsu.ge მეშვეობით სტუდენტი თავად ხდება ინდივიდუალური სასწავლო პროცესის  დაგეგმვის მონაწილე და წარმმართველი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GRASS</cp:lastModifiedBy>
  <cp:revision>158</cp:revision>
  <dcterms:created xsi:type="dcterms:W3CDTF">2012-06-25T18:53:10Z</dcterms:created>
  <dcterms:modified xsi:type="dcterms:W3CDTF">2014-09-02T08:23:21Z</dcterms:modified>
</cp:coreProperties>
</file>