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drawings/drawing17.xml" ContentType="application/vnd.openxmlformats-officedocument.drawingml.chartshapes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Override PartName="/ppt/drawings/drawing24.xml" ContentType="application/vnd.openxmlformats-officedocument.drawingml.chartshapes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drawings/drawing20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drawings/drawing18.xml" ContentType="application/vnd.openxmlformats-officedocument.drawingml.chartshapes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drawings/drawing14.xml" ContentType="application/vnd.openxmlformats-officedocument.drawingml.chartshapes+xml"/>
  <Override PartName="/ppt/notesSlides/notesSlide31.xml" ContentType="application/vnd.openxmlformats-officedocument.presentationml.notesSlide+xml"/>
  <Override PartName="/ppt/drawings/drawing2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drawings/drawing19.xml" ContentType="application/vnd.openxmlformats-officedocument.drawingml.chartshapes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drawings/drawing9.xml" ContentType="application/vnd.openxmlformats-officedocument.drawingml.chartshapes+xml"/>
  <Override PartName="/ppt/notesSlides/notesSlide21.xml" ContentType="application/vnd.openxmlformats-officedocument.presentationml.notesSlide+xml"/>
  <Override PartName="/ppt/drawings/drawing22.xml" ContentType="application/vnd.openxmlformats-officedocument.drawingml.chartshapes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6" r:id="rId3"/>
    <p:sldId id="287" r:id="rId4"/>
    <p:sldId id="289" r:id="rId5"/>
    <p:sldId id="288" r:id="rId6"/>
    <p:sldId id="291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92" r:id="rId15"/>
    <p:sldId id="302" r:id="rId16"/>
    <p:sldId id="301" r:id="rId17"/>
    <p:sldId id="303" r:id="rId18"/>
    <p:sldId id="305" r:id="rId19"/>
    <p:sldId id="304" r:id="rId20"/>
    <p:sldId id="306" r:id="rId21"/>
    <p:sldId id="307" r:id="rId22"/>
    <p:sldId id="308" r:id="rId23"/>
    <p:sldId id="309" r:id="rId24"/>
    <p:sldId id="310" r:id="rId25"/>
    <p:sldId id="311" r:id="rId26"/>
    <p:sldId id="313" r:id="rId27"/>
    <p:sldId id="312" r:id="rId28"/>
    <p:sldId id="314" r:id="rId29"/>
    <p:sldId id="315" r:id="rId30"/>
    <p:sldId id="316" r:id="rId31"/>
    <p:sldId id="317" r:id="rId32"/>
    <p:sldId id="319" r:id="rId33"/>
    <p:sldId id="318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41"/>
    <a:srgbClr val="3399FF"/>
    <a:srgbClr val="277DE5"/>
    <a:srgbClr val="3403E9"/>
    <a:srgbClr val="1901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119" autoAdjust="0"/>
    <p:restoredTop sz="94638" autoAdjust="0"/>
  </p:normalViewPr>
  <p:slideViewPr>
    <p:cSldViewPr>
      <p:cViewPr>
        <p:scale>
          <a:sx n="98" d="100"/>
          <a:sy n="98" d="100"/>
        </p:scale>
        <p:origin x="-1044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08;&#4313;&#4317;&#4316;&#4317;&#4315;&#4312;&#4313;&#4304;%20&#4307;&#4304;%20&#4305;&#4312;&#4310;&#4316;&#4308;&#4321;&#4312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21;&#4317;&#4330;&#4308;&#4305;&#4312;%20&#4321;&#4322;&#4304;&#4322;&#4312;&#4321;&#4322;&#4312;&#4313;&#4304;%202011-12%20&#4306;&#4304;&#4310;&#4304;&#4324;&#4334;&#4323;&#4314;&#4312;-&#4310;&#4304;&#4324;&#4323;&#4334;&#4323;&#4314;&#4312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21;&#4317;&#4330;&#4308;&#4305;&#4312;%20&#4321;&#4322;&#4304;&#4322;&#4312;&#4321;&#4322;&#4312;&#4313;&#4304;%202011-12%20&#4306;&#4304;&#4310;&#4304;&#4324;&#4334;&#4323;&#4314;&#4312;-&#4310;&#4304;&#4324;&#4323;&#4334;&#4323;&#4314;&#4312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21;&#4317;&#4330;&#4308;&#4305;&#4312;%20&#4321;&#4322;&#4304;&#4322;&#4312;&#4321;&#4322;&#4312;&#4313;&#4304;%202011-12%20&#4306;&#4304;&#4310;&#4304;&#4324;&#4334;&#4323;&#4314;&#4312;-&#4310;&#4304;&#4324;&#4323;&#4334;&#4323;&#4314;&#4312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36;&#4323;&#4315;&#4304;&#4316;&#4312;&#4322;&#4304;&#4320;&#4323;&#4314;&#4312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22;&#4323;&#4320;&#4312;&#4310;&#4315;&#4312;&#4321;%20&#4321;&#4304;&#4308;&#4320;&#4311;&#4304;&#4328;&#4317;&#4320;&#4312;&#4321;&#4317;%20&#4321;&#4313;&#4317;&#4314;&#4304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21;&#4304;&#4323;&#4316;&#4312;&#4309;&#4308;&#4320;&#4321;&#4312;&#4322;&#4308;&#4322;&#4317;%20&#4321;&#4322;&#4304;&#4322;&#4312;&#4321;&#4322;&#4312;&#4313;&#4304;%202011-2012%20&#4306;&#4304;&#4310;&#4304;&#4324;&#4334;&#4323;&#4314;&#4312;-&#4306;&#4304;&#4324;&#4334;&#4323;&#4314;&#4312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Users\user\Desktop\I%20kolokviumi%20gazapxuli%202012%20statistika\I%20kolokviumi%20gazapxuli%202012%20statistika\&#4308;&#4313;&#4317;%20&#4321;&#4322;&#4304;&#4322;%202012%20&#4310;&#4304;&#4324;%20I%20&#4313;&#4317;&#4314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C:\Users\user\Desktop\I%20kolokviumi%20gazapxuli%202012%20statistika\I%20kolokviumi%20gazapxuli%202012%20statistika\&#4310;&#4323;&#4321;&#4322;&#4312;%20&#4321;&#4322;&#4304;&#4322;%202012%20&#4310;&#4304;&#4324;%20I%20&#4313;&#4317;&#4314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C:\Users\user\Desktop\I%20kolokviumi%20gazapxuli%202012%20statistika\I%20kolokviumi%20gazapxuli%202012%20statistika\&#4312;&#4323;&#4320;%20&#4321;&#4322;&#4304;&#4322;%202012%20&#4310;&#4304;&#4324;%20I%20&#4313;&#4317;&#4314;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Users\user\Desktop\I%20kolokviumi%20gazapxuli%202012%20statistika\I%20kolokviumi%20gazapxuli%202012%20statistika\&#4321;&#4317;&#4330;&#4308;&#4305;&#4312;%20&#4321;&#4322;&#4304;&#4322;%202012%20&#4310;&#4304;&#4324;%20I%20&#4313;&#4317;&#4314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08;&#4313;&#4317;&#4316;&#4317;&#4315;&#4312;&#4313;&#4304;%20&#4307;&#4304;%20&#4305;&#4312;&#4310;&#4316;&#4308;&#4321;&#4312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C:\Users\user\Desktop\I%20kolokviumi%20gazapxuli%202012%20statistika\I%20kolokviumi%20gazapxuli%202012%20statistika\&#4322;&#4323;&#4320;&#4312;&#4310;&#4315;&#4312;%20%20&#4321;&#4322;&#4304;&#4322;%202012%20&#4310;&#4304;&#4324;%20I%20&#4313;&#4317;&#4314;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C:\Users\user\Desktop\statistika%20II%20zap%202012\statistika%20II%20zap%202012\&#4312;&#4323;&#4320;&#4312;&#4307;&#4312;&#4323;&#4314;&#4312;%20&#4321;&#4322;&#4304;&#4322;&#4312;&#4321;&#4322;&#4312;&#4313;&#4304;%202012%20&#4310;&#4304;&#4324;&#4334;&#4323;&#4314;&#4312;%20II%20&#4313;&#4317;&#4314;&#4317;&#4325;&#4309;&#4312;&#4323;&#4315;&#4312;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file:///C:\Users\user\Desktop\statistika%20II%20zap%202012\statistika%20II%20zap%202012\&#4321;&#4317;&#4330;&#4308;&#4305;&#4312;%20&#4321;&#4322;&#4304;&#4322;&#4312;&#4321;&#4322;&#4312;&#4313;&#4304;%202012%20&#4310;&#4304;&#4324;&#4334;&#4323;&#4314;&#4312;%20II%20&#4313;&#4317;&#4314;&#4317;&#4325;&#4309;&#4312;&#4323;&#4315;&#4312;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oleObject" Target="file:///C:\Users\user\Desktop\statistika%20II%20zap%202012\statistika%20II%20zap%202012\&#4322;&#4323;&#4320;&#4312;&#4310;&#4315;&#4312;%20&#4321;&#4322;&#4304;&#4322;&#4312;&#4321;&#4322;&#4312;&#4313;&#4304;%202012%20&#4310;&#4304;&#4324;&#4334;&#4323;&#4314;&#4312;%20II%20&#4313;&#4317;&#4314;&#4317;&#4325;&#4309;&#4312;&#4323;&#4315;&#4312;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oleObject" Target="file:///C:\Users\user\Desktop\statistika%20II%20zap%202012\statistika%20II%20zap%202012\&#4336;&#4323;&#4315;&#4308;&#4305;&#4312;%20&#4321;&#4322;&#4304;&#4322;&#4312;&#4321;&#4322;&#4312;&#4313;&#4304;%202012%20&#4310;&#4304;&#4324;&#4334;&#4323;&#4314;&#4312;%20II%20&#4313;&#4317;&#4314;&#4317;&#4325;&#4309;&#4312;&#4323;&#4315;&#431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08;&#4313;&#4317;&#4316;&#4317;&#4315;&#4312;&#4313;&#4304;%20&#4307;&#4304;%20&#4305;&#4312;&#4310;&#4316;&#4308;&#4321;&#4312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10;&#4323;&#4321;&#4322;&#4308;&#4305;&#4312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10;&#4323;&#4321;&#4322;&#4308;&#4305;&#4312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10;&#4323;&#4321;&#4322;&#4308;&#4305;&#4312;%20&#4321;&#4322;&#4304;&#4322;&#4312;&#4321;&#4322;&#4312;&#4313;&#4304;%202011-12%20&#4306;&#4304;&#4310;&#4304;&#4324;&#4334;&#4323;&#4314;&#4312;-&#4310;&#4304;&#4324;&#4334;&#4323;&#4314;&#4312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12;&#4323;&#4320;&#4312;&#4307;&#4312;&#4323;&#4314;&#4312;%20&#4321;&#4322;&#4304;&#4322;&#4312;&#4321;&#4322;&#4312;&#4313;&#4304;%202011-2012%20&#4306;&#4304;&#4310;&#4304;&#4324;&#4334;&#4323;&#4314;&#4312;-&#4310;&#4304;&#4324;&#4334;&#4323;&#4314;&#4312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12;&#4323;&#4320;&#4312;&#4307;&#4312;&#4323;&#4314;&#4312;%20&#4321;&#4322;&#4304;&#4322;&#4312;&#4321;&#4322;&#4312;&#4313;&#4304;%202011-2012%20&#4306;&#4304;&#4310;&#4304;&#4324;&#4334;&#4323;&#4314;&#4312;-&#4310;&#4304;&#4324;&#4334;&#4323;&#4314;&#4312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user\Desktop\&#4321;&#4322;&#4304;&#4322;&#4312;&#4321;&#4322;&#4312;&#4313;&#4304;%202011-2012%20&#4306;&#4304;&#4310;&#4304;&#4324;&#4334;&#4323;&#4314;&#4312;-&#4306;&#4304;&#4324;&#4334;&#4323;&#4314;&#4312;\&#4321;&#4322;&#4304;&#4322;&#4312;&#4321;&#4322;&#4312;&#4313;&#4304;%202011-2012%20&#4306;&#4304;&#4310;&#4304;&#4324;&#4334;&#4323;&#4314;&#4312;-&#4306;&#4304;&#4324;&#4334;&#4323;&#4314;&#4312;\&#4312;&#4323;&#4320;&#4312;&#4307;&#4312;&#4323;&#4314;&#4312;%20&#4321;&#4322;&#4304;&#4322;&#4312;&#4321;&#4322;&#4312;&#4313;&#4304;%202011-2012%20&#4306;&#4304;&#4310;&#4304;&#4324;&#4334;&#4323;&#4314;&#4312;-&#4310;&#4304;&#4324;&#4334;&#4323;&#4314;&#43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048132927607165"/>
          <c:y val="0.19407592990270139"/>
          <c:w val="0.81103770395234132"/>
          <c:h val="0.62218669635992474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ცენტრის გრაფიკი'!$C$2</c:f>
              <c:strCache>
                <c:ptCount val="1"/>
                <c:pt idx="0">
                  <c:v>შეფასება </c:v>
                </c:pt>
              </c:strCache>
            </c:strRef>
          </c:tx>
          <c:xVal>
            <c:numRef>
              <c:f>'საგამოცდო ცენტრის გრაფიკი'!$B$3:$B$14463</c:f>
              <c:numCache>
                <c:formatCode>General</c:formatCode>
                <c:ptCount val="42"/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</c:numCache>
            </c:numRef>
          </c:xVal>
          <c:yVal>
            <c:numRef>
              <c:f>'საგამოცდო ცენტრის გრაფიკი'!$C$3:$C$14463</c:f>
              <c:numCache>
                <c:formatCode>General</c:formatCode>
                <c:ptCount val="42"/>
                <c:pt idx="0">
                  <c:v>0</c:v>
                </c:pt>
                <c:pt idx="1">
                  <c:v>384</c:v>
                </c:pt>
                <c:pt idx="2">
                  <c:v>29</c:v>
                </c:pt>
                <c:pt idx="3">
                  <c:v>63</c:v>
                </c:pt>
                <c:pt idx="4">
                  <c:v>68</c:v>
                </c:pt>
                <c:pt idx="5">
                  <c:v>58</c:v>
                </c:pt>
                <c:pt idx="6">
                  <c:v>83</c:v>
                </c:pt>
                <c:pt idx="7">
                  <c:v>82</c:v>
                </c:pt>
                <c:pt idx="8">
                  <c:v>110</c:v>
                </c:pt>
                <c:pt idx="9">
                  <c:v>116</c:v>
                </c:pt>
                <c:pt idx="10">
                  <c:v>117</c:v>
                </c:pt>
                <c:pt idx="11">
                  <c:v>221</c:v>
                </c:pt>
                <c:pt idx="12">
                  <c:v>128</c:v>
                </c:pt>
                <c:pt idx="13">
                  <c:v>170</c:v>
                </c:pt>
                <c:pt idx="14">
                  <c:v>153</c:v>
                </c:pt>
                <c:pt idx="15">
                  <c:v>176</c:v>
                </c:pt>
                <c:pt idx="16">
                  <c:v>161</c:v>
                </c:pt>
                <c:pt idx="17">
                  <c:v>150</c:v>
                </c:pt>
                <c:pt idx="18">
                  <c:v>127</c:v>
                </c:pt>
                <c:pt idx="19">
                  <c:v>106</c:v>
                </c:pt>
                <c:pt idx="20">
                  <c:v>29</c:v>
                </c:pt>
                <c:pt idx="21">
                  <c:v>1004</c:v>
                </c:pt>
                <c:pt idx="22">
                  <c:v>593</c:v>
                </c:pt>
                <c:pt idx="23">
                  <c:v>425</c:v>
                </c:pt>
                <c:pt idx="24">
                  <c:v>405</c:v>
                </c:pt>
                <c:pt idx="25">
                  <c:v>458</c:v>
                </c:pt>
                <c:pt idx="26">
                  <c:v>475</c:v>
                </c:pt>
                <c:pt idx="27">
                  <c:v>493</c:v>
                </c:pt>
                <c:pt idx="28">
                  <c:v>520</c:v>
                </c:pt>
                <c:pt idx="29">
                  <c:v>481</c:v>
                </c:pt>
                <c:pt idx="30">
                  <c:v>470</c:v>
                </c:pt>
                <c:pt idx="31">
                  <c:v>585</c:v>
                </c:pt>
                <c:pt idx="32">
                  <c:v>502</c:v>
                </c:pt>
                <c:pt idx="33">
                  <c:v>483</c:v>
                </c:pt>
                <c:pt idx="34">
                  <c:v>505</c:v>
                </c:pt>
                <c:pt idx="35">
                  <c:v>508</c:v>
                </c:pt>
                <c:pt idx="36">
                  <c:v>539</c:v>
                </c:pt>
                <c:pt idx="37">
                  <c:v>560</c:v>
                </c:pt>
                <c:pt idx="38">
                  <c:v>548</c:v>
                </c:pt>
                <c:pt idx="39">
                  <c:v>665</c:v>
                </c:pt>
                <c:pt idx="40">
                  <c:v>387</c:v>
                </c:pt>
                <c:pt idx="41">
                  <c:v>1282</c:v>
                </c:pt>
              </c:numCache>
            </c:numRef>
          </c:yVal>
        </c:ser>
        <c:axId val="125345792"/>
        <c:axId val="125347328"/>
      </c:scatterChart>
      <c:valAx>
        <c:axId val="125345792"/>
        <c:scaling>
          <c:orientation val="minMax"/>
          <c:max val="40"/>
          <c:min val="0"/>
        </c:scaling>
        <c:axPos val="b"/>
        <c:numFmt formatCode="General" sourceLinked="1"/>
        <c:tickLblPos val="nextTo"/>
        <c:crossAx val="125347328"/>
        <c:crosses val="autoZero"/>
        <c:crossBetween val="midCat"/>
      </c:valAx>
      <c:valAx>
        <c:axId val="125347328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125345792"/>
        <c:crosses val="autoZero"/>
        <c:crossBetween val="midCat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232276999857715"/>
          <c:y val="0.16280460693121568"/>
          <c:w val="0.7882824560723013"/>
          <c:h val="0.61865867512829853"/>
        </c:manualLayout>
      </c:layout>
      <c:scatterChart>
        <c:scatterStyle val="lineMarker"/>
        <c:ser>
          <c:idx val="0"/>
          <c:order val="0"/>
          <c:tx>
            <c:strRef>
              <c:f>'საგამოცდოს გრაფიკი'!$C$1</c:f>
              <c:strCache>
                <c:ptCount val="1"/>
                <c:pt idx="0">
                  <c:v>studenti</c:v>
                </c:pt>
              </c:strCache>
            </c:strRef>
          </c:tx>
          <c:xVal>
            <c:numRef>
              <c:f>'საგამოცდოს გრაფიკი'!$B$2:$B$5961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გრაფიკი'!$C$2:$C$5961</c:f>
              <c:numCache>
                <c:formatCode>General</c:formatCode>
                <c:ptCount val="41"/>
                <c:pt idx="0">
                  <c:v>125</c:v>
                </c:pt>
                <c:pt idx="1">
                  <c:v>5</c:v>
                </c:pt>
                <c:pt idx="2">
                  <c:v>10</c:v>
                </c:pt>
                <c:pt idx="3">
                  <c:v>13</c:v>
                </c:pt>
                <c:pt idx="4">
                  <c:v>15</c:v>
                </c:pt>
                <c:pt idx="5">
                  <c:v>22</c:v>
                </c:pt>
                <c:pt idx="6">
                  <c:v>20</c:v>
                </c:pt>
                <c:pt idx="7">
                  <c:v>24</c:v>
                </c:pt>
                <c:pt idx="8">
                  <c:v>30</c:v>
                </c:pt>
                <c:pt idx="9">
                  <c:v>26</c:v>
                </c:pt>
                <c:pt idx="10">
                  <c:v>56</c:v>
                </c:pt>
                <c:pt idx="11">
                  <c:v>32</c:v>
                </c:pt>
                <c:pt idx="12">
                  <c:v>45</c:v>
                </c:pt>
                <c:pt idx="13">
                  <c:v>46</c:v>
                </c:pt>
                <c:pt idx="14">
                  <c:v>45</c:v>
                </c:pt>
                <c:pt idx="15">
                  <c:v>109</c:v>
                </c:pt>
                <c:pt idx="16">
                  <c:v>121</c:v>
                </c:pt>
                <c:pt idx="17">
                  <c:v>84</c:v>
                </c:pt>
                <c:pt idx="18">
                  <c:v>136</c:v>
                </c:pt>
                <c:pt idx="19">
                  <c:v>96</c:v>
                </c:pt>
                <c:pt idx="20">
                  <c:v>240</c:v>
                </c:pt>
                <c:pt idx="21">
                  <c:v>258</c:v>
                </c:pt>
                <c:pt idx="22">
                  <c:v>274</c:v>
                </c:pt>
                <c:pt idx="23">
                  <c:v>225</c:v>
                </c:pt>
                <c:pt idx="24">
                  <c:v>219</c:v>
                </c:pt>
                <c:pt idx="25">
                  <c:v>279</c:v>
                </c:pt>
                <c:pt idx="26">
                  <c:v>304</c:v>
                </c:pt>
                <c:pt idx="27">
                  <c:v>262</c:v>
                </c:pt>
                <c:pt idx="28">
                  <c:v>319</c:v>
                </c:pt>
                <c:pt idx="29">
                  <c:v>228</c:v>
                </c:pt>
                <c:pt idx="30">
                  <c:v>435</c:v>
                </c:pt>
                <c:pt idx="31">
                  <c:v>137</c:v>
                </c:pt>
                <c:pt idx="32">
                  <c:v>202</c:v>
                </c:pt>
                <c:pt idx="33">
                  <c:v>153</c:v>
                </c:pt>
                <c:pt idx="34">
                  <c:v>168</c:v>
                </c:pt>
                <c:pt idx="35">
                  <c:v>234</c:v>
                </c:pt>
                <c:pt idx="36">
                  <c:v>171</c:v>
                </c:pt>
                <c:pt idx="37">
                  <c:v>149</c:v>
                </c:pt>
                <c:pt idx="38">
                  <c:v>208</c:v>
                </c:pt>
                <c:pt idx="39">
                  <c:v>122</c:v>
                </c:pt>
                <c:pt idx="40">
                  <c:v>272</c:v>
                </c:pt>
              </c:numCache>
            </c:numRef>
          </c:yVal>
        </c:ser>
        <c:axId val="132740608"/>
        <c:axId val="132742144"/>
      </c:scatterChart>
      <c:valAx>
        <c:axId val="132740608"/>
        <c:scaling>
          <c:orientation val="minMax"/>
          <c:max val="40"/>
        </c:scaling>
        <c:axPos val="b"/>
        <c:numFmt formatCode="General" sourceLinked="1"/>
        <c:tickLblPos val="nextTo"/>
        <c:crossAx val="132742144"/>
        <c:crosses val="autoZero"/>
        <c:crossBetween val="midCat"/>
        <c:majorUnit val="5"/>
      </c:valAx>
      <c:valAx>
        <c:axId val="132742144"/>
        <c:scaling>
          <c:orientation val="minMax"/>
          <c:max val="460"/>
          <c:min val="0"/>
        </c:scaling>
        <c:axPos val="l"/>
        <c:majorGridlines/>
        <c:numFmt formatCode="General" sourceLinked="1"/>
        <c:tickLblPos val="nextTo"/>
        <c:crossAx val="132740608"/>
        <c:crosses val="autoZero"/>
        <c:crossBetween val="midCat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752689920096161"/>
          <c:y val="0.20050287079942541"/>
          <c:w val="0.77281753537715792"/>
          <c:h val="0.56726509186351703"/>
        </c:manualLayout>
      </c:layout>
      <c:scatterChart>
        <c:scatterStyle val="smoothMarker"/>
        <c:ser>
          <c:idx val="0"/>
          <c:order val="0"/>
          <c:tx>
            <c:strRef>
              <c:f>'ფაკულტეტტის გრაფიკი'!$C$3</c:f>
              <c:strCache>
                <c:ptCount val="1"/>
                <c:pt idx="0">
                  <c:v>სტუდენტთა შეფასება </c:v>
                </c:pt>
              </c:strCache>
            </c:strRef>
          </c:tx>
          <c:marker>
            <c:symbol val="none"/>
          </c:marker>
          <c:xVal>
            <c:numRef>
              <c:f>'ფაკულტეტტის გრაფიკი'!$B$4:$B$5314</c:f>
              <c:numCache>
                <c:formatCode>General</c:formatCode>
                <c:ptCount val="50"/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15.5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18.5</c:v>
                </c:pt>
                <c:pt idx="20">
                  <c:v>19</c:v>
                </c:pt>
                <c:pt idx="21">
                  <c:v>20</c:v>
                </c:pt>
                <c:pt idx="22">
                  <c:v>20.5</c:v>
                </c:pt>
                <c:pt idx="23">
                  <c:v>21</c:v>
                </c:pt>
                <c:pt idx="24">
                  <c:v>21.5</c:v>
                </c:pt>
                <c:pt idx="25">
                  <c:v>22</c:v>
                </c:pt>
                <c:pt idx="26">
                  <c:v>23</c:v>
                </c:pt>
                <c:pt idx="27">
                  <c:v>23.5</c:v>
                </c:pt>
                <c:pt idx="28">
                  <c:v>24</c:v>
                </c:pt>
                <c:pt idx="29">
                  <c:v>24.5</c:v>
                </c:pt>
                <c:pt idx="30">
                  <c:v>25</c:v>
                </c:pt>
                <c:pt idx="31">
                  <c:v>26</c:v>
                </c:pt>
                <c:pt idx="32">
                  <c:v>27</c:v>
                </c:pt>
                <c:pt idx="33">
                  <c:v>28</c:v>
                </c:pt>
                <c:pt idx="34">
                  <c:v>29</c:v>
                </c:pt>
                <c:pt idx="35">
                  <c:v>29.5</c:v>
                </c:pt>
                <c:pt idx="36">
                  <c:v>30</c:v>
                </c:pt>
                <c:pt idx="37">
                  <c:v>30.5</c:v>
                </c:pt>
                <c:pt idx="38">
                  <c:v>31</c:v>
                </c:pt>
                <c:pt idx="39">
                  <c:v>31.5</c:v>
                </c:pt>
                <c:pt idx="40">
                  <c:v>32</c:v>
                </c:pt>
                <c:pt idx="41">
                  <c:v>33</c:v>
                </c:pt>
                <c:pt idx="42">
                  <c:v>33.5</c:v>
                </c:pt>
                <c:pt idx="43">
                  <c:v>34</c:v>
                </c:pt>
                <c:pt idx="44">
                  <c:v>35</c:v>
                </c:pt>
                <c:pt idx="45">
                  <c:v>36</c:v>
                </c:pt>
                <c:pt idx="46">
                  <c:v>37</c:v>
                </c:pt>
                <c:pt idx="47">
                  <c:v>38</c:v>
                </c:pt>
                <c:pt idx="48">
                  <c:v>39</c:v>
                </c:pt>
                <c:pt idx="49">
                  <c:v>40</c:v>
                </c:pt>
              </c:numCache>
            </c:numRef>
          </c:xVal>
          <c:yVal>
            <c:numRef>
              <c:f>'ფაკულტეტტის გრაფიკი'!$C$4:$C$5314</c:f>
              <c:numCache>
                <c:formatCode>General</c:formatCode>
                <c:ptCount val="50"/>
                <c:pt idx="0">
                  <c:v>0</c:v>
                </c:pt>
                <c:pt idx="1">
                  <c:v>72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10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6</c:v>
                </c:pt>
                <c:pt idx="10">
                  <c:v>2</c:v>
                </c:pt>
                <c:pt idx="11">
                  <c:v>8</c:v>
                </c:pt>
                <c:pt idx="12">
                  <c:v>3</c:v>
                </c:pt>
                <c:pt idx="13">
                  <c:v>9</c:v>
                </c:pt>
                <c:pt idx="14">
                  <c:v>26</c:v>
                </c:pt>
                <c:pt idx="15">
                  <c:v>1</c:v>
                </c:pt>
                <c:pt idx="16">
                  <c:v>52</c:v>
                </c:pt>
                <c:pt idx="17">
                  <c:v>44</c:v>
                </c:pt>
                <c:pt idx="18">
                  <c:v>80</c:v>
                </c:pt>
                <c:pt idx="19">
                  <c:v>1</c:v>
                </c:pt>
                <c:pt idx="20">
                  <c:v>57</c:v>
                </c:pt>
                <c:pt idx="21">
                  <c:v>171</c:v>
                </c:pt>
                <c:pt idx="22">
                  <c:v>1</c:v>
                </c:pt>
                <c:pt idx="23">
                  <c:v>120</c:v>
                </c:pt>
                <c:pt idx="24">
                  <c:v>2</c:v>
                </c:pt>
                <c:pt idx="25">
                  <c:v>147</c:v>
                </c:pt>
                <c:pt idx="26">
                  <c:v>139</c:v>
                </c:pt>
                <c:pt idx="27">
                  <c:v>1</c:v>
                </c:pt>
                <c:pt idx="28">
                  <c:v>147</c:v>
                </c:pt>
                <c:pt idx="29">
                  <c:v>2</c:v>
                </c:pt>
                <c:pt idx="30">
                  <c:v>228</c:v>
                </c:pt>
                <c:pt idx="31">
                  <c:v>228</c:v>
                </c:pt>
                <c:pt idx="32">
                  <c:v>232</c:v>
                </c:pt>
                <c:pt idx="33">
                  <c:v>296</c:v>
                </c:pt>
                <c:pt idx="34">
                  <c:v>219</c:v>
                </c:pt>
                <c:pt idx="35">
                  <c:v>2</c:v>
                </c:pt>
                <c:pt idx="36">
                  <c:v>541</c:v>
                </c:pt>
                <c:pt idx="37">
                  <c:v>2</c:v>
                </c:pt>
                <c:pt idx="38">
                  <c:v>169</c:v>
                </c:pt>
                <c:pt idx="39">
                  <c:v>2</c:v>
                </c:pt>
                <c:pt idx="40">
                  <c:v>233</c:v>
                </c:pt>
                <c:pt idx="41">
                  <c:v>179</c:v>
                </c:pt>
                <c:pt idx="42">
                  <c:v>2</c:v>
                </c:pt>
                <c:pt idx="43">
                  <c:v>197</c:v>
                </c:pt>
                <c:pt idx="44">
                  <c:v>310</c:v>
                </c:pt>
                <c:pt idx="45">
                  <c:v>282</c:v>
                </c:pt>
                <c:pt idx="46">
                  <c:v>210</c:v>
                </c:pt>
                <c:pt idx="47">
                  <c:v>302</c:v>
                </c:pt>
                <c:pt idx="48">
                  <c:v>180</c:v>
                </c:pt>
                <c:pt idx="49">
                  <c:v>337</c:v>
                </c:pt>
              </c:numCache>
            </c:numRef>
          </c:yVal>
          <c:smooth val="1"/>
        </c:ser>
        <c:axId val="132987520"/>
        <c:axId val="132997504"/>
      </c:scatterChart>
      <c:valAx>
        <c:axId val="132987520"/>
        <c:scaling>
          <c:orientation val="minMax"/>
          <c:max val="40"/>
        </c:scaling>
        <c:axPos val="b"/>
        <c:numFmt formatCode="General" sourceLinked="1"/>
        <c:tickLblPos val="nextTo"/>
        <c:crossAx val="132997504"/>
        <c:crosses val="autoZero"/>
        <c:crossBetween val="midCat"/>
      </c:valAx>
      <c:valAx>
        <c:axId val="132997504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132987520"/>
        <c:crosses val="autoZero"/>
        <c:crossBetween val="midCat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5283133557349945"/>
          <c:y val="0.19163468907471837"/>
          <c:w val="0.80294912817426489"/>
          <c:h val="0.5919195573526278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გრაფიკი'!$C$4</c:f>
              <c:strCache>
                <c:ptCount val="1"/>
                <c:pt idx="0">
                  <c:v>შეფასება </c:v>
                </c:pt>
              </c:strCache>
            </c:strRef>
          </c:tx>
          <c:xVal>
            <c:numRef>
              <c:f>'გაერთიანებული გრაფიკი'!$B$5:$B$11236</c:f>
              <c:numCache>
                <c:formatCode>General</c:formatCode>
                <c:ptCount val="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15.5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18.5</c:v>
                </c:pt>
                <c:pt idx="21">
                  <c:v>19</c:v>
                </c:pt>
                <c:pt idx="22">
                  <c:v>20</c:v>
                </c:pt>
                <c:pt idx="23">
                  <c:v>20.5</c:v>
                </c:pt>
                <c:pt idx="24">
                  <c:v>21</c:v>
                </c:pt>
                <c:pt idx="25">
                  <c:v>21.5</c:v>
                </c:pt>
                <c:pt idx="26">
                  <c:v>22</c:v>
                </c:pt>
                <c:pt idx="27">
                  <c:v>23</c:v>
                </c:pt>
                <c:pt idx="28">
                  <c:v>23.5</c:v>
                </c:pt>
                <c:pt idx="29">
                  <c:v>24</c:v>
                </c:pt>
                <c:pt idx="30">
                  <c:v>24.5</c:v>
                </c:pt>
                <c:pt idx="31">
                  <c:v>25</c:v>
                </c:pt>
                <c:pt idx="32">
                  <c:v>26</c:v>
                </c:pt>
                <c:pt idx="33">
                  <c:v>27</c:v>
                </c:pt>
                <c:pt idx="34">
                  <c:v>28</c:v>
                </c:pt>
                <c:pt idx="35">
                  <c:v>29</c:v>
                </c:pt>
                <c:pt idx="36">
                  <c:v>29.5</c:v>
                </c:pt>
                <c:pt idx="37">
                  <c:v>30</c:v>
                </c:pt>
                <c:pt idx="38">
                  <c:v>30.5</c:v>
                </c:pt>
                <c:pt idx="39">
                  <c:v>31</c:v>
                </c:pt>
                <c:pt idx="40">
                  <c:v>31.5</c:v>
                </c:pt>
                <c:pt idx="41">
                  <c:v>32</c:v>
                </c:pt>
                <c:pt idx="42">
                  <c:v>33</c:v>
                </c:pt>
                <c:pt idx="43">
                  <c:v>33.5</c:v>
                </c:pt>
                <c:pt idx="44">
                  <c:v>34</c:v>
                </c:pt>
                <c:pt idx="45">
                  <c:v>35</c:v>
                </c:pt>
                <c:pt idx="46">
                  <c:v>36</c:v>
                </c:pt>
                <c:pt idx="47">
                  <c:v>37</c:v>
                </c:pt>
                <c:pt idx="48">
                  <c:v>38</c:v>
                </c:pt>
                <c:pt idx="49">
                  <c:v>39</c:v>
                </c:pt>
                <c:pt idx="50">
                  <c:v>40</c:v>
                </c:pt>
              </c:numCache>
            </c:numRef>
          </c:xVal>
          <c:yVal>
            <c:numRef>
              <c:f>'გაერთიანებული გრაფიკი'!$C$5:$C$11236</c:f>
              <c:numCache>
                <c:formatCode>General</c:formatCode>
                <c:ptCount val="51"/>
                <c:pt idx="0">
                  <c:v>198</c:v>
                </c:pt>
                <c:pt idx="1">
                  <c:v>5</c:v>
                </c:pt>
                <c:pt idx="2">
                  <c:v>11</c:v>
                </c:pt>
                <c:pt idx="3">
                  <c:v>14</c:v>
                </c:pt>
                <c:pt idx="4">
                  <c:v>17</c:v>
                </c:pt>
                <c:pt idx="5">
                  <c:v>32</c:v>
                </c:pt>
                <c:pt idx="6">
                  <c:v>20</c:v>
                </c:pt>
                <c:pt idx="7">
                  <c:v>26</c:v>
                </c:pt>
                <c:pt idx="8">
                  <c:v>32</c:v>
                </c:pt>
                <c:pt idx="9">
                  <c:v>27</c:v>
                </c:pt>
                <c:pt idx="10">
                  <c:v>62</c:v>
                </c:pt>
                <c:pt idx="11">
                  <c:v>34</c:v>
                </c:pt>
                <c:pt idx="12">
                  <c:v>53</c:v>
                </c:pt>
                <c:pt idx="13">
                  <c:v>49</c:v>
                </c:pt>
                <c:pt idx="14">
                  <c:v>54</c:v>
                </c:pt>
                <c:pt idx="15">
                  <c:v>135</c:v>
                </c:pt>
                <c:pt idx="16">
                  <c:v>1</c:v>
                </c:pt>
                <c:pt idx="17">
                  <c:v>173</c:v>
                </c:pt>
                <c:pt idx="18">
                  <c:v>128</c:v>
                </c:pt>
                <c:pt idx="19">
                  <c:v>216</c:v>
                </c:pt>
                <c:pt idx="20">
                  <c:v>1</c:v>
                </c:pt>
                <c:pt idx="21">
                  <c:v>153</c:v>
                </c:pt>
                <c:pt idx="22">
                  <c:v>411</c:v>
                </c:pt>
                <c:pt idx="23">
                  <c:v>1</c:v>
                </c:pt>
                <c:pt idx="24">
                  <c:v>378</c:v>
                </c:pt>
                <c:pt idx="25">
                  <c:v>2</c:v>
                </c:pt>
                <c:pt idx="26">
                  <c:v>421</c:v>
                </c:pt>
                <c:pt idx="27">
                  <c:v>364</c:v>
                </c:pt>
                <c:pt idx="28">
                  <c:v>1</c:v>
                </c:pt>
                <c:pt idx="29">
                  <c:v>366</c:v>
                </c:pt>
                <c:pt idx="30">
                  <c:v>2</c:v>
                </c:pt>
                <c:pt idx="31">
                  <c:v>507</c:v>
                </c:pt>
                <c:pt idx="32">
                  <c:v>532</c:v>
                </c:pt>
                <c:pt idx="33">
                  <c:v>494</c:v>
                </c:pt>
                <c:pt idx="34">
                  <c:v>615</c:v>
                </c:pt>
                <c:pt idx="35">
                  <c:v>447</c:v>
                </c:pt>
                <c:pt idx="36">
                  <c:v>2</c:v>
                </c:pt>
                <c:pt idx="37">
                  <c:v>976</c:v>
                </c:pt>
                <c:pt idx="38">
                  <c:v>2</c:v>
                </c:pt>
                <c:pt idx="39">
                  <c:v>306</c:v>
                </c:pt>
                <c:pt idx="40">
                  <c:v>2</c:v>
                </c:pt>
                <c:pt idx="41">
                  <c:v>435</c:v>
                </c:pt>
                <c:pt idx="42">
                  <c:v>332</c:v>
                </c:pt>
                <c:pt idx="43">
                  <c:v>2</c:v>
                </c:pt>
                <c:pt idx="44">
                  <c:v>365</c:v>
                </c:pt>
                <c:pt idx="45">
                  <c:v>544</c:v>
                </c:pt>
                <c:pt idx="46">
                  <c:v>453</c:v>
                </c:pt>
                <c:pt idx="47">
                  <c:v>359</c:v>
                </c:pt>
                <c:pt idx="48">
                  <c:v>510</c:v>
                </c:pt>
                <c:pt idx="49">
                  <c:v>302</c:v>
                </c:pt>
                <c:pt idx="50">
                  <c:v>609</c:v>
                </c:pt>
              </c:numCache>
            </c:numRef>
          </c:yVal>
        </c:ser>
        <c:axId val="133034368"/>
        <c:axId val="133035904"/>
      </c:scatterChart>
      <c:valAx>
        <c:axId val="133034368"/>
        <c:scaling>
          <c:orientation val="minMax"/>
          <c:max val="40"/>
        </c:scaling>
        <c:axPos val="b"/>
        <c:numFmt formatCode="General" sourceLinked="1"/>
        <c:tickLblPos val="nextTo"/>
        <c:crossAx val="133035904"/>
        <c:crosses val="autoZero"/>
        <c:crossBetween val="midCat"/>
      </c:valAx>
      <c:valAx>
        <c:axId val="133035904"/>
        <c:scaling>
          <c:orientation val="minMax"/>
          <c:max val="1000"/>
        </c:scaling>
        <c:axPos val="l"/>
        <c:majorGridlines/>
        <c:numFmt formatCode="General" sourceLinked="1"/>
        <c:tickLblPos val="nextTo"/>
        <c:crossAx val="133034368"/>
        <c:crosses val="autoZero"/>
        <c:crossBetween val="midCat"/>
      </c:valAx>
    </c:plotArea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56136352234204"/>
          <c:y val="0.14797644196914425"/>
          <c:w val="0.80477105140378336"/>
          <c:h val="0.65863004929261892"/>
        </c:manualLayout>
      </c:layout>
      <c:scatterChart>
        <c:scatterStyle val="lineMarker"/>
        <c:ser>
          <c:idx val="0"/>
          <c:order val="0"/>
          <c:tx>
            <c:strRef>
              <c:f>'გრაფიკი ძირითადი გამოცდა'!$C$2</c:f>
              <c:strCache>
                <c:ptCount val="1"/>
                <c:pt idx="0">
                  <c:v>shefaseba </c:v>
                </c:pt>
              </c:strCache>
            </c:strRef>
          </c:tx>
          <c:xVal>
            <c:numRef>
              <c:f>'გრაფიკი ძირითადი გამოცდა'!$B$3:$B$13517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'გრაფიკი ძირითადი გამოცდა'!$C$3:$C$13517</c:f>
              <c:numCache>
                <c:formatCode>General</c:formatCode>
                <c:ptCount val="41"/>
                <c:pt idx="0">
                  <c:v>421</c:v>
                </c:pt>
                <c:pt idx="1">
                  <c:v>7</c:v>
                </c:pt>
                <c:pt idx="2">
                  <c:v>37</c:v>
                </c:pt>
                <c:pt idx="3">
                  <c:v>24</c:v>
                </c:pt>
                <c:pt idx="4">
                  <c:v>40</c:v>
                </c:pt>
                <c:pt idx="5">
                  <c:v>72</c:v>
                </c:pt>
                <c:pt idx="6">
                  <c:v>51</c:v>
                </c:pt>
                <c:pt idx="7">
                  <c:v>67</c:v>
                </c:pt>
                <c:pt idx="8">
                  <c:v>97</c:v>
                </c:pt>
                <c:pt idx="9">
                  <c:v>53</c:v>
                </c:pt>
                <c:pt idx="10">
                  <c:v>156</c:v>
                </c:pt>
                <c:pt idx="11">
                  <c:v>78</c:v>
                </c:pt>
                <c:pt idx="12">
                  <c:v>133</c:v>
                </c:pt>
                <c:pt idx="13">
                  <c:v>88</c:v>
                </c:pt>
                <c:pt idx="14">
                  <c:v>109</c:v>
                </c:pt>
                <c:pt idx="15">
                  <c:v>143</c:v>
                </c:pt>
                <c:pt idx="16">
                  <c:v>118</c:v>
                </c:pt>
                <c:pt idx="17">
                  <c:v>128</c:v>
                </c:pt>
                <c:pt idx="18">
                  <c:v>113</c:v>
                </c:pt>
                <c:pt idx="19">
                  <c:v>56</c:v>
                </c:pt>
                <c:pt idx="20">
                  <c:v>497</c:v>
                </c:pt>
                <c:pt idx="21">
                  <c:v>681</c:v>
                </c:pt>
                <c:pt idx="22">
                  <c:v>450</c:v>
                </c:pt>
                <c:pt idx="23">
                  <c:v>403</c:v>
                </c:pt>
                <c:pt idx="24">
                  <c:v>412</c:v>
                </c:pt>
                <c:pt idx="25">
                  <c:v>471</c:v>
                </c:pt>
                <c:pt idx="26">
                  <c:v>438</c:v>
                </c:pt>
                <c:pt idx="27">
                  <c:v>426</c:v>
                </c:pt>
                <c:pt idx="28">
                  <c:v>510</c:v>
                </c:pt>
                <c:pt idx="29">
                  <c:v>456</c:v>
                </c:pt>
                <c:pt idx="30">
                  <c:v>747</c:v>
                </c:pt>
                <c:pt idx="31">
                  <c:v>462</c:v>
                </c:pt>
                <c:pt idx="32">
                  <c:v>550</c:v>
                </c:pt>
                <c:pt idx="33">
                  <c:v>500</c:v>
                </c:pt>
                <c:pt idx="34">
                  <c:v>550</c:v>
                </c:pt>
                <c:pt idx="35">
                  <c:v>660</c:v>
                </c:pt>
                <c:pt idx="36">
                  <c:v>574</c:v>
                </c:pt>
                <c:pt idx="37">
                  <c:v>546</c:v>
                </c:pt>
                <c:pt idx="38">
                  <c:v>644</c:v>
                </c:pt>
                <c:pt idx="39">
                  <c:v>387</c:v>
                </c:pt>
                <c:pt idx="40">
                  <c:v>1119</c:v>
                </c:pt>
              </c:numCache>
            </c:numRef>
          </c:yVal>
        </c:ser>
        <c:axId val="134277376"/>
        <c:axId val="134299648"/>
      </c:scatterChart>
      <c:valAx>
        <c:axId val="134277376"/>
        <c:scaling>
          <c:orientation val="minMax"/>
          <c:max val="40"/>
        </c:scaling>
        <c:axPos val="b"/>
        <c:numFmt formatCode="General" sourceLinked="1"/>
        <c:tickLblPos val="nextTo"/>
        <c:crossAx val="134299648"/>
        <c:crosses val="autoZero"/>
        <c:crossBetween val="midCat"/>
      </c:valAx>
      <c:valAx>
        <c:axId val="134299648"/>
        <c:scaling>
          <c:orientation val="minMax"/>
        </c:scaling>
        <c:axPos val="l"/>
        <c:majorGridlines/>
        <c:numFmt formatCode="General" sourceLinked="1"/>
        <c:tickLblPos val="nextTo"/>
        <c:crossAx val="134277376"/>
        <c:crosses val="autoZero"/>
        <c:crossBetween val="midCat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633204485802921"/>
          <c:y val="0.23360158485447113"/>
          <c:w val="0.8436900660144766"/>
          <c:h val="0.5760235489986727"/>
        </c:manualLayout>
      </c:layout>
      <c:scatterChart>
        <c:scatterStyle val="lineMarker"/>
        <c:ser>
          <c:idx val="0"/>
          <c:order val="0"/>
          <c:xVal>
            <c:numRef>
              <c:f>გრაფიკი!$C$35:$C$2764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გრაფიკი!$D$35:$D$2764</c:f>
              <c:numCache>
                <c:formatCode>General</c:formatCode>
                <c:ptCount val="41"/>
                <c:pt idx="0">
                  <c:v>31</c:v>
                </c:pt>
                <c:pt idx="1">
                  <c:v>2</c:v>
                </c:pt>
                <c:pt idx="2">
                  <c:v>6</c:v>
                </c:pt>
                <c:pt idx="3">
                  <c:v>13</c:v>
                </c:pt>
                <c:pt idx="4">
                  <c:v>9</c:v>
                </c:pt>
                <c:pt idx="5">
                  <c:v>18</c:v>
                </c:pt>
                <c:pt idx="6">
                  <c:v>12</c:v>
                </c:pt>
                <c:pt idx="7">
                  <c:v>22</c:v>
                </c:pt>
                <c:pt idx="8">
                  <c:v>17</c:v>
                </c:pt>
                <c:pt idx="9">
                  <c:v>30</c:v>
                </c:pt>
                <c:pt idx="10">
                  <c:v>30</c:v>
                </c:pt>
                <c:pt idx="11">
                  <c:v>25</c:v>
                </c:pt>
                <c:pt idx="12">
                  <c:v>34</c:v>
                </c:pt>
                <c:pt idx="13">
                  <c:v>27</c:v>
                </c:pt>
                <c:pt idx="14">
                  <c:v>36</c:v>
                </c:pt>
                <c:pt idx="15">
                  <c:v>46</c:v>
                </c:pt>
                <c:pt idx="16">
                  <c:v>40</c:v>
                </c:pt>
                <c:pt idx="17">
                  <c:v>32</c:v>
                </c:pt>
                <c:pt idx="18">
                  <c:v>36</c:v>
                </c:pt>
                <c:pt idx="19">
                  <c:v>14</c:v>
                </c:pt>
                <c:pt idx="20">
                  <c:v>188</c:v>
                </c:pt>
                <c:pt idx="21">
                  <c:v>150</c:v>
                </c:pt>
                <c:pt idx="22">
                  <c:v>116</c:v>
                </c:pt>
                <c:pt idx="23">
                  <c:v>101</c:v>
                </c:pt>
                <c:pt idx="24">
                  <c:v>101</c:v>
                </c:pt>
                <c:pt idx="25">
                  <c:v>92</c:v>
                </c:pt>
                <c:pt idx="26">
                  <c:v>83</c:v>
                </c:pt>
                <c:pt idx="27">
                  <c:v>112</c:v>
                </c:pt>
                <c:pt idx="28">
                  <c:v>117</c:v>
                </c:pt>
                <c:pt idx="29">
                  <c:v>98</c:v>
                </c:pt>
                <c:pt idx="30">
                  <c:v>121</c:v>
                </c:pt>
                <c:pt idx="31">
                  <c:v>95</c:v>
                </c:pt>
                <c:pt idx="32">
                  <c:v>82</c:v>
                </c:pt>
                <c:pt idx="33">
                  <c:v>96</c:v>
                </c:pt>
                <c:pt idx="34">
                  <c:v>86</c:v>
                </c:pt>
                <c:pt idx="35">
                  <c:v>86</c:v>
                </c:pt>
                <c:pt idx="36">
                  <c:v>89</c:v>
                </c:pt>
                <c:pt idx="37">
                  <c:v>93</c:v>
                </c:pt>
                <c:pt idx="38">
                  <c:v>96</c:v>
                </c:pt>
                <c:pt idx="39">
                  <c:v>80</c:v>
                </c:pt>
                <c:pt idx="40">
                  <c:v>158</c:v>
                </c:pt>
              </c:numCache>
            </c:numRef>
          </c:yVal>
        </c:ser>
        <c:axId val="134315392"/>
        <c:axId val="134554752"/>
      </c:scatterChart>
      <c:valAx>
        <c:axId val="134315392"/>
        <c:scaling>
          <c:orientation val="minMax"/>
          <c:max val="40"/>
        </c:scaling>
        <c:axPos val="b"/>
        <c:numFmt formatCode="General" sourceLinked="1"/>
        <c:tickLblPos val="nextTo"/>
        <c:crossAx val="134554752"/>
        <c:crosses val="autoZero"/>
        <c:crossBetween val="midCat"/>
      </c:valAx>
      <c:valAx>
        <c:axId val="134554752"/>
        <c:scaling>
          <c:orientation val="minMax"/>
        </c:scaling>
        <c:axPos val="l"/>
        <c:majorGridlines/>
        <c:numFmt formatCode="General" sourceLinked="1"/>
        <c:tickLblPos val="nextTo"/>
        <c:crossAx val="134315392"/>
        <c:crosses val="autoZero"/>
        <c:crossBetween val="midCat"/>
      </c:valAx>
    </c:plotArea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583059399128507"/>
          <c:y val="0.21710305442588906"/>
          <c:w val="0.84101368396911569"/>
          <c:h val="0.60224886661894594"/>
        </c:manualLayout>
      </c:layout>
      <c:scatterChart>
        <c:scatterStyle val="lineMarker"/>
        <c:ser>
          <c:idx val="0"/>
          <c:order val="0"/>
          <c:tx>
            <c:strRef>
              <c:f>'საუნივერსიტეტო გრაფიკი'!$D$2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'საუნივერსიტეტო გრაფიკი'!$C$3:$C$72454</c:f>
              <c:numCache>
                <c:formatCode>General</c:formatCode>
                <c:ptCount val="5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15.5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18.5</c:v>
                </c:pt>
                <c:pt idx="21">
                  <c:v>19</c:v>
                </c:pt>
                <c:pt idx="22">
                  <c:v>20</c:v>
                </c:pt>
                <c:pt idx="23">
                  <c:v>20.5</c:v>
                </c:pt>
                <c:pt idx="24">
                  <c:v>21</c:v>
                </c:pt>
                <c:pt idx="25">
                  <c:v>21.5</c:v>
                </c:pt>
                <c:pt idx="26">
                  <c:v>22</c:v>
                </c:pt>
                <c:pt idx="27">
                  <c:v>23</c:v>
                </c:pt>
                <c:pt idx="28">
                  <c:v>23.5</c:v>
                </c:pt>
                <c:pt idx="29">
                  <c:v>24</c:v>
                </c:pt>
                <c:pt idx="30">
                  <c:v>24.5</c:v>
                </c:pt>
                <c:pt idx="31">
                  <c:v>25</c:v>
                </c:pt>
                <c:pt idx="32">
                  <c:v>26</c:v>
                </c:pt>
                <c:pt idx="33">
                  <c:v>27</c:v>
                </c:pt>
                <c:pt idx="34">
                  <c:v>28</c:v>
                </c:pt>
                <c:pt idx="35">
                  <c:v>29</c:v>
                </c:pt>
                <c:pt idx="36">
                  <c:v>29.5</c:v>
                </c:pt>
                <c:pt idx="37">
                  <c:v>30</c:v>
                </c:pt>
                <c:pt idx="38">
                  <c:v>30.5</c:v>
                </c:pt>
                <c:pt idx="39">
                  <c:v>31</c:v>
                </c:pt>
                <c:pt idx="40">
                  <c:v>31.5</c:v>
                </c:pt>
                <c:pt idx="41">
                  <c:v>32</c:v>
                </c:pt>
                <c:pt idx="42">
                  <c:v>33</c:v>
                </c:pt>
                <c:pt idx="43">
                  <c:v>33.5</c:v>
                </c:pt>
                <c:pt idx="44">
                  <c:v>34</c:v>
                </c:pt>
                <c:pt idx="45">
                  <c:v>35</c:v>
                </c:pt>
                <c:pt idx="46">
                  <c:v>35.5</c:v>
                </c:pt>
                <c:pt idx="47">
                  <c:v>36</c:v>
                </c:pt>
                <c:pt idx="48">
                  <c:v>36.5</c:v>
                </c:pt>
                <c:pt idx="49">
                  <c:v>37</c:v>
                </c:pt>
                <c:pt idx="50">
                  <c:v>37.5</c:v>
                </c:pt>
                <c:pt idx="51">
                  <c:v>38</c:v>
                </c:pt>
                <c:pt idx="52">
                  <c:v>38.5</c:v>
                </c:pt>
                <c:pt idx="53">
                  <c:v>39</c:v>
                </c:pt>
                <c:pt idx="54">
                  <c:v>40</c:v>
                </c:pt>
              </c:numCache>
            </c:numRef>
          </c:xVal>
          <c:yVal>
            <c:numRef>
              <c:f>'საუნივერსიტეტო გრაფიკი'!$D$3:$D$72454</c:f>
              <c:numCache>
                <c:formatCode>General</c:formatCode>
                <c:ptCount val="55"/>
                <c:pt idx="0">
                  <c:v>1413</c:v>
                </c:pt>
                <c:pt idx="1">
                  <c:v>76</c:v>
                </c:pt>
                <c:pt idx="2">
                  <c:v>188</c:v>
                </c:pt>
                <c:pt idx="3">
                  <c:v>182</c:v>
                </c:pt>
                <c:pt idx="4">
                  <c:v>203</c:v>
                </c:pt>
                <c:pt idx="5">
                  <c:v>350</c:v>
                </c:pt>
                <c:pt idx="6">
                  <c:v>284</c:v>
                </c:pt>
                <c:pt idx="7">
                  <c:v>374</c:v>
                </c:pt>
                <c:pt idx="8">
                  <c:v>469</c:v>
                </c:pt>
                <c:pt idx="9">
                  <c:v>444</c:v>
                </c:pt>
                <c:pt idx="10">
                  <c:v>872</c:v>
                </c:pt>
                <c:pt idx="11">
                  <c:v>608</c:v>
                </c:pt>
                <c:pt idx="12">
                  <c:v>775</c:v>
                </c:pt>
                <c:pt idx="13">
                  <c:v>723</c:v>
                </c:pt>
                <c:pt idx="14">
                  <c:v>783</c:v>
                </c:pt>
                <c:pt idx="15">
                  <c:v>1106</c:v>
                </c:pt>
                <c:pt idx="16">
                  <c:v>1</c:v>
                </c:pt>
                <c:pt idx="17">
                  <c:v>1045</c:v>
                </c:pt>
                <c:pt idx="18">
                  <c:v>972</c:v>
                </c:pt>
                <c:pt idx="19">
                  <c:v>932</c:v>
                </c:pt>
                <c:pt idx="20">
                  <c:v>1</c:v>
                </c:pt>
                <c:pt idx="21">
                  <c:v>526</c:v>
                </c:pt>
                <c:pt idx="22">
                  <c:v>3724</c:v>
                </c:pt>
                <c:pt idx="23">
                  <c:v>1</c:v>
                </c:pt>
                <c:pt idx="24">
                  <c:v>3301</c:v>
                </c:pt>
                <c:pt idx="25">
                  <c:v>3</c:v>
                </c:pt>
                <c:pt idx="26">
                  <c:v>2737</c:v>
                </c:pt>
                <c:pt idx="27">
                  <c:v>2306</c:v>
                </c:pt>
                <c:pt idx="28">
                  <c:v>1</c:v>
                </c:pt>
                <c:pt idx="29">
                  <c:v>2421</c:v>
                </c:pt>
                <c:pt idx="30">
                  <c:v>2</c:v>
                </c:pt>
                <c:pt idx="31">
                  <c:v>2853</c:v>
                </c:pt>
                <c:pt idx="32">
                  <c:v>2646</c:v>
                </c:pt>
                <c:pt idx="33">
                  <c:v>2628</c:v>
                </c:pt>
                <c:pt idx="34">
                  <c:v>2894</c:v>
                </c:pt>
                <c:pt idx="35">
                  <c:v>2433</c:v>
                </c:pt>
                <c:pt idx="36">
                  <c:v>2</c:v>
                </c:pt>
                <c:pt idx="37">
                  <c:v>3838</c:v>
                </c:pt>
                <c:pt idx="38">
                  <c:v>2</c:v>
                </c:pt>
                <c:pt idx="39">
                  <c:v>2280</c:v>
                </c:pt>
                <c:pt idx="40">
                  <c:v>2</c:v>
                </c:pt>
                <c:pt idx="41">
                  <c:v>2589</c:v>
                </c:pt>
                <c:pt idx="42">
                  <c:v>2404</c:v>
                </c:pt>
                <c:pt idx="43">
                  <c:v>2</c:v>
                </c:pt>
                <c:pt idx="44">
                  <c:v>2483</c:v>
                </c:pt>
                <c:pt idx="45">
                  <c:v>2979</c:v>
                </c:pt>
                <c:pt idx="46">
                  <c:v>1</c:v>
                </c:pt>
                <c:pt idx="47">
                  <c:v>2687</c:v>
                </c:pt>
                <c:pt idx="48">
                  <c:v>1</c:v>
                </c:pt>
                <c:pt idx="49">
                  <c:v>2558</c:v>
                </c:pt>
                <c:pt idx="50">
                  <c:v>2</c:v>
                </c:pt>
                <c:pt idx="51">
                  <c:v>3183</c:v>
                </c:pt>
                <c:pt idx="52">
                  <c:v>2</c:v>
                </c:pt>
                <c:pt idx="53">
                  <c:v>1958</c:v>
                </c:pt>
                <c:pt idx="54">
                  <c:v>5147</c:v>
                </c:pt>
              </c:numCache>
            </c:numRef>
          </c:yVal>
        </c:ser>
        <c:axId val="134444544"/>
        <c:axId val="134446080"/>
      </c:scatterChart>
      <c:valAx>
        <c:axId val="134444544"/>
        <c:scaling>
          <c:orientation val="minMax"/>
          <c:max val="40"/>
        </c:scaling>
        <c:axPos val="b"/>
        <c:numFmt formatCode="General" sourceLinked="1"/>
        <c:tickLblPos val="nextTo"/>
        <c:crossAx val="134446080"/>
        <c:crosses val="autoZero"/>
        <c:crossBetween val="midCat"/>
      </c:valAx>
      <c:valAx>
        <c:axId val="134446080"/>
        <c:scaling>
          <c:orientation val="minMax"/>
        </c:scaling>
        <c:axPos val="l"/>
        <c:majorGridlines/>
        <c:numFmt formatCode="General" sourceLinked="1"/>
        <c:tickLblPos val="nextTo"/>
        <c:crossAx val="134444544"/>
        <c:crosses val="autoZero"/>
        <c:crossBetween val="midCat"/>
      </c:valAx>
    </c:plotArea>
    <c:plotVisOnly val="1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50"/>
            </a:pPr>
            <a:r>
              <a:rPr lang="ka-GE" sz="1050"/>
              <a:t>ეკონომიკისა და ბიზნესის ფაკულტეტის</a:t>
            </a:r>
            <a:r>
              <a:rPr lang="ka-GE" sz="1050" baseline="0"/>
              <a:t> 2011-2012 ს .წ. გაზაფხულის სემესტრის კოლოქვიუმი</a:t>
            </a:r>
            <a:endParaRPr lang="ka-GE" sz="1050"/>
          </a:p>
        </c:rich>
      </c:tx>
    </c:title>
    <c:plotArea>
      <c:layout>
        <c:manualLayout>
          <c:layoutTarget val="inner"/>
          <c:xMode val="edge"/>
          <c:yMode val="edge"/>
          <c:x val="0.14699130577427844"/>
          <c:y val="0.17646549468325537"/>
          <c:w val="0.81953477690288712"/>
          <c:h val="0.59199023082839763"/>
        </c:manualLayout>
      </c:layout>
      <c:scatterChart>
        <c:scatterStyle val="lineMarker"/>
        <c:ser>
          <c:idx val="0"/>
          <c:order val="0"/>
          <c:tx>
            <c:strRef>
              <c:f>Sheet1!$D$1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xVal>
            <c:numRef>
              <c:f>Sheet1!$C$2:$C$15427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Sheet1!$D$2:$D$15427</c:f>
              <c:numCache>
                <c:formatCode>General</c:formatCode>
                <c:ptCount val="31"/>
                <c:pt idx="0">
                  <c:v>422</c:v>
                </c:pt>
                <c:pt idx="1">
                  <c:v>101</c:v>
                </c:pt>
                <c:pt idx="2">
                  <c:v>265</c:v>
                </c:pt>
                <c:pt idx="3">
                  <c:v>248</c:v>
                </c:pt>
                <c:pt idx="4">
                  <c:v>329</c:v>
                </c:pt>
                <c:pt idx="5">
                  <c:v>381</c:v>
                </c:pt>
                <c:pt idx="6">
                  <c:v>409</c:v>
                </c:pt>
                <c:pt idx="7">
                  <c:v>462</c:v>
                </c:pt>
                <c:pt idx="8">
                  <c:v>541</c:v>
                </c:pt>
                <c:pt idx="9">
                  <c:v>511</c:v>
                </c:pt>
                <c:pt idx="10">
                  <c:v>632</c:v>
                </c:pt>
                <c:pt idx="11">
                  <c:v>559</c:v>
                </c:pt>
                <c:pt idx="12">
                  <c:v>631</c:v>
                </c:pt>
                <c:pt idx="13">
                  <c:v>612</c:v>
                </c:pt>
                <c:pt idx="14">
                  <c:v>688</c:v>
                </c:pt>
                <c:pt idx="15">
                  <c:v>797</c:v>
                </c:pt>
                <c:pt idx="16">
                  <c:v>743</c:v>
                </c:pt>
                <c:pt idx="17">
                  <c:v>775</c:v>
                </c:pt>
                <c:pt idx="18">
                  <c:v>909</c:v>
                </c:pt>
                <c:pt idx="19">
                  <c:v>666</c:v>
                </c:pt>
                <c:pt idx="20">
                  <c:v>1284</c:v>
                </c:pt>
                <c:pt idx="21">
                  <c:v>382</c:v>
                </c:pt>
                <c:pt idx="22">
                  <c:v>307</c:v>
                </c:pt>
                <c:pt idx="23">
                  <c:v>385</c:v>
                </c:pt>
                <c:pt idx="24">
                  <c:v>383</c:v>
                </c:pt>
                <c:pt idx="25">
                  <c:v>405</c:v>
                </c:pt>
                <c:pt idx="26">
                  <c:v>315</c:v>
                </c:pt>
                <c:pt idx="27">
                  <c:v>266</c:v>
                </c:pt>
                <c:pt idx="28">
                  <c:v>276</c:v>
                </c:pt>
                <c:pt idx="29">
                  <c:v>219</c:v>
                </c:pt>
                <c:pt idx="30">
                  <c:v>492</c:v>
                </c:pt>
              </c:numCache>
            </c:numRef>
          </c:yVal>
        </c:ser>
        <c:axId val="135469696"/>
        <c:axId val="135471488"/>
      </c:scatterChart>
      <c:valAx>
        <c:axId val="135469696"/>
        <c:scaling>
          <c:orientation val="minMax"/>
        </c:scaling>
        <c:axPos val="b"/>
        <c:numFmt formatCode="General" sourceLinked="1"/>
        <c:tickLblPos val="nextTo"/>
        <c:crossAx val="135471488"/>
        <c:crosses val="autoZero"/>
        <c:crossBetween val="midCat"/>
      </c:valAx>
      <c:valAx>
        <c:axId val="135471488"/>
        <c:scaling>
          <c:orientation val="minMax"/>
        </c:scaling>
        <c:axPos val="l"/>
        <c:majorGridlines/>
        <c:numFmt formatCode="General" sourceLinked="1"/>
        <c:tickLblPos val="nextTo"/>
        <c:crossAx val="135469696"/>
        <c:crosses val="autoZero"/>
        <c:crossBetween val="midCat"/>
      </c:valAx>
    </c:plotArea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4832495672083543"/>
          <c:y val="0.21341605026644425"/>
          <c:w val="0.7354390741050989"/>
          <c:h val="0.60977185359969022"/>
        </c:manualLayout>
      </c:layout>
      <c:scatterChart>
        <c:scatterStyle val="lineMarker"/>
        <c:ser>
          <c:idx val="0"/>
          <c:order val="0"/>
          <c:xVal>
            <c:numRef>
              <c:f>Sheet1!$C$314:$C$8288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Sheet1!$D$314:$D$8288</c:f>
              <c:numCache>
                <c:formatCode>General</c:formatCode>
                <c:ptCount val="31"/>
                <c:pt idx="0">
                  <c:v>311</c:v>
                </c:pt>
                <c:pt idx="1">
                  <c:v>115</c:v>
                </c:pt>
                <c:pt idx="2">
                  <c:v>205</c:v>
                </c:pt>
                <c:pt idx="3">
                  <c:v>245</c:v>
                </c:pt>
                <c:pt idx="4">
                  <c:v>244</c:v>
                </c:pt>
                <c:pt idx="5">
                  <c:v>372</c:v>
                </c:pt>
                <c:pt idx="6">
                  <c:v>300</c:v>
                </c:pt>
                <c:pt idx="7">
                  <c:v>350</c:v>
                </c:pt>
                <c:pt idx="8">
                  <c:v>385</c:v>
                </c:pt>
                <c:pt idx="9">
                  <c:v>305</c:v>
                </c:pt>
                <c:pt idx="10">
                  <c:v>425</c:v>
                </c:pt>
                <c:pt idx="11">
                  <c:v>284</c:v>
                </c:pt>
                <c:pt idx="12">
                  <c:v>399</c:v>
                </c:pt>
                <c:pt idx="13">
                  <c:v>345</c:v>
                </c:pt>
                <c:pt idx="14">
                  <c:v>303</c:v>
                </c:pt>
                <c:pt idx="15">
                  <c:v>391</c:v>
                </c:pt>
                <c:pt idx="16">
                  <c:v>271</c:v>
                </c:pt>
                <c:pt idx="17">
                  <c:v>266</c:v>
                </c:pt>
                <c:pt idx="18">
                  <c:v>304</c:v>
                </c:pt>
                <c:pt idx="19">
                  <c:v>230</c:v>
                </c:pt>
                <c:pt idx="20">
                  <c:v>333</c:v>
                </c:pt>
                <c:pt idx="21">
                  <c:v>173</c:v>
                </c:pt>
                <c:pt idx="22">
                  <c:v>208</c:v>
                </c:pt>
                <c:pt idx="23">
                  <c:v>163</c:v>
                </c:pt>
                <c:pt idx="24">
                  <c:v>161</c:v>
                </c:pt>
                <c:pt idx="25">
                  <c:v>185</c:v>
                </c:pt>
                <c:pt idx="26">
                  <c:v>139</c:v>
                </c:pt>
                <c:pt idx="27">
                  <c:v>152</c:v>
                </c:pt>
                <c:pt idx="28">
                  <c:v>170</c:v>
                </c:pt>
                <c:pt idx="29">
                  <c:v>118</c:v>
                </c:pt>
                <c:pt idx="30">
                  <c:v>403</c:v>
                </c:pt>
              </c:numCache>
            </c:numRef>
          </c:yVal>
        </c:ser>
        <c:axId val="135521024"/>
        <c:axId val="135522560"/>
      </c:scatterChart>
      <c:valAx>
        <c:axId val="135521024"/>
        <c:scaling>
          <c:orientation val="minMax"/>
        </c:scaling>
        <c:axPos val="b"/>
        <c:numFmt formatCode="General" sourceLinked="1"/>
        <c:tickLblPos val="nextTo"/>
        <c:crossAx val="135522560"/>
        <c:crosses val="autoZero"/>
        <c:crossBetween val="midCat"/>
      </c:valAx>
      <c:valAx>
        <c:axId val="135522560"/>
        <c:scaling>
          <c:orientation val="minMax"/>
        </c:scaling>
        <c:axPos val="l"/>
        <c:majorGridlines/>
        <c:numFmt formatCode="General" sourceLinked="1"/>
        <c:tickLblPos val="nextTo"/>
        <c:crossAx val="135521024"/>
        <c:crosses val="autoZero"/>
        <c:crossBetween val="midCat"/>
      </c:valAx>
    </c:plotArea>
    <c:plotVisOnly val="1"/>
  </c:chart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6591890028897904"/>
          <c:y val="0.19334217433347148"/>
          <c:w val="0.77284790158805983"/>
          <c:h val="0.59093548832711651"/>
        </c:manualLayout>
      </c:layout>
      <c:scatterChart>
        <c:scatterStyle val="lineMarker"/>
        <c:ser>
          <c:idx val="0"/>
          <c:order val="0"/>
          <c:xVal>
            <c:numRef>
              <c:f>Sheet1!$D$262:$D$14108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Sheet1!$E$262:$E$14108</c:f>
              <c:numCache>
                <c:formatCode>General</c:formatCode>
                <c:ptCount val="31"/>
                <c:pt idx="0">
                  <c:v>258</c:v>
                </c:pt>
                <c:pt idx="1">
                  <c:v>119</c:v>
                </c:pt>
                <c:pt idx="2">
                  <c:v>177</c:v>
                </c:pt>
                <c:pt idx="3">
                  <c:v>220</c:v>
                </c:pt>
                <c:pt idx="4">
                  <c:v>254</c:v>
                </c:pt>
                <c:pt idx="5">
                  <c:v>364</c:v>
                </c:pt>
                <c:pt idx="6">
                  <c:v>392</c:v>
                </c:pt>
                <c:pt idx="7">
                  <c:v>463</c:v>
                </c:pt>
                <c:pt idx="8">
                  <c:v>558</c:v>
                </c:pt>
                <c:pt idx="9">
                  <c:v>501</c:v>
                </c:pt>
                <c:pt idx="10">
                  <c:v>815</c:v>
                </c:pt>
                <c:pt idx="11">
                  <c:v>616</c:v>
                </c:pt>
                <c:pt idx="12">
                  <c:v>773</c:v>
                </c:pt>
                <c:pt idx="13">
                  <c:v>716</c:v>
                </c:pt>
                <c:pt idx="14">
                  <c:v>740</c:v>
                </c:pt>
                <c:pt idx="15">
                  <c:v>897</c:v>
                </c:pt>
                <c:pt idx="16">
                  <c:v>599</c:v>
                </c:pt>
                <c:pt idx="17">
                  <c:v>711</c:v>
                </c:pt>
                <c:pt idx="18">
                  <c:v>777</c:v>
                </c:pt>
                <c:pt idx="19">
                  <c:v>594</c:v>
                </c:pt>
                <c:pt idx="20">
                  <c:v>746</c:v>
                </c:pt>
                <c:pt idx="21">
                  <c:v>132</c:v>
                </c:pt>
                <c:pt idx="22">
                  <c:v>197</c:v>
                </c:pt>
                <c:pt idx="23">
                  <c:v>192</c:v>
                </c:pt>
                <c:pt idx="24">
                  <c:v>198</c:v>
                </c:pt>
                <c:pt idx="25">
                  <c:v>343</c:v>
                </c:pt>
                <c:pt idx="26">
                  <c:v>246</c:v>
                </c:pt>
                <c:pt idx="27">
                  <c:v>350</c:v>
                </c:pt>
                <c:pt idx="28">
                  <c:v>331</c:v>
                </c:pt>
                <c:pt idx="29">
                  <c:v>296</c:v>
                </c:pt>
                <c:pt idx="30">
                  <c:v>499</c:v>
                </c:pt>
              </c:numCache>
            </c:numRef>
          </c:yVal>
        </c:ser>
        <c:axId val="135604480"/>
        <c:axId val="135659520"/>
      </c:scatterChart>
      <c:valAx>
        <c:axId val="135604480"/>
        <c:scaling>
          <c:orientation val="minMax"/>
        </c:scaling>
        <c:axPos val="b"/>
        <c:numFmt formatCode="General" sourceLinked="1"/>
        <c:tickLblPos val="nextTo"/>
        <c:crossAx val="135659520"/>
        <c:crosses val="autoZero"/>
        <c:crossBetween val="midCat"/>
      </c:valAx>
      <c:valAx>
        <c:axId val="135659520"/>
        <c:scaling>
          <c:orientation val="minMax"/>
        </c:scaling>
        <c:axPos val="l"/>
        <c:majorGridlines/>
        <c:numFmt formatCode="General" sourceLinked="1"/>
        <c:tickLblPos val="nextTo"/>
        <c:crossAx val="135604480"/>
        <c:crosses val="autoZero"/>
        <c:crossBetween val="midCat"/>
      </c:valAx>
    </c:plotArea>
    <c:plotVisOnly val="1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842966402447241"/>
          <c:y val="0.20194781235055009"/>
          <c:w val="0.77891202127579062"/>
          <c:h val="0.56363015431549679"/>
        </c:manualLayout>
      </c:layout>
      <c:scatterChart>
        <c:scatterStyle val="lineMarker"/>
        <c:ser>
          <c:idx val="0"/>
          <c:order val="0"/>
          <c:xVal>
            <c:numRef>
              <c:f>Sheet1!$D$36:$D$3460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Sheet1!$E$36:$E$3460</c:f>
              <c:numCache>
                <c:formatCode>General</c:formatCode>
                <c:ptCount val="31"/>
                <c:pt idx="0">
                  <c:v>32</c:v>
                </c:pt>
                <c:pt idx="1">
                  <c:v>11</c:v>
                </c:pt>
                <c:pt idx="2">
                  <c:v>33</c:v>
                </c:pt>
                <c:pt idx="3">
                  <c:v>59</c:v>
                </c:pt>
                <c:pt idx="4">
                  <c:v>57</c:v>
                </c:pt>
                <c:pt idx="5">
                  <c:v>103</c:v>
                </c:pt>
                <c:pt idx="6">
                  <c:v>109</c:v>
                </c:pt>
                <c:pt idx="7">
                  <c:v>128</c:v>
                </c:pt>
                <c:pt idx="8">
                  <c:v>172</c:v>
                </c:pt>
                <c:pt idx="9">
                  <c:v>212</c:v>
                </c:pt>
                <c:pt idx="10">
                  <c:v>206</c:v>
                </c:pt>
                <c:pt idx="11">
                  <c:v>202</c:v>
                </c:pt>
                <c:pt idx="12">
                  <c:v>246</c:v>
                </c:pt>
                <c:pt idx="13">
                  <c:v>207</c:v>
                </c:pt>
                <c:pt idx="14">
                  <c:v>200</c:v>
                </c:pt>
                <c:pt idx="15">
                  <c:v>215</c:v>
                </c:pt>
                <c:pt idx="16">
                  <c:v>149</c:v>
                </c:pt>
                <c:pt idx="17">
                  <c:v>162</c:v>
                </c:pt>
                <c:pt idx="18">
                  <c:v>139</c:v>
                </c:pt>
                <c:pt idx="19">
                  <c:v>158</c:v>
                </c:pt>
                <c:pt idx="20">
                  <c:v>147</c:v>
                </c:pt>
                <c:pt idx="21">
                  <c:v>64</c:v>
                </c:pt>
                <c:pt idx="22">
                  <c:v>63</c:v>
                </c:pt>
                <c:pt idx="23">
                  <c:v>68</c:v>
                </c:pt>
                <c:pt idx="24">
                  <c:v>74</c:v>
                </c:pt>
                <c:pt idx="25">
                  <c:v>87</c:v>
                </c:pt>
                <c:pt idx="26">
                  <c:v>34</c:v>
                </c:pt>
                <c:pt idx="27">
                  <c:v>38</c:v>
                </c:pt>
                <c:pt idx="28">
                  <c:v>24</c:v>
                </c:pt>
                <c:pt idx="29">
                  <c:v>19</c:v>
                </c:pt>
                <c:pt idx="30">
                  <c:v>8</c:v>
                </c:pt>
              </c:numCache>
            </c:numRef>
          </c:yVal>
        </c:ser>
        <c:ser>
          <c:idx val="1"/>
          <c:order val="1"/>
          <c:xVal>
            <c:numRef>
              <c:f>Sheet1!$D$36:$D$3460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Sheet1!$E$3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</c:ser>
        <c:axId val="135844608"/>
        <c:axId val="135846144"/>
      </c:scatterChart>
      <c:valAx>
        <c:axId val="135844608"/>
        <c:scaling>
          <c:orientation val="minMax"/>
        </c:scaling>
        <c:axPos val="b"/>
        <c:numFmt formatCode="General" sourceLinked="1"/>
        <c:tickLblPos val="nextTo"/>
        <c:crossAx val="135846144"/>
        <c:crosses val="autoZero"/>
        <c:crossBetween val="midCat"/>
      </c:valAx>
      <c:valAx>
        <c:axId val="135846144"/>
        <c:scaling>
          <c:orientation val="minMax"/>
        </c:scaling>
        <c:axPos val="l"/>
        <c:majorGridlines/>
        <c:numFmt formatCode="General" sourceLinked="1"/>
        <c:tickLblPos val="nextTo"/>
        <c:crossAx val="135844608"/>
        <c:crosses val="autoZero"/>
        <c:crossBetween val="midCat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361875818154312"/>
          <c:y val="0.15779259050419309"/>
          <c:w val="0.79272630394884869"/>
          <c:h val="0.64308972887340565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გრაფიკი'!$C$1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'ფაკულტეტის გრაფიკი'!$B$2:$B$4733</c:f>
              <c:numCache>
                <c:formatCode>General</c:formatCode>
                <c:ptCount val="40"/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</c:numCache>
            </c:numRef>
          </c:xVal>
          <c:yVal>
            <c:numRef>
              <c:f>'ფაკულტეტის გრაფიკი'!$C$2:$C$4733</c:f>
              <c:numCache>
                <c:formatCode>General</c:formatCode>
                <c:ptCount val="40"/>
                <c:pt idx="0">
                  <c:v>0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8</c:v>
                </c:pt>
                <c:pt idx="5">
                  <c:v>2</c:v>
                </c:pt>
                <c:pt idx="6">
                  <c:v>15</c:v>
                </c:pt>
                <c:pt idx="7">
                  <c:v>21</c:v>
                </c:pt>
                <c:pt idx="8">
                  <c:v>32</c:v>
                </c:pt>
                <c:pt idx="9">
                  <c:v>28</c:v>
                </c:pt>
                <c:pt idx="10">
                  <c:v>43</c:v>
                </c:pt>
                <c:pt idx="11">
                  <c:v>33</c:v>
                </c:pt>
                <c:pt idx="12">
                  <c:v>61</c:v>
                </c:pt>
                <c:pt idx="13">
                  <c:v>67</c:v>
                </c:pt>
                <c:pt idx="14">
                  <c:v>87</c:v>
                </c:pt>
                <c:pt idx="15">
                  <c:v>103</c:v>
                </c:pt>
                <c:pt idx="16">
                  <c:v>133</c:v>
                </c:pt>
                <c:pt idx="17">
                  <c:v>143</c:v>
                </c:pt>
                <c:pt idx="18">
                  <c:v>114</c:v>
                </c:pt>
                <c:pt idx="19">
                  <c:v>255</c:v>
                </c:pt>
                <c:pt idx="20">
                  <c:v>237</c:v>
                </c:pt>
                <c:pt idx="21">
                  <c:v>301</c:v>
                </c:pt>
                <c:pt idx="22">
                  <c:v>247</c:v>
                </c:pt>
                <c:pt idx="23">
                  <c:v>257</c:v>
                </c:pt>
                <c:pt idx="24">
                  <c:v>242</c:v>
                </c:pt>
                <c:pt idx="25">
                  <c:v>279</c:v>
                </c:pt>
                <c:pt idx="26">
                  <c:v>241</c:v>
                </c:pt>
                <c:pt idx="27">
                  <c:v>206</c:v>
                </c:pt>
                <c:pt idx="28">
                  <c:v>196</c:v>
                </c:pt>
                <c:pt idx="29">
                  <c:v>205</c:v>
                </c:pt>
                <c:pt idx="30">
                  <c:v>156</c:v>
                </c:pt>
                <c:pt idx="31">
                  <c:v>163</c:v>
                </c:pt>
                <c:pt idx="32">
                  <c:v>142</c:v>
                </c:pt>
                <c:pt idx="33">
                  <c:v>133</c:v>
                </c:pt>
                <c:pt idx="34">
                  <c:v>121</c:v>
                </c:pt>
                <c:pt idx="35">
                  <c:v>128</c:v>
                </c:pt>
                <c:pt idx="36">
                  <c:v>88</c:v>
                </c:pt>
                <c:pt idx="37">
                  <c:v>82</c:v>
                </c:pt>
                <c:pt idx="38">
                  <c:v>49</c:v>
                </c:pt>
                <c:pt idx="39">
                  <c:v>63</c:v>
                </c:pt>
              </c:numCache>
            </c:numRef>
          </c:yVal>
        </c:ser>
        <c:axId val="125687296"/>
        <c:axId val="125688832"/>
      </c:scatterChart>
      <c:valAx>
        <c:axId val="125687296"/>
        <c:scaling>
          <c:orientation val="minMax"/>
          <c:max val="40"/>
        </c:scaling>
        <c:axPos val="b"/>
        <c:numFmt formatCode="General" sourceLinked="1"/>
        <c:tickLblPos val="nextTo"/>
        <c:crossAx val="125688832"/>
        <c:crosses val="autoZero"/>
        <c:crossBetween val="midCat"/>
      </c:valAx>
      <c:valAx>
        <c:axId val="125688832"/>
        <c:scaling>
          <c:orientation val="minMax"/>
          <c:max val="330"/>
          <c:min val="0"/>
        </c:scaling>
        <c:axPos val="l"/>
        <c:majorGridlines/>
        <c:numFmt formatCode="General" sourceLinked="1"/>
        <c:tickLblPos val="nextTo"/>
        <c:crossAx val="125687296"/>
        <c:crosses val="autoZero"/>
        <c:crossBetween val="midCat"/>
      </c:valAx>
    </c:plotArea>
    <c:plotVisOnly val="1"/>
  </c:chart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8166057977566338"/>
          <c:y val="0.19537176557966227"/>
          <c:w val="0.78535888042542668"/>
          <c:h val="0.48679651885619563"/>
        </c:manualLayout>
      </c:layout>
      <c:scatterChart>
        <c:scatterStyle val="lineMarker"/>
        <c:ser>
          <c:idx val="0"/>
          <c:order val="0"/>
          <c:xVal>
            <c:numRef>
              <c:f>Sheet1!$C$57:$C$3470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Sheet1!$D$57:$D$3470</c:f>
              <c:numCache>
                <c:formatCode>General</c:formatCode>
                <c:ptCount val="31"/>
                <c:pt idx="0">
                  <c:v>52</c:v>
                </c:pt>
                <c:pt idx="1">
                  <c:v>9</c:v>
                </c:pt>
                <c:pt idx="2">
                  <c:v>37</c:v>
                </c:pt>
                <c:pt idx="3">
                  <c:v>20</c:v>
                </c:pt>
                <c:pt idx="4">
                  <c:v>64</c:v>
                </c:pt>
                <c:pt idx="5">
                  <c:v>86</c:v>
                </c:pt>
                <c:pt idx="6">
                  <c:v>95</c:v>
                </c:pt>
                <c:pt idx="7">
                  <c:v>87</c:v>
                </c:pt>
                <c:pt idx="8">
                  <c:v>79</c:v>
                </c:pt>
                <c:pt idx="9">
                  <c:v>97</c:v>
                </c:pt>
                <c:pt idx="10">
                  <c:v>124</c:v>
                </c:pt>
                <c:pt idx="11">
                  <c:v>105</c:v>
                </c:pt>
                <c:pt idx="12">
                  <c:v>98</c:v>
                </c:pt>
                <c:pt idx="13">
                  <c:v>145</c:v>
                </c:pt>
                <c:pt idx="14">
                  <c:v>165</c:v>
                </c:pt>
                <c:pt idx="15">
                  <c:v>203</c:v>
                </c:pt>
                <c:pt idx="16">
                  <c:v>176</c:v>
                </c:pt>
                <c:pt idx="17">
                  <c:v>119</c:v>
                </c:pt>
                <c:pt idx="18">
                  <c:v>146</c:v>
                </c:pt>
                <c:pt idx="19">
                  <c:v>125</c:v>
                </c:pt>
                <c:pt idx="20">
                  <c:v>186</c:v>
                </c:pt>
                <c:pt idx="21">
                  <c:v>125</c:v>
                </c:pt>
                <c:pt idx="22">
                  <c:v>138</c:v>
                </c:pt>
                <c:pt idx="23">
                  <c:v>142</c:v>
                </c:pt>
                <c:pt idx="24">
                  <c:v>173</c:v>
                </c:pt>
                <c:pt idx="25">
                  <c:v>108</c:v>
                </c:pt>
                <c:pt idx="26">
                  <c:v>103</c:v>
                </c:pt>
                <c:pt idx="27">
                  <c:v>95</c:v>
                </c:pt>
                <c:pt idx="28">
                  <c:v>115</c:v>
                </c:pt>
                <c:pt idx="29">
                  <c:v>72</c:v>
                </c:pt>
                <c:pt idx="30">
                  <c:v>146</c:v>
                </c:pt>
              </c:numCache>
            </c:numRef>
          </c:yVal>
        </c:ser>
        <c:axId val="137254784"/>
        <c:axId val="137256320"/>
      </c:scatterChart>
      <c:valAx>
        <c:axId val="137254784"/>
        <c:scaling>
          <c:orientation val="minMax"/>
        </c:scaling>
        <c:axPos val="b"/>
        <c:numFmt formatCode="General" sourceLinked="1"/>
        <c:tickLblPos val="nextTo"/>
        <c:crossAx val="137256320"/>
        <c:crosses val="autoZero"/>
        <c:crossBetween val="midCat"/>
      </c:valAx>
      <c:valAx>
        <c:axId val="137256320"/>
        <c:scaling>
          <c:orientation val="minMax"/>
        </c:scaling>
        <c:axPos val="l"/>
        <c:majorGridlines/>
        <c:numFmt formatCode="General" sourceLinked="1"/>
        <c:tickLblPos val="nextTo"/>
        <c:crossAx val="137254784"/>
        <c:crosses val="autoZero"/>
        <c:crossBetween val="midCat"/>
      </c:valAx>
    </c:plotArea>
    <c:plotVisOnly val="1"/>
  </c:chart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6703470725377195"/>
          <c:y val="0.17789213992592737"/>
          <c:w val="0.79294872358832291"/>
          <c:h val="0.55586696004800751"/>
        </c:manualLayout>
      </c:layout>
      <c:scatterChart>
        <c:scatterStyle val="lineMarker"/>
        <c:ser>
          <c:idx val="0"/>
          <c:order val="0"/>
          <c:xVal>
            <c:numRef>
              <c:f>Sheet1!$D$198:$D$14166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Sheet1!$E$198:$E$14166</c:f>
              <c:numCache>
                <c:formatCode>General</c:formatCode>
                <c:ptCount val="31"/>
                <c:pt idx="0">
                  <c:v>195</c:v>
                </c:pt>
                <c:pt idx="1">
                  <c:v>83</c:v>
                </c:pt>
                <c:pt idx="2">
                  <c:v>153</c:v>
                </c:pt>
                <c:pt idx="3">
                  <c:v>207</c:v>
                </c:pt>
                <c:pt idx="4">
                  <c:v>242</c:v>
                </c:pt>
                <c:pt idx="5">
                  <c:v>297</c:v>
                </c:pt>
                <c:pt idx="6">
                  <c:v>368</c:v>
                </c:pt>
                <c:pt idx="7">
                  <c:v>421</c:v>
                </c:pt>
                <c:pt idx="8">
                  <c:v>534</c:v>
                </c:pt>
                <c:pt idx="9">
                  <c:v>515</c:v>
                </c:pt>
                <c:pt idx="10">
                  <c:v>763</c:v>
                </c:pt>
                <c:pt idx="11">
                  <c:v>627</c:v>
                </c:pt>
                <c:pt idx="12">
                  <c:v>800</c:v>
                </c:pt>
                <c:pt idx="13">
                  <c:v>619</c:v>
                </c:pt>
                <c:pt idx="14">
                  <c:v>742</c:v>
                </c:pt>
                <c:pt idx="15">
                  <c:v>951</c:v>
                </c:pt>
                <c:pt idx="16">
                  <c:v>712</c:v>
                </c:pt>
                <c:pt idx="17">
                  <c:v>736</c:v>
                </c:pt>
                <c:pt idx="18">
                  <c:v>793</c:v>
                </c:pt>
                <c:pt idx="19">
                  <c:v>607</c:v>
                </c:pt>
                <c:pt idx="20">
                  <c:v>910</c:v>
                </c:pt>
                <c:pt idx="21">
                  <c:v>155</c:v>
                </c:pt>
                <c:pt idx="22">
                  <c:v>266</c:v>
                </c:pt>
                <c:pt idx="23">
                  <c:v>210</c:v>
                </c:pt>
                <c:pt idx="24">
                  <c:v>248</c:v>
                </c:pt>
                <c:pt idx="25">
                  <c:v>328</c:v>
                </c:pt>
                <c:pt idx="26">
                  <c:v>266</c:v>
                </c:pt>
                <c:pt idx="27">
                  <c:v>316</c:v>
                </c:pt>
                <c:pt idx="28">
                  <c:v>372</c:v>
                </c:pt>
                <c:pt idx="29">
                  <c:v>283</c:v>
                </c:pt>
                <c:pt idx="30">
                  <c:v>414</c:v>
                </c:pt>
              </c:numCache>
            </c:numRef>
          </c:yVal>
        </c:ser>
        <c:axId val="162045952"/>
        <c:axId val="162899456"/>
      </c:scatterChart>
      <c:valAx>
        <c:axId val="162045952"/>
        <c:scaling>
          <c:orientation val="minMax"/>
        </c:scaling>
        <c:axPos val="b"/>
        <c:numFmt formatCode="General" sourceLinked="1"/>
        <c:tickLblPos val="nextTo"/>
        <c:crossAx val="162899456"/>
        <c:crosses val="autoZero"/>
        <c:crossBetween val="midCat"/>
      </c:valAx>
      <c:valAx>
        <c:axId val="162899456"/>
        <c:scaling>
          <c:orientation val="minMax"/>
        </c:scaling>
        <c:axPos val="l"/>
        <c:majorGridlines/>
        <c:numFmt formatCode="General" sourceLinked="1"/>
        <c:tickLblPos val="nextTo"/>
        <c:crossAx val="162045952"/>
        <c:crosses val="autoZero"/>
        <c:crossBetween val="midCat"/>
      </c:valAx>
    </c:plotArea>
    <c:plotVisOnly val="1"/>
  </c:chart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027954945939844"/>
          <c:y val="0.19937604955778634"/>
          <c:w val="0.76627589715598843"/>
          <c:h val="0.60005249343832068"/>
        </c:manualLayout>
      </c:layout>
      <c:scatterChart>
        <c:scatterStyle val="lineMarker"/>
        <c:ser>
          <c:idx val="0"/>
          <c:order val="0"/>
          <c:xVal>
            <c:numRef>
              <c:f>Sheet1!$D$6:$D$1523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Sheet1!$E$6:$E$1523</c:f>
              <c:numCache>
                <c:formatCode>General</c:formatCode>
                <c:ptCount val="21"/>
                <c:pt idx="0">
                  <c:v>2</c:v>
                </c:pt>
                <c:pt idx="1">
                  <c:v>1</c:v>
                </c:pt>
                <c:pt idx="2">
                  <c:v>16</c:v>
                </c:pt>
                <c:pt idx="3">
                  <c:v>20</c:v>
                </c:pt>
                <c:pt idx="4">
                  <c:v>29</c:v>
                </c:pt>
                <c:pt idx="5">
                  <c:v>54</c:v>
                </c:pt>
                <c:pt idx="6">
                  <c:v>68</c:v>
                </c:pt>
                <c:pt idx="7">
                  <c:v>78</c:v>
                </c:pt>
                <c:pt idx="8">
                  <c:v>136</c:v>
                </c:pt>
                <c:pt idx="9">
                  <c:v>146</c:v>
                </c:pt>
                <c:pt idx="10">
                  <c:v>131</c:v>
                </c:pt>
                <c:pt idx="11">
                  <c:v>125</c:v>
                </c:pt>
                <c:pt idx="12">
                  <c:v>160</c:v>
                </c:pt>
                <c:pt idx="13">
                  <c:v>137</c:v>
                </c:pt>
                <c:pt idx="14">
                  <c:v>101</c:v>
                </c:pt>
                <c:pt idx="15">
                  <c:v>123</c:v>
                </c:pt>
                <c:pt idx="16">
                  <c:v>42</c:v>
                </c:pt>
                <c:pt idx="17">
                  <c:v>35</c:v>
                </c:pt>
                <c:pt idx="18">
                  <c:v>44</c:v>
                </c:pt>
                <c:pt idx="19">
                  <c:v>34</c:v>
                </c:pt>
                <c:pt idx="20">
                  <c:v>17</c:v>
                </c:pt>
              </c:numCache>
            </c:numRef>
          </c:yVal>
        </c:ser>
        <c:axId val="157269376"/>
        <c:axId val="157276032"/>
      </c:scatterChart>
      <c:valAx>
        <c:axId val="157269376"/>
        <c:scaling>
          <c:orientation val="minMax"/>
        </c:scaling>
        <c:axPos val="b"/>
        <c:numFmt formatCode="General" sourceLinked="1"/>
        <c:tickLblPos val="nextTo"/>
        <c:crossAx val="157276032"/>
        <c:crosses val="autoZero"/>
        <c:crossBetween val="midCat"/>
      </c:valAx>
      <c:valAx>
        <c:axId val="157276032"/>
        <c:scaling>
          <c:orientation val="minMax"/>
        </c:scaling>
        <c:axPos val="l"/>
        <c:majorGridlines/>
        <c:numFmt formatCode="General" sourceLinked="1"/>
        <c:tickLblPos val="nextTo"/>
        <c:crossAx val="157269376"/>
        <c:crosses val="autoZero"/>
        <c:crossBetween val="midCat"/>
      </c:valAx>
    </c:plotArea>
    <c:plotVisOnly val="1"/>
  </c:chart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916003136354091"/>
          <c:y val="0.20778710994459026"/>
          <c:w val="0.81209292737426053"/>
          <c:h val="0.53858005249343865"/>
        </c:manualLayout>
      </c:layout>
      <c:scatterChart>
        <c:scatterStyle val="lineMarker"/>
        <c:ser>
          <c:idx val="0"/>
          <c:order val="0"/>
          <c:xVal>
            <c:numRef>
              <c:f>Sheet1!$C$5:$C$454</c:f>
              <c:numCache>
                <c:formatCode>General</c:formatCode>
                <c:ptCount val="25"/>
                <c:pt idx="0">
                  <c:v>5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</c:numCache>
            </c:numRef>
          </c:xVal>
          <c:yVal>
            <c:numRef>
              <c:f>Sheet1!$D$5:$D$454</c:f>
              <c:numCache>
                <c:formatCode>General</c:formatCode>
                <c:ptCount val="2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9</c:v>
                </c:pt>
                <c:pt idx="6">
                  <c:v>22</c:v>
                </c:pt>
                <c:pt idx="7">
                  <c:v>27</c:v>
                </c:pt>
                <c:pt idx="8">
                  <c:v>25</c:v>
                </c:pt>
                <c:pt idx="9">
                  <c:v>37</c:v>
                </c:pt>
                <c:pt idx="10">
                  <c:v>33</c:v>
                </c:pt>
                <c:pt idx="11">
                  <c:v>43</c:v>
                </c:pt>
                <c:pt idx="12">
                  <c:v>40</c:v>
                </c:pt>
                <c:pt idx="13">
                  <c:v>33</c:v>
                </c:pt>
                <c:pt idx="14">
                  <c:v>25</c:v>
                </c:pt>
                <c:pt idx="15">
                  <c:v>27</c:v>
                </c:pt>
                <c:pt idx="16">
                  <c:v>21</c:v>
                </c:pt>
                <c:pt idx="17">
                  <c:v>20</c:v>
                </c:pt>
                <c:pt idx="18">
                  <c:v>19</c:v>
                </c:pt>
                <c:pt idx="19">
                  <c:v>6</c:v>
                </c:pt>
                <c:pt idx="20">
                  <c:v>13</c:v>
                </c:pt>
                <c:pt idx="21">
                  <c:v>3</c:v>
                </c:pt>
                <c:pt idx="22">
                  <c:v>5</c:v>
                </c:pt>
                <c:pt idx="23">
                  <c:v>7</c:v>
                </c:pt>
                <c:pt idx="24">
                  <c:v>1</c:v>
                </c:pt>
              </c:numCache>
            </c:numRef>
          </c:yVal>
        </c:ser>
        <c:axId val="39017088"/>
        <c:axId val="39031168"/>
      </c:scatterChart>
      <c:valAx>
        <c:axId val="39017088"/>
        <c:scaling>
          <c:orientation val="minMax"/>
        </c:scaling>
        <c:axPos val="b"/>
        <c:numFmt formatCode="General" sourceLinked="1"/>
        <c:tickLblPos val="nextTo"/>
        <c:crossAx val="39031168"/>
        <c:crosses val="autoZero"/>
        <c:crossBetween val="midCat"/>
      </c:valAx>
      <c:valAx>
        <c:axId val="39031168"/>
        <c:scaling>
          <c:orientation val="minMax"/>
        </c:scaling>
        <c:axPos val="l"/>
        <c:majorGridlines/>
        <c:numFmt formatCode="General" sourceLinked="1"/>
        <c:tickLblPos val="nextTo"/>
        <c:crossAx val="39017088"/>
        <c:crosses val="autoZero"/>
        <c:crossBetween val="midCat"/>
      </c:valAx>
    </c:plotArea>
    <c:plotVisOnly val="1"/>
  </c:chart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781780655796413"/>
          <c:y val="0.18990682108792362"/>
          <c:w val="0.85319037822974864"/>
          <c:h val="0.62833446518485891"/>
        </c:manualLayout>
      </c:layout>
      <c:scatterChart>
        <c:scatterStyle val="lineMarker"/>
        <c:ser>
          <c:idx val="0"/>
          <c:order val="0"/>
          <c:xVal>
            <c:numRef>
              <c:f>Sheet1!$C$47:$C$1857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Sheet1!$D$47:$D$1857</c:f>
              <c:numCache>
                <c:formatCode>General</c:formatCode>
                <c:ptCount val="21"/>
                <c:pt idx="0">
                  <c:v>44</c:v>
                </c:pt>
                <c:pt idx="1">
                  <c:v>7</c:v>
                </c:pt>
                <c:pt idx="2">
                  <c:v>17</c:v>
                </c:pt>
                <c:pt idx="3">
                  <c:v>34</c:v>
                </c:pt>
                <c:pt idx="4">
                  <c:v>35</c:v>
                </c:pt>
                <c:pt idx="5">
                  <c:v>56</c:v>
                </c:pt>
                <c:pt idx="6">
                  <c:v>68</c:v>
                </c:pt>
                <c:pt idx="7">
                  <c:v>83</c:v>
                </c:pt>
                <c:pt idx="8">
                  <c:v>96</c:v>
                </c:pt>
                <c:pt idx="9">
                  <c:v>108</c:v>
                </c:pt>
                <c:pt idx="10">
                  <c:v>155</c:v>
                </c:pt>
                <c:pt idx="11">
                  <c:v>175</c:v>
                </c:pt>
                <c:pt idx="12">
                  <c:v>230</c:v>
                </c:pt>
                <c:pt idx="13">
                  <c:v>239</c:v>
                </c:pt>
                <c:pt idx="14">
                  <c:v>220</c:v>
                </c:pt>
                <c:pt idx="15">
                  <c:v>239</c:v>
                </c:pt>
                <c:pt idx="16">
                  <c:v>12</c:v>
                </c:pt>
                <c:pt idx="17">
                  <c:v>3</c:v>
                </c:pt>
                <c:pt idx="18">
                  <c:v>4</c:v>
                </c:pt>
                <c:pt idx="19">
                  <c:v>4</c:v>
                </c:pt>
                <c:pt idx="20">
                  <c:v>5</c:v>
                </c:pt>
              </c:numCache>
            </c:numRef>
          </c:yVal>
        </c:ser>
        <c:axId val="40001536"/>
        <c:axId val="40003840"/>
      </c:scatterChart>
      <c:valAx>
        <c:axId val="40001536"/>
        <c:scaling>
          <c:orientation val="minMax"/>
        </c:scaling>
        <c:axPos val="b"/>
        <c:numFmt formatCode="General" sourceLinked="1"/>
        <c:tickLblPos val="nextTo"/>
        <c:crossAx val="40003840"/>
        <c:crosses val="autoZero"/>
        <c:crossBetween val="midCat"/>
      </c:valAx>
      <c:valAx>
        <c:axId val="40003840"/>
        <c:scaling>
          <c:orientation val="minMax"/>
        </c:scaling>
        <c:axPos val="l"/>
        <c:majorGridlines/>
        <c:numFmt formatCode="General" sourceLinked="1"/>
        <c:tickLblPos val="nextTo"/>
        <c:crossAx val="40001536"/>
        <c:crosses val="autoZero"/>
        <c:crossBetween val="midCat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24532160752644"/>
          <c:y val="0.25438911288903898"/>
          <c:w val="0.79016000272692943"/>
          <c:h val="0.54597820044612588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ფრაფიკი'!$C$2</c:f>
              <c:strCache>
                <c:ptCount val="1"/>
                <c:pt idx="0">
                  <c:v>შეფასება </c:v>
                </c:pt>
              </c:strCache>
            </c:strRef>
          </c:tx>
          <c:xVal>
            <c:numRef>
              <c:f>'გაერთიანებული ფრაფიკი'!$B$3:$B$19182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ფრაფიკი'!$C$3:$C$19182</c:f>
              <c:numCache>
                <c:formatCode>General</c:formatCode>
                <c:ptCount val="41"/>
                <c:pt idx="0">
                  <c:v>417</c:v>
                </c:pt>
                <c:pt idx="1">
                  <c:v>33</c:v>
                </c:pt>
                <c:pt idx="2">
                  <c:v>63</c:v>
                </c:pt>
                <c:pt idx="3">
                  <c:v>68</c:v>
                </c:pt>
                <c:pt idx="4">
                  <c:v>60</c:v>
                </c:pt>
                <c:pt idx="5">
                  <c:v>91</c:v>
                </c:pt>
                <c:pt idx="6">
                  <c:v>84</c:v>
                </c:pt>
                <c:pt idx="7">
                  <c:v>125</c:v>
                </c:pt>
                <c:pt idx="8">
                  <c:v>137</c:v>
                </c:pt>
                <c:pt idx="9">
                  <c:v>149</c:v>
                </c:pt>
                <c:pt idx="10">
                  <c:v>249</c:v>
                </c:pt>
                <c:pt idx="11">
                  <c:v>171</c:v>
                </c:pt>
                <c:pt idx="12">
                  <c:v>203</c:v>
                </c:pt>
                <c:pt idx="13">
                  <c:v>214</c:v>
                </c:pt>
                <c:pt idx="14">
                  <c:v>243</c:v>
                </c:pt>
                <c:pt idx="15">
                  <c:v>248</c:v>
                </c:pt>
                <c:pt idx="16">
                  <c:v>253</c:v>
                </c:pt>
                <c:pt idx="17">
                  <c:v>260</c:v>
                </c:pt>
                <c:pt idx="18">
                  <c:v>249</c:v>
                </c:pt>
                <c:pt idx="19">
                  <c:v>143</c:v>
                </c:pt>
                <c:pt idx="20">
                  <c:v>1259</c:v>
                </c:pt>
                <c:pt idx="21">
                  <c:v>830</c:v>
                </c:pt>
                <c:pt idx="22">
                  <c:v>726</c:v>
                </c:pt>
                <c:pt idx="23">
                  <c:v>652</c:v>
                </c:pt>
                <c:pt idx="24">
                  <c:v>715</c:v>
                </c:pt>
                <c:pt idx="25">
                  <c:v>717</c:v>
                </c:pt>
                <c:pt idx="26">
                  <c:v>772</c:v>
                </c:pt>
                <c:pt idx="27">
                  <c:v>761</c:v>
                </c:pt>
                <c:pt idx="28">
                  <c:v>687</c:v>
                </c:pt>
                <c:pt idx="29">
                  <c:v>666</c:v>
                </c:pt>
                <c:pt idx="30">
                  <c:v>790</c:v>
                </c:pt>
                <c:pt idx="31">
                  <c:v>658</c:v>
                </c:pt>
                <c:pt idx="32">
                  <c:v>646</c:v>
                </c:pt>
                <c:pt idx="33">
                  <c:v>647</c:v>
                </c:pt>
                <c:pt idx="34">
                  <c:v>641</c:v>
                </c:pt>
                <c:pt idx="35">
                  <c:v>660</c:v>
                </c:pt>
                <c:pt idx="36">
                  <c:v>688</c:v>
                </c:pt>
                <c:pt idx="37">
                  <c:v>636</c:v>
                </c:pt>
                <c:pt idx="38">
                  <c:v>747</c:v>
                </c:pt>
                <c:pt idx="39">
                  <c:v>436</c:v>
                </c:pt>
                <c:pt idx="40">
                  <c:v>1345</c:v>
                </c:pt>
              </c:numCache>
            </c:numRef>
          </c:yVal>
        </c:ser>
        <c:axId val="130064384"/>
        <c:axId val="130065920"/>
      </c:scatterChart>
      <c:valAx>
        <c:axId val="130064384"/>
        <c:scaling>
          <c:orientation val="minMax"/>
          <c:max val="40"/>
        </c:scaling>
        <c:axPos val="b"/>
        <c:numFmt formatCode="General" sourceLinked="1"/>
        <c:tickLblPos val="nextTo"/>
        <c:crossAx val="130065920"/>
        <c:crosses val="autoZero"/>
        <c:crossBetween val="midCat"/>
      </c:valAx>
      <c:valAx>
        <c:axId val="130065920"/>
        <c:scaling>
          <c:orientation val="minMax"/>
          <c:max val="1400"/>
        </c:scaling>
        <c:axPos val="l"/>
        <c:majorGridlines/>
        <c:numFmt formatCode="General" sourceLinked="1"/>
        <c:tickLblPos val="nextTo"/>
        <c:crossAx val="130064384"/>
        <c:crosses val="autoZero"/>
        <c:crossBetween val="midCat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218461078993359"/>
          <c:y val="0.15291557413089399"/>
          <c:w val="0.78749227408633149"/>
          <c:h val="0.66482678431548303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ცენტრის გრაფიკი'!$C$1</c:f>
              <c:strCache>
                <c:ptCount val="1"/>
                <c:pt idx="0">
                  <c:v>შეფასება</c:v>
                </c:pt>
              </c:strCache>
            </c:strRef>
          </c:tx>
          <c:xVal>
            <c:numRef>
              <c:f>'საგამოცდო ცენტრის გრაფიკი'!$B$2:$B$8144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გრაფიკი'!$C$2:$C$8144</c:f>
              <c:numCache>
                <c:formatCode>General</c:formatCode>
                <c:ptCount val="41"/>
                <c:pt idx="0">
                  <c:v>284</c:v>
                </c:pt>
                <c:pt idx="1">
                  <c:v>16</c:v>
                </c:pt>
                <c:pt idx="2">
                  <c:v>49</c:v>
                </c:pt>
                <c:pt idx="3">
                  <c:v>33</c:v>
                </c:pt>
                <c:pt idx="4">
                  <c:v>58</c:v>
                </c:pt>
                <c:pt idx="5">
                  <c:v>72</c:v>
                </c:pt>
                <c:pt idx="6">
                  <c:v>73</c:v>
                </c:pt>
                <c:pt idx="7">
                  <c:v>79</c:v>
                </c:pt>
                <c:pt idx="8">
                  <c:v>119</c:v>
                </c:pt>
                <c:pt idx="9">
                  <c:v>115</c:v>
                </c:pt>
                <c:pt idx="10">
                  <c:v>224</c:v>
                </c:pt>
                <c:pt idx="11">
                  <c:v>173</c:v>
                </c:pt>
                <c:pt idx="12">
                  <c:v>180</c:v>
                </c:pt>
                <c:pt idx="13">
                  <c:v>155</c:v>
                </c:pt>
                <c:pt idx="14">
                  <c:v>179</c:v>
                </c:pt>
                <c:pt idx="15">
                  <c:v>211</c:v>
                </c:pt>
                <c:pt idx="16">
                  <c:v>174</c:v>
                </c:pt>
                <c:pt idx="17">
                  <c:v>111</c:v>
                </c:pt>
                <c:pt idx="18">
                  <c:v>104</c:v>
                </c:pt>
                <c:pt idx="19">
                  <c:v>51</c:v>
                </c:pt>
                <c:pt idx="20">
                  <c:v>547</c:v>
                </c:pt>
                <c:pt idx="21">
                  <c:v>580</c:v>
                </c:pt>
                <c:pt idx="22">
                  <c:v>376</c:v>
                </c:pt>
                <c:pt idx="23">
                  <c:v>283</c:v>
                </c:pt>
                <c:pt idx="24">
                  <c:v>261</c:v>
                </c:pt>
                <c:pt idx="25">
                  <c:v>293</c:v>
                </c:pt>
                <c:pt idx="26">
                  <c:v>226</c:v>
                </c:pt>
                <c:pt idx="27">
                  <c:v>219</c:v>
                </c:pt>
                <c:pt idx="28">
                  <c:v>278</c:v>
                </c:pt>
                <c:pt idx="29">
                  <c:v>196</c:v>
                </c:pt>
                <c:pt idx="30">
                  <c:v>286</c:v>
                </c:pt>
                <c:pt idx="31">
                  <c:v>194</c:v>
                </c:pt>
                <c:pt idx="32">
                  <c:v>210</c:v>
                </c:pt>
                <c:pt idx="33">
                  <c:v>168</c:v>
                </c:pt>
                <c:pt idx="34">
                  <c:v>191</c:v>
                </c:pt>
                <c:pt idx="35">
                  <c:v>189</c:v>
                </c:pt>
                <c:pt idx="36">
                  <c:v>163</c:v>
                </c:pt>
                <c:pt idx="37">
                  <c:v>159</c:v>
                </c:pt>
                <c:pt idx="38">
                  <c:v>216</c:v>
                </c:pt>
                <c:pt idx="39">
                  <c:v>125</c:v>
                </c:pt>
                <c:pt idx="40">
                  <c:v>482</c:v>
                </c:pt>
              </c:numCache>
            </c:numRef>
          </c:yVal>
        </c:ser>
        <c:axId val="131528960"/>
        <c:axId val="131530752"/>
      </c:scatterChart>
      <c:valAx>
        <c:axId val="131528960"/>
        <c:scaling>
          <c:orientation val="minMax"/>
          <c:max val="40"/>
        </c:scaling>
        <c:axPos val="b"/>
        <c:numFmt formatCode="General" sourceLinked="1"/>
        <c:tickLblPos val="nextTo"/>
        <c:crossAx val="131530752"/>
        <c:crosses val="autoZero"/>
        <c:crossBetween val="midCat"/>
      </c:valAx>
      <c:valAx>
        <c:axId val="131530752"/>
        <c:scaling>
          <c:orientation val="minMax"/>
          <c:max val="600"/>
        </c:scaling>
        <c:axPos val="l"/>
        <c:majorGridlines/>
        <c:numFmt formatCode="General" sourceLinked="1"/>
        <c:tickLblPos val="nextTo"/>
        <c:crossAx val="131528960"/>
        <c:crosses val="autoZero"/>
        <c:crossBetween val="midCat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126820375657267"/>
          <c:y val="0.21430164187694176"/>
          <c:w val="0.79278234761887878"/>
          <c:h val="0.54079111035928296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გრაფიკი'!$C$1</c:f>
              <c:strCache>
                <c:ptCount val="1"/>
                <c:pt idx="0">
                  <c:v>raodenoba </c:v>
                </c:pt>
              </c:strCache>
            </c:strRef>
          </c:tx>
          <c:xVal>
            <c:numRef>
              <c:f>'ფაკულტეტის გრაფიკი'!$B$2:$B$2425</c:f>
              <c:numCache>
                <c:formatCode>General</c:formatCode>
                <c:ptCount val="37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</c:numCache>
            </c:numRef>
          </c:xVal>
          <c:yVal>
            <c:numRef>
              <c:f>'ფაკულტეტის გრაფიკი'!$C$2:$C$2425</c:f>
              <c:numCache>
                <c:formatCode>General</c:formatCode>
                <c:ptCount val="37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21</c:v>
                </c:pt>
                <c:pt idx="7">
                  <c:v>25</c:v>
                </c:pt>
                <c:pt idx="8">
                  <c:v>26</c:v>
                </c:pt>
                <c:pt idx="9">
                  <c:v>19</c:v>
                </c:pt>
                <c:pt idx="10">
                  <c:v>15</c:v>
                </c:pt>
                <c:pt idx="11">
                  <c:v>38</c:v>
                </c:pt>
                <c:pt idx="12">
                  <c:v>23</c:v>
                </c:pt>
                <c:pt idx="13">
                  <c:v>19</c:v>
                </c:pt>
                <c:pt idx="14">
                  <c:v>19</c:v>
                </c:pt>
                <c:pt idx="15">
                  <c:v>23</c:v>
                </c:pt>
                <c:pt idx="16">
                  <c:v>118</c:v>
                </c:pt>
                <c:pt idx="17">
                  <c:v>146</c:v>
                </c:pt>
                <c:pt idx="18">
                  <c:v>114</c:v>
                </c:pt>
                <c:pt idx="19">
                  <c:v>90</c:v>
                </c:pt>
                <c:pt idx="20">
                  <c:v>65</c:v>
                </c:pt>
                <c:pt idx="21">
                  <c:v>146</c:v>
                </c:pt>
                <c:pt idx="22">
                  <c:v>84</c:v>
                </c:pt>
                <c:pt idx="23">
                  <c:v>93</c:v>
                </c:pt>
                <c:pt idx="24">
                  <c:v>86</c:v>
                </c:pt>
                <c:pt idx="25">
                  <c:v>62</c:v>
                </c:pt>
                <c:pt idx="26">
                  <c:v>139</c:v>
                </c:pt>
                <c:pt idx="27">
                  <c:v>74</c:v>
                </c:pt>
                <c:pt idx="28">
                  <c:v>74</c:v>
                </c:pt>
                <c:pt idx="29">
                  <c:v>49</c:v>
                </c:pt>
                <c:pt idx="30">
                  <c:v>71</c:v>
                </c:pt>
                <c:pt idx="31">
                  <c:v>101</c:v>
                </c:pt>
                <c:pt idx="32">
                  <c:v>97</c:v>
                </c:pt>
                <c:pt idx="33">
                  <c:v>85</c:v>
                </c:pt>
                <c:pt idx="34">
                  <c:v>137</c:v>
                </c:pt>
                <c:pt idx="35">
                  <c:v>66</c:v>
                </c:pt>
                <c:pt idx="36">
                  <c:v>248</c:v>
                </c:pt>
              </c:numCache>
            </c:numRef>
          </c:yVal>
        </c:ser>
        <c:axId val="131808640"/>
        <c:axId val="131810432"/>
      </c:scatterChart>
      <c:valAx>
        <c:axId val="131808640"/>
        <c:scaling>
          <c:orientation val="minMax"/>
          <c:max val="40"/>
        </c:scaling>
        <c:axPos val="b"/>
        <c:numFmt formatCode="General" sourceLinked="1"/>
        <c:tickLblPos val="nextTo"/>
        <c:crossAx val="131810432"/>
        <c:crosses val="autoZero"/>
        <c:crossBetween val="midCat"/>
      </c:valAx>
      <c:valAx>
        <c:axId val="131810432"/>
        <c:scaling>
          <c:orientation val="minMax"/>
          <c:max val="260"/>
          <c:min val="0"/>
        </c:scaling>
        <c:axPos val="l"/>
        <c:majorGridlines/>
        <c:numFmt formatCode="General" sourceLinked="1"/>
        <c:tickLblPos val="nextTo"/>
        <c:crossAx val="131808640"/>
        <c:crosses val="autoZero"/>
        <c:crossBetween val="midCat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44325761800784"/>
          <c:y val="0.20606985206394654"/>
          <c:w val="0.78949349818667625"/>
          <c:h val="0.59339988013309364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გრაფიკი'!$D$2</c:f>
              <c:strCache>
                <c:ptCount val="1"/>
                <c:pt idx="0">
                  <c:v>shefaseba </c:v>
                </c:pt>
              </c:strCache>
            </c:strRef>
          </c:tx>
          <c:xVal>
            <c:numRef>
              <c:f>'გაერთიანებული გრაფიკი'!$C$3:$C$10532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გრაფიკი'!$D$3:$D$10532</c:f>
              <c:numCache>
                <c:formatCode>General</c:formatCode>
                <c:ptCount val="41"/>
                <c:pt idx="0">
                  <c:v>286</c:v>
                </c:pt>
                <c:pt idx="1">
                  <c:v>17</c:v>
                </c:pt>
                <c:pt idx="2">
                  <c:v>49</c:v>
                </c:pt>
                <c:pt idx="3">
                  <c:v>33</c:v>
                </c:pt>
                <c:pt idx="4">
                  <c:v>58</c:v>
                </c:pt>
                <c:pt idx="5">
                  <c:v>75</c:v>
                </c:pt>
                <c:pt idx="6">
                  <c:v>75</c:v>
                </c:pt>
                <c:pt idx="7">
                  <c:v>79</c:v>
                </c:pt>
                <c:pt idx="8">
                  <c:v>122</c:v>
                </c:pt>
                <c:pt idx="9">
                  <c:v>118</c:v>
                </c:pt>
                <c:pt idx="10">
                  <c:v>245</c:v>
                </c:pt>
                <c:pt idx="11">
                  <c:v>198</c:v>
                </c:pt>
                <c:pt idx="12">
                  <c:v>206</c:v>
                </c:pt>
                <c:pt idx="13">
                  <c:v>174</c:v>
                </c:pt>
                <c:pt idx="14">
                  <c:v>194</c:v>
                </c:pt>
                <c:pt idx="15">
                  <c:v>249</c:v>
                </c:pt>
                <c:pt idx="16">
                  <c:v>197</c:v>
                </c:pt>
                <c:pt idx="17">
                  <c:v>130</c:v>
                </c:pt>
                <c:pt idx="18">
                  <c:v>123</c:v>
                </c:pt>
                <c:pt idx="19">
                  <c:v>74</c:v>
                </c:pt>
                <c:pt idx="20">
                  <c:v>665</c:v>
                </c:pt>
                <c:pt idx="21">
                  <c:v>726</c:v>
                </c:pt>
                <c:pt idx="22">
                  <c:v>490</c:v>
                </c:pt>
                <c:pt idx="23">
                  <c:v>373</c:v>
                </c:pt>
                <c:pt idx="24">
                  <c:v>326</c:v>
                </c:pt>
                <c:pt idx="25">
                  <c:v>439</c:v>
                </c:pt>
                <c:pt idx="26">
                  <c:v>310</c:v>
                </c:pt>
                <c:pt idx="27">
                  <c:v>312</c:v>
                </c:pt>
                <c:pt idx="28">
                  <c:v>364</c:v>
                </c:pt>
                <c:pt idx="29">
                  <c:v>258</c:v>
                </c:pt>
                <c:pt idx="30">
                  <c:v>425</c:v>
                </c:pt>
                <c:pt idx="31">
                  <c:v>268</c:v>
                </c:pt>
                <c:pt idx="32">
                  <c:v>284</c:v>
                </c:pt>
                <c:pt idx="33">
                  <c:v>217</c:v>
                </c:pt>
                <c:pt idx="34">
                  <c:v>262</c:v>
                </c:pt>
                <c:pt idx="35">
                  <c:v>290</c:v>
                </c:pt>
                <c:pt idx="36">
                  <c:v>260</c:v>
                </c:pt>
                <c:pt idx="37">
                  <c:v>244</c:v>
                </c:pt>
                <c:pt idx="38">
                  <c:v>353</c:v>
                </c:pt>
                <c:pt idx="39">
                  <c:v>191</c:v>
                </c:pt>
                <c:pt idx="40">
                  <c:v>730</c:v>
                </c:pt>
              </c:numCache>
            </c:numRef>
          </c:yVal>
        </c:ser>
        <c:axId val="131929984"/>
        <c:axId val="131931520"/>
      </c:scatterChart>
      <c:valAx>
        <c:axId val="131929984"/>
        <c:scaling>
          <c:orientation val="minMax"/>
          <c:max val="40"/>
        </c:scaling>
        <c:axPos val="b"/>
        <c:numFmt formatCode="General" sourceLinked="1"/>
        <c:tickLblPos val="nextTo"/>
        <c:crossAx val="131931520"/>
        <c:crosses val="autoZero"/>
        <c:crossBetween val="midCat"/>
      </c:valAx>
      <c:valAx>
        <c:axId val="131931520"/>
        <c:scaling>
          <c:orientation val="minMax"/>
          <c:max val="750"/>
          <c:min val="0"/>
        </c:scaling>
        <c:axPos val="l"/>
        <c:majorGridlines/>
        <c:numFmt formatCode="General" sourceLinked="1"/>
        <c:tickLblPos val="nextTo"/>
        <c:crossAx val="131929984"/>
        <c:crosses val="autoZero"/>
        <c:crossBetween val="midCat"/>
      </c:valAx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056170643644174"/>
          <c:y val="0.17487795272236337"/>
          <c:w val="0.84831690434697848"/>
          <c:h val="0.6069748428749151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ცენტრის გრაფიკი'!$C$1</c:f>
              <c:strCache>
                <c:ptCount val="1"/>
                <c:pt idx="0">
                  <c:v>სტიდენტი</c:v>
                </c:pt>
              </c:strCache>
            </c:strRef>
          </c:tx>
          <c:xVal>
            <c:numRef>
              <c:f>'საგამოცდო ცენტრის გრაფიკი'!$B$2:$B$14030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გრაფიკი'!$C$2:$C$14030</c:f>
              <c:numCache>
                <c:formatCode>General</c:formatCode>
                <c:ptCount val="41"/>
                <c:pt idx="0">
                  <c:v>156</c:v>
                </c:pt>
                <c:pt idx="1">
                  <c:v>12</c:v>
                </c:pt>
                <c:pt idx="2">
                  <c:v>22</c:v>
                </c:pt>
                <c:pt idx="3">
                  <c:v>30</c:v>
                </c:pt>
                <c:pt idx="4">
                  <c:v>19</c:v>
                </c:pt>
                <c:pt idx="5">
                  <c:v>62</c:v>
                </c:pt>
                <c:pt idx="6">
                  <c:v>42</c:v>
                </c:pt>
                <c:pt idx="7">
                  <c:v>55</c:v>
                </c:pt>
                <c:pt idx="8">
                  <c:v>64</c:v>
                </c:pt>
                <c:pt idx="9">
                  <c:v>66</c:v>
                </c:pt>
                <c:pt idx="10">
                  <c:v>130</c:v>
                </c:pt>
                <c:pt idx="11">
                  <c:v>102</c:v>
                </c:pt>
                <c:pt idx="12">
                  <c:v>145</c:v>
                </c:pt>
                <c:pt idx="13">
                  <c:v>168</c:v>
                </c:pt>
                <c:pt idx="14">
                  <c:v>147</c:v>
                </c:pt>
                <c:pt idx="15">
                  <c:v>284</c:v>
                </c:pt>
                <c:pt idx="16">
                  <c:v>262</c:v>
                </c:pt>
                <c:pt idx="17">
                  <c:v>293</c:v>
                </c:pt>
                <c:pt idx="18">
                  <c:v>195</c:v>
                </c:pt>
                <c:pt idx="19">
                  <c:v>85</c:v>
                </c:pt>
                <c:pt idx="20">
                  <c:v>692</c:v>
                </c:pt>
                <c:pt idx="21">
                  <c:v>473</c:v>
                </c:pt>
                <c:pt idx="22">
                  <c:v>487</c:v>
                </c:pt>
                <c:pt idx="23">
                  <c:v>375</c:v>
                </c:pt>
                <c:pt idx="24">
                  <c:v>462</c:v>
                </c:pt>
                <c:pt idx="25">
                  <c:v>551</c:v>
                </c:pt>
                <c:pt idx="26">
                  <c:v>466</c:v>
                </c:pt>
                <c:pt idx="27">
                  <c:v>478</c:v>
                </c:pt>
                <c:pt idx="28">
                  <c:v>528</c:v>
                </c:pt>
                <c:pt idx="29">
                  <c:v>457</c:v>
                </c:pt>
                <c:pt idx="30">
                  <c:v>649</c:v>
                </c:pt>
                <c:pt idx="31">
                  <c:v>422</c:v>
                </c:pt>
                <c:pt idx="32">
                  <c:v>491</c:v>
                </c:pt>
                <c:pt idx="33">
                  <c:v>543</c:v>
                </c:pt>
                <c:pt idx="34">
                  <c:v>492</c:v>
                </c:pt>
                <c:pt idx="35">
                  <c:v>608</c:v>
                </c:pt>
                <c:pt idx="36">
                  <c:v>556</c:v>
                </c:pt>
                <c:pt idx="37">
                  <c:v>590</c:v>
                </c:pt>
                <c:pt idx="38">
                  <c:v>735</c:v>
                </c:pt>
                <c:pt idx="39">
                  <c:v>514</c:v>
                </c:pt>
                <c:pt idx="40">
                  <c:v>1080</c:v>
                </c:pt>
              </c:numCache>
            </c:numRef>
          </c:yVal>
        </c:ser>
        <c:axId val="131952000"/>
        <c:axId val="132486272"/>
      </c:scatterChart>
      <c:valAx>
        <c:axId val="131952000"/>
        <c:scaling>
          <c:orientation val="minMax"/>
          <c:max val="40"/>
        </c:scaling>
        <c:axPos val="b"/>
        <c:numFmt formatCode="General" sourceLinked="1"/>
        <c:tickLblPos val="nextTo"/>
        <c:crossAx val="132486272"/>
        <c:crosses val="autoZero"/>
        <c:crossBetween val="midCat"/>
      </c:valAx>
      <c:valAx>
        <c:axId val="132486272"/>
        <c:scaling>
          <c:orientation val="minMax"/>
        </c:scaling>
        <c:axPos val="l"/>
        <c:majorGridlines/>
        <c:numFmt formatCode="General" sourceLinked="1"/>
        <c:tickLblPos val="nextTo"/>
        <c:crossAx val="131952000"/>
        <c:crosses val="autoZero"/>
        <c:crossBetween val="midCat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4731391863875132"/>
          <c:y val="0.1953314607603874"/>
          <c:w val="0.76888893663190183"/>
          <c:h val="0.61343402250157708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გრაფიკი'!$C$1</c:f>
              <c:strCache>
                <c:ptCount val="1"/>
                <c:pt idx="0">
                  <c:v>შეფასება </c:v>
                </c:pt>
              </c:strCache>
            </c:strRef>
          </c:tx>
          <c:xVal>
            <c:numRef>
              <c:f>'ფაკულტეტის გრაფიკი'!$B$2:$B$1535</c:f>
              <c:numCache>
                <c:formatCode>General</c:formatCode>
                <c:ptCount val="33"/>
                <c:pt idx="1">
                  <c:v>12</c:v>
                </c:pt>
                <c:pt idx="2">
                  <c:v>13</c:v>
                </c:pt>
                <c:pt idx="3">
                  <c:v>15</c:v>
                </c:pt>
                <c:pt idx="4">
                  <c:v>16</c:v>
                </c:pt>
                <c:pt idx="5">
                  <c:v>17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21.5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35.5</c:v>
                </c:pt>
                <c:pt idx="25">
                  <c:v>36</c:v>
                </c:pt>
                <c:pt idx="26">
                  <c:v>36.5</c:v>
                </c:pt>
                <c:pt idx="27">
                  <c:v>37</c:v>
                </c:pt>
                <c:pt idx="28">
                  <c:v>37.5</c:v>
                </c:pt>
                <c:pt idx="29">
                  <c:v>38</c:v>
                </c:pt>
                <c:pt idx="30">
                  <c:v>38.5</c:v>
                </c:pt>
                <c:pt idx="31">
                  <c:v>39</c:v>
                </c:pt>
                <c:pt idx="32">
                  <c:v>40</c:v>
                </c:pt>
              </c:numCache>
            </c:numRef>
          </c:xVal>
          <c:yVal>
            <c:numRef>
              <c:f>'ფაკულტეტის გრაფიკი'!$C$2:$C$1535</c:f>
              <c:numCache>
                <c:formatCode>General</c:formatCode>
                <c:ptCount val="33"/>
                <c:pt idx="0">
                  <c:v>9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12</c:v>
                </c:pt>
                <c:pt idx="8">
                  <c:v>63</c:v>
                </c:pt>
                <c:pt idx="9">
                  <c:v>1</c:v>
                </c:pt>
                <c:pt idx="10">
                  <c:v>47</c:v>
                </c:pt>
                <c:pt idx="11">
                  <c:v>38</c:v>
                </c:pt>
                <c:pt idx="12">
                  <c:v>39</c:v>
                </c:pt>
                <c:pt idx="13">
                  <c:v>76</c:v>
                </c:pt>
                <c:pt idx="14">
                  <c:v>45</c:v>
                </c:pt>
                <c:pt idx="15">
                  <c:v>45</c:v>
                </c:pt>
                <c:pt idx="16">
                  <c:v>73</c:v>
                </c:pt>
                <c:pt idx="17">
                  <c:v>51</c:v>
                </c:pt>
                <c:pt idx="18">
                  <c:v>130</c:v>
                </c:pt>
                <c:pt idx="19">
                  <c:v>69</c:v>
                </c:pt>
                <c:pt idx="20">
                  <c:v>101</c:v>
                </c:pt>
                <c:pt idx="21">
                  <c:v>69</c:v>
                </c:pt>
                <c:pt idx="22">
                  <c:v>87</c:v>
                </c:pt>
                <c:pt idx="23">
                  <c:v>131</c:v>
                </c:pt>
                <c:pt idx="24">
                  <c:v>1</c:v>
                </c:pt>
                <c:pt idx="25">
                  <c:v>67</c:v>
                </c:pt>
                <c:pt idx="26">
                  <c:v>1</c:v>
                </c:pt>
                <c:pt idx="27">
                  <c:v>90</c:v>
                </c:pt>
                <c:pt idx="28">
                  <c:v>2</c:v>
                </c:pt>
                <c:pt idx="29">
                  <c:v>98</c:v>
                </c:pt>
                <c:pt idx="30">
                  <c:v>2</c:v>
                </c:pt>
                <c:pt idx="31">
                  <c:v>48</c:v>
                </c:pt>
                <c:pt idx="32">
                  <c:v>106</c:v>
                </c:pt>
              </c:numCache>
            </c:numRef>
          </c:yVal>
        </c:ser>
        <c:axId val="132018944"/>
        <c:axId val="132020480"/>
      </c:scatterChart>
      <c:valAx>
        <c:axId val="132018944"/>
        <c:scaling>
          <c:orientation val="minMax"/>
          <c:max val="40"/>
        </c:scaling>
        <c:axPos val="b"/>
        <c:numFmt formatCode="General" sourceLinked="1"/>
        <c:tickLblPos val="nextTo"/>
        <c:crossAx val="132020480"/>
        <c:crosses val="autoZero"/>
        <c:crossBetween val="midCat"/>
      </c:valAx>
      <c:valAx>
        <c:axId val="132020480"/>
        <c:scaling>
          <c:orientation val="minMax"/>
        </c:scaling>
        <c:axPos val="l"/>
        <c:majorGridlines/>
        <c:numFmt formatCode="General" sourceLinked="1"/>
        <c:tickLblPos val="nextTo"/>
        <c:crossAx val="132018944"/>
        <c:crosses val="autoZero"/>
        <c:crossBetween val="midCat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627958697918259"/>
          <c:y val="0.22267686192405059"/>
          <c:w val="0.78286758139708557"/>
          <c:h val="0.57790572421221909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გრაფიკი'!$B$2</c:f>
              <c:strCache>
                <c:ptCount val="1"/>
                <c:pt idx="0">
                  <c:v>სტუდენტი</c:v>
                </c:pt>
              </c:strCache>
            </c:strRef>
          </c:tx>
          <c:xVal>
            <c:numRef>
              <c:f>'გაერთიანებული გრაფიკი'!$A$3:$A$15535</c:f>
              <c:numCache>
                <c:formatCode>General</c:formatCode>
                <c:ptCount val="4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21.5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35.5</c:v>
                </c:pt>
                <c:pt idx="38">
                  <c:v>36</c:v>
                </c:pt>
                <c:pt idx="39">
                  <c:v>36.5</c:v>
                </c:pt>
                <c:pt idx="40">
                  <c:v>37</c:v>
                </c:pt>
                <c:pt idx="41">
                  <c:v>37.5</c:v>
                </c:pt>
                <c:pt idx="42">
                  <c:v>38</c:v>
                </c:pt>
                <c:pt idx="43">
                  <c:v>38.5</c:v>
                </c:pt>
                <c:pt idx="44">
                  <c:v>39</c:v>
                </c:pt>
                <c:pt idx="45">
                  <c:v>40</c:v>
                </c:pt>
              </c:numCache>
            </c:numRef>
          </c:xVal>
          <c:yVal>
            <c:numRef>
              <c:f>'გაერთიანებული გრაფიკი'!$B$3:$B$15535</c:f>
              <c:numCache>
                <c:formatCode>General</c:formatCode>
                <c:ptCount val="46"/>
                <c:pt idx="0">
                  <c:v>153</c:v>
                </c:pt>
                <c:pt idx="1">
                  <c:v>12</c:v>
                </c:pt>
                <c:pt idx="2">
                  <c:v>22</c:v>
                </c:pt>
                <c:pt idx="3">
                  <c:v>30</c:v>
                </c:pt>
                <c:pt idx="4">
                  <c:v>19</c:v>
                </c:pt>
                <c:pt idx="5">
                  <c:v>62</c:v>
                </c:pt>
                <c:pt idx="6">
                  <c:v>42</c:v>
                </c:pt>
                <c:pt idx="7">
                  <c:v>55</c:v>
                </c:pt>
                <c:pt idx="8">
                  <c:v>64</c:v>
                </c:pt>
                <c:pt idx="9">
                  <c:v>67</c:v>
                </c:pt>
                <c:pt idx="10">
                  <c:v>130</c:v>
                </c:pt>
                <c:pt idx="11">
                  <c:v>102</c:v>
                </c:pt>
                <c:pt idx="12">
                  <c:v>146</c:v>
                </c:pt>
                <c:pt idx="13">
                  <c:v>171</c:v>
                </c:pt>
                <c:pt idx="14">
                  <c:v>147</c:v>
                </c:pt>
                <c:pt idx="15">
                  <c:v>285</c:v>
                </c:pt>
                <c:pt idx="16">
                  <c:v>264</c:v>
                </c:pt>
                <c:pt idx="17">
                  <c:v>294</c:v>
                </c:pt>
                <c:pt idx="18">
                  <c:v>195</c:v>
                </c:pt>
                <c:pt idx="19">
                  <c:v>86</c:v>
                </c:pt>
                <c:pt idx="20">
                  <c:v>704</c:v>
                </c:pt>
                <c:pt idx="21">
                  <c:v>536</c:v>
                </c:pt>
                <c:pt idx="22">
                  <c:v>1</c:v>
                </c:pt>
                <c:pt idx="23">
                  <c:v>534</c:v>
                </c:pt>
                <c:pt idx="24">
                  <c:v>413</c:v>
                </c:pt>
                <c:pt idx="25">
                  <c:v>501</c:v>
                </c:pt>
                <c:pt idx="26">
                  <c:v>627</c:v>
                </c:pt>
                <c:pt idx="27">
                  <c:v>511</c:v>
                </c:pt>
                <c:pt idx="28">
                  <c:v>523</c:v>
                </c:pt>
                <c:pt idx="29">
                  <c:v>601</c:v>
                </c:pt>
                <c:pt idx="30">
                  <c:v>508</c:v>
                </c:pt>
                <c:pt idx="31">
                  <c:v>779</c:v>
                </c:pt>
                <c:pt idx="32">
                  <c:v>491</c:v>
                </c:pt>
                <c:pt idx="33">
                  <c:v>592</c:v>
                </c:pt>
                <c:pt idx="34">
                  <c:v>612</c:v>
                </c:pt>
                <c:pt idx="35">
                  <c:v>579</c:v>
                </c:pt>
                <c:pt idx="36">
                  <c:v>739</c:v>
                </c:pt>
                <c:pt idx="37">
                  <c:v>1</c:v>
                </c:pt>
                <c:pt idx="38">
                  <c:v>623</c:v>
                </c:pt>
                <c:pt idx="39">
                  <c:v>1</c:v>
                </c:pt>
                <c:pt idx="40">
                  <c:v>680</c:v>
                </c:pt>
                <c:pt idx="41">
                  <c:v>2</c:v>
                </c:pt>
                <c:pt idx="42">
                  <c:v>833</c:v>
                </c:pt>
                <c:pt idx="43">
                  <c:v>2</c:v>
                </c:pt>
                <c:pt idx="44">
                  <c:v>562</c:v>
                </c:pt>
                <c:pt idx="45">
                  <c:v>1186</c:v>
                </c:pt>
              </c:numCache>
            </c:numRef>
          </c:yVal>
        </c:ser>
        <c:axId val="132495616"/>
        <c:axId val="132850816"/>
      </c:scatterChart>
      <c:valAx>
        <c:axId val="132495616"/>
        <c:scaling>
          <c:orientation val="minMax"/>
          <c:max val="40"/>
        </c:scaling>
        <c:axPos val="b"/>
        <c:numFmt formatCode="General" sourceLinked="1"/>
        <c:tickLblPos val="nextTo"/>
        <c:crossAx val="132850816"/>
        <c:crosses val="autoZero"/>
        <c:crossBetween val="midCat"/>
      </c:valAx>
      <c:valAx>
        <c:axId val="132850816"/>
        <c:scaling>
          <c:orientation val="minMax"/>
          <c:max val="1200"/>
        </c:scaling>
        <c:axPos val="l"/>
        <c:majorGridlines/>
        <c:numFmt formatCode="General" sourceLinked="1"/>
        <c:tickLblPos val="nextTo"/>
        <c:crossAx val="132495616"/>
        <c:crosses val="autoZero"/>
        <c:crossBetween val="midCat"/>
      </c:valAx>
    </c:plotArea>
    <c:plotVisOnly val="1"/>
  </c:chart>
  <c:externalData r:id="rId1"/>
  <c:userShapes r:id="rId2"/>
</c:chartSpace>
</file>

<file path=ppt/drawings/_rels/drawing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0.0166</cdr:x>
      <cdr:y>0.26768</cdr:y>
    </cdr:from>
    <cdr:to>
      <cdr:x>0.07371</cdr:x>
      <cdr:y>0.77525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33411" y="1762124"/>
          <a:ext cx="1914523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   სტუდენტთა</a:t>
          </a:r>
          <a:r>
            <a:rPr lang="ka-GE" sz="1100" b="1" baseline="0" dirty="0"/>
            <a:t> 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0.38778</cdr:x>
      <cdr:y>0.87374</cdr:y>
    </cdr:from>
    <cdr:to>
      <cdr:x>0.64276</cdr:x>
      <cdr:y>0.96717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81300" y="3295650"/>
          <a:ext cx="1828800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</a:t>
          </a:r>
          <a:r>
            <a:rPr lang="ka-GE" sz="1100" b="1" baseline="0" dirty="0"/>
            <a:t>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0.5166</cdr:x>
      <cdr:y>0.11111</cdr:y>
    </cdr:from>
    <cdr:to>
      <cdr:x>0.81408</cdr:x>
      <cdr:y>0.35354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05225" y="419100"/>
          <a:ext cx="2133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0.47278</cdr:x>
      <cdr:y>0.07576</cdr:y>
    </cdr:from>
    <cdr:to>
      <cdr:x>0.60027</cdr:x>
      <cdr:y>0.31818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90900" y="285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0.11554</cdr:x>
      <cdr:y>0.01453</cdr:y>
    </cdr:from>
    <cdr:to>
      <cdr:x>0.86454</cdr:x>
      <cdr:y>0.17676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28675" y="57150"/>
          <a:ext cx="5372100" cy="638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ეკონომიკისა და ბიზნესის ფაკულტეტი</a:t>
          </a:r>
          <a:r>
            <a:rPr lang="ka-GE" sz="1100" b="1" baseline="0" dirty="0"/>
            <a:t> </a:t>
          </a:r>
        </a:p>
        <a:p xmlns:a="http://schemas.openxmlformats.org/drawingml/2006/main">
          <a:pPr algn="ctr"/>
          <a:r>
            <a:rPr lang="ka-GE" sz="1100" b="1" baseline="0" dirty="0"/>
            <a:t>შეფასებათა განაწილება (საგამოცდო ცენტრის მიერ ორგანიზებული გამოცდები)</a:t>
          </a:r>
          <a:endParaRPr lang="en-US" sz="1100" b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0.22424</cdr:x>
      <cdr:y>0.03683</cdr:y>
    </cdr:from>
    <cdr:to>
      <cdr:x>0.82727</cdr:x>
      <cdr:y>0.15297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09700" y="123825"/>
          <a:ext cx="37909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0.07424</cdr:x>
      <cdr:y>0.00567</cdr:y>
    </cdr:from>
    <cdr:to>
      <cdr:x>0.82424</cdr:x>
      <cdr:y>0.36261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6726" y="19051"/>
          <a:ext cx="4714874" cy="1200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0.39091</cdr:x>
      <cdr:y>0.03116</cdr:y>
    </cdr:from>
    <cdr:to>
      <cdr:x>0.79848</cdr:x>
      <cdr:y>0.15297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57450" y="104775"/>
          <a:ext cx="2562225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0.11708</cdr:x>
      <cdr:y>2.97413E-7</cdr:y>
    </cdr:from>
    <cdr:to>
      <cdr:x>0.95152</cdr:x>
      <cdr:y>0.16147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33450" y="1"/>
          <a:ext cx="6652472" cy="542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სოციალურ და პოლიტიკურ მეცნიერებათა ფაკულტეტი </a:t>
          </a:r>
        </a:p>
        <a:p xmlns:a="http://schemas.openxmlformats.org/drawingml/2006/main">
          <a:pPr algn="ctr"/>
          <a:r>
            <a:rPr lang="ka-GE" sz="1100" b="1" baseline="0" dirty="0"/>
            <a:t>შეფასებათა განაწილება(საგამოცდო ცენტრის მიერ ორგანიზებული გამოცდები) </a:t>
          </a:r>
          <a:endParaRPr lang="ka-GE" sz="1100" b="1" dirty="0"/>
        </a:p>
        <a:p xmlns:a="http://schemas.openxmlformats.org/drawingml/2006/main">
          <a:endParaRPr lang="ka-GE" sz="1100" dirty="0"/>
        </a:p>
        <a:p xmlns:a="http://schemas.openxmlformats.org/drawingml/2006/main">
          <a:endParaRPr lang="ka-GE" sz="1100" dirty="0"/>
        </a:p>
        <a:p xmlns:a="http://schemas.openxmlformats.org/drawingml/2006/main">
          <a:endParaRPr lang="ka-GE" sz="1100" dirty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0.04876</cdr:x>
      <cdr:y>0.21393</cdr:y>
    </cdr:from>
    <cdr:to>
      <cdr:x>0.11391</cdr:x>
      <cdr:y>0.73343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 flipH="1">
          <a:off x="-365491" y="1561797"/>
          <a:ext cx="1989183" cy="5038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0.43172</cdr:x>
      <cdr:y>0.87204</cdr:y>
    </cdr:from>
    <cdr:to>
      <cdr:x>0.68201</cdr:x>
      <cdr:y>0.96269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339070" y="3339071"/>
          <a:ext cx="1935834" cy="347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</a:t>
          </a:r>
          <a:r>
            <a:rPr lang="ka-GE" sz="1100" b="1" baseline="0"/>
            <a:t> შეფასებები</a:t>
          </a:r>
          <a:endParaRPr lang="en-US" sz="1100" b="1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0.03061</cdr:x>
      <cdr:y>0.38462</cdr:y>
    </cdr:from>
    <cdr:to>
      <cdr:x>0.15306</cdr:x>
      <cdr:y>0.63926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1" y="13811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0.00964</cdr:x>
      <cdr:y>0.20455</cdr:y>
    </cdr:from>
    <cdr:to>
      <cdr:x>0.06747</cdr:x>
      <cdr:y>0.76336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31992" y="1393995"/>
          <a:ext cx="1873590" cy="4571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0.37628</cdr:x>
      <cdr:y>0.74536</cdr:y>
    </cdr:from>
    <cdr:to>
      <cdr:x>0.49872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09876" y="3362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0.33418</cdr:x>
      <cdr:y>0.85411</cdr:y>
    </cdr:from>
    <cdr:to>
      <cdr:x>0.74362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95550" y="3067049"/>
          <a:ext cx="305752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0.40434</cdr:x>
      <cdr:y>0.89125</cdr:y>
    </cdr:from>
    <cdr:to>
      <cdr:x>0.72959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 flipH="1">
          <a:off x="3019425" y="3200399"/>
          <a:ext cx="242887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0.44388</cdr:x>
      <cdr:y>0.88859</cdr:y>
    </cdr:from>
    <cdr:to>
      <cdr:x>0.75255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 flipH="1">
          <a:off x="3314701" y="3190875"/>
          <a:ext cx="230505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0.33546</cdr:x>
      <cdr:y>0.84277</cdr:y>
    </cdr:from>
    <cdr:to>
      <cdr:x>0.64158</cdr:x>
      <cdr:y>0.90909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505069" y="3532045"/>
          <a:ext cx="2285982" cy="277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             მიღებული</a:t>
          </a:r>
          <a:r>
            <a:rPr lang="ka-GE" sz="1100" b="1" baseline="0" dirty="0"/>
            <a:t>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0.28444</cdr:x>
      <cdr:y>0.01326</cdr:y>
    </cdr:from>
    <cdr:to>
      <cdr:x>0.66199</cdr:x>
      <cdr:y>0.13793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124076" y="47625"/>
          <a:ext cx="2819399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0.27296</cdr:x>
      <cdr:y>0.05305</cdr:y>
    </cdr:from>
    <cdr:to>
      <cdr:x>0.39541</cdr:x>
      <cdr:y>0.30769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38351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0.125</cdr:x>
      <cdr:y>0.02387</cdr:y>
    </cdr:from>
    <cdr:to>
      <cdr:x>0.9324</cdr:x>
      <cdr:y>0.16556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933451" y="103005"/>
          <a:ext cx="6029325" cy="6113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სოციალურ და პოლიტიკურ მეცნიერებათა ფაკულტეტი</a:t>
          </a:r>
        </a:p>
        <a:p xmlns:a="http://schemas.openxmlformats.org/drawingml/2006/main">
          <a:pPr algn="ctr"/>
          <a:r>
            <a:rPr lang="ka-GE" sz="1100" b="1"/>
            <a:t>შეფასებათა განაწილება</a:t>
          </a:r>
          <a:r>
            <a:rPr lang="ka-GE" sz="1100" b="1" baseline="0"/>
            <a:t> (ფაკულტეტის მიერ ორგანიზებული გამოცდები).</a:t>
          </a:r>
          <a:endParaRPr lang="en-US" sz="1100" b="1"/>
        </a:p>
      </cdr:txBody>
    </cdr:sp>
  </cdr:relSizeAnchor>
  <cdr:relSizeAnchor xmlns:cdr="http://schemas.openxmlformats.org/drawingml/2006/chartDrawing">
    <cdr:from>
      <cdr:x>0.13903</cdr:x>
      <cdr:y>0.00662</cdr:y>
    </cdr:from>
    <cdr:to>
      <cdr:x>0.25893</cdr:x>
      <cdr:y>0.29801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1038226" y="28575"/>
          <a:ext cx="895350" cy="1257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0.1301</cdr:x>
      <cdr:y>0.01987</cdr:y>
    </cdr:from>
    <cdr:to>
      <cdr:x>0.83291</cdr:x>
      <cdr:y>0.16998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971550" y="85726"/>
          <a:ext cx="5248276" cy="647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0.00964</cdr:x>
      <cdr:y>0.31818</cdr:y>
    </cdr:from>
    <cdr:to>
      <cdr:x>0.06079</cdr:x>
      <cdr:y>0.73378</cdr:y>
    </cdr:to>
    <cdr:sp macro="" textlink="">
      <cdr:nvSpPr>
        <cdr:cNvPr id="14" name="TextBox 1"/>
        <cdr:cNvSpPr txBox="1"/>
      </cdr:nvSpPr>
      <cdr:spPr>
        <a:xfrm xmlns:a="http://schemas.openxmlformats.org/drawingml/2006/main" rot="16200000" flipH="1">
          <a:off x="-418318" y="1561319"/>
          <a:ext cx="1393423" cy="4043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b="1" dirty="0"/>
            <a:t>სტუდენტთა რაოდენობა</a:t>
          </a:r>
          <a:endParaRPr lang="en-US" sz="1100" b="1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0.05344</cdr:x>
      <cdr:y>0.02326</cdr:y>
    </cdr:from>
    <cdr:to>
      <cdr:x>0.93257</cdr:x>
      <cdr:y>0.19638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0050" y="85725"/>
          <a:ext cx="6581775" cy="638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სოციალურ და პოლიტიკურ მეცნიერებათა ფაკულტეტი </a:t>
          </a:r>
          <a:endParaRPr lang="en-US" dirty="0"/>
        </a:p>
        <a:p xmlns:a="http://schemas.openxmlformats.org/drawingml/2006/main">
          <a:pPr algn="ctr"/>
          <a:r>
            <a:rPr lang="ka-GE" sz="1100" b="1" baseline="0" dirty="0">
              <a:latin typeface="+mn-lt"/>
              <a:ea typeface="+mn-ea"/>
              <a:cs typeface="+mn-cs"/>
            </a:rPr>
            <a:t>შეფასებათა განაწილება(საგამოცდო ცენტრის  და ფაკულტეტის მიერ ორგანიზებული გამოცდები) </a:t>
          </a:r>
          <a:endParaRPr lang="ka-GE" sz="1100" b="1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ka-GE" sz="1100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0.02038</cdr:x>
      <cdr:y>0.19048</cdr:y>
    </cdr:from>
    <cdr:to>
      <cdr:x>0.06115</cdr:x>
      <cdr:y>0.77274</cdr:y>
    </cdr:to>
    <cdr:sp macro="" textlink="">
      <cdr:nvSpPr>
        <cdr:cNvPr id="4" name="TextBox 1"/>
        <cdr:cNvSpPr txBox="1"/>
      </cdr:nvSpPr>
      <cdr:spPr>
        <a:xfrm xmlns:a="http://schemas.openxmlformats.org/drawingml/2006/main" rot="16200000" flipH="1">
          <a:off x="-626943" y="1388943"/>
          <a:ext cx="1863486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b="1" dirty="0"/>
            <a:t>სტუდენტთა 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0.41783</cdr:x>
      <cdr:y>0.90476</cdr:y>
    </cdr:from>
    <cdr:to>
      <cdr:x>0.72044</cdr:x>
      <cdr:y>0.97108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124200" y="2895600"/>
          <a:ext cx="2262655" cy="212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b="1" dirty="0"/>
            <a:t>             მიღებული</a:t>
          </a:r>
          <a:r>
            <a:rPr lang="ka-GE" sz="1100" b="1" baseline="0" dirty="0"/>
            <a:t> შეფასებები</a:t>
          </a:r>
          <a:endParaRPr lang="en-US" sz="1100" b="1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0.48212</cdr:x>
      <cdr:y>0.78855</cdr:y>
    </cdr:from>
    <cdr:to>
      <cdr:x>0.60049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24275" y="37814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0.39583</cdr:x>
      <cdr:y>0.9</cdr:y>
    </cdr:from>
    <cdr:to>
      <cdr:x>0.61778</cdr:x>
      <cdr:y>0.97049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95600" y="2743200"/>
          <a:ext cx="1623609" cy="2148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</a:t>
          </a:r>
          <a:r>
            <a:rPr lang="ka-GE" sz="1100" b="1" baseline="0" dirty="0"/>
            <a:t> 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0.01042</cdr:x>
      <cdr:y>0.25</cdr:y>
    </cdr:from>
    <cdr:to>
      <cdr:x>0.0431</cdr:x>
      <cdr:y>0.7734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601931" y="1440131"/>
          <a:ext cx="1595323" cy="2390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სტუდენტთა </a:t>
          </a:r>
          <a:r>
            <a:rPr lang="ka-GE" sz="1100" b="1" baseline="0" dirty="0"/>
            <a:t> რაოდენობა 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0.07521</cdr:x>
      <cdr:y>0.00725</cdr:y>
    </cdr:from>
    <cdr:to>
      <cdr:x>0.94821</cdr:x>
      <cdr:y>0.19452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80994" y="25211"/>
          <a:ext cx="6743728" cy="6510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ჰუმანიტარულ მეცნიერებათა ფაკულტეტი</a:t>
          </a:r>
          <a:endParaRPr lang="en-US" dirty="0"/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 dirty="0">
              <a:latin typeface="+mn-lt"/>
              <a:ea typeface="+mn-ea"/>
              <a:cs typeface="+mn-cs"/>
            </a:rPr>
            <a:t> განაწილება</a:t>
          </a:r>
          <a:endParaRPr lang="en-US" dirty="0"/>
        </a:p>
        <a:p xmlns:a="http://schemas.openxmlformats.org/drawingml/2006/main">
          <a:pPr algn="ctr"/>
          <a:r>
            <a:rPr lang="ka-GE" sz="1100" b="1" baseline="0" dirty="0">
              <a:latin typeface="+mn-lt"/>
              <a:ea typeface="+mn-ea"/>
              <a:cs typeface="+mn-cs"/>
            </a:rPr>
            <a:t> (თსუ საგამოცდო ცენტრის მიერ  მიერ ორგანიზებული გამოცდები)</a:t>
          </a:r>
          <a:endParaRPr lang="en-US" sz="11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0.0097</cdr:x>
      <cdr:y>0.2839</cdr:y>
    </cdr:from>
    <cdr:to>
      <cdr:x>0.05549</cdr:x>
      <cdr:y>0.72513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572851" y="1715851"/>
          <a:ext cx="1657960" cy="3598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Lucida Sans Unicode"/>
            </a:rPr>
            <a:t>სტუდენტთა </a:t>
          </a:r>
          <a:r>
            <a:rPr lang="ka-GE" sz="1100" b="1" baseline="0" dirty="0">
              <a:latin typeface="Lucida Sans Unicode"/>
            </a:rPr>
            <a:t> რაოდენობა </a:t>
          </a:r>
          <a:endParaRPr lang="en-US" sz="1100" b="1" dirty="0">
            <a:latin typeface="Lucida Sans Unicode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0.39758</cdr:x>
      <cdr:y>0.87199</cdr:y>
    </cdr:from>
    <cdr:to>
      <cdr:x>0.64388</cdr:x>
      <cdr:y>0.97495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124200" y="3276600"/>
          <a:ext cx="1935465" cy="386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Lucida Sans Unicode"/>
            </a:rPr>
            <a:t>მიღებული</a:t>
          </a:r>
          <a:r>
            <a:rPr lang="ka-GE" sz="1100" b="1" baseline="0" dirty="0">
              <a:latin typeface="Lucida Sans Unicode"/>
            </a:rPr>
            <a:t>  შეფასებები</a:t>
          </a:r>
          <a:endParaRPr lang="en-US" sz="1100" b="1" dirty="0">
            <a:latin typeface="Lucida Sans Unicode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0.13576</cdr:x>
      <cdr:y>0.02028</cdr:y>
    </cdr:from>
    <cdr:to>
      <cdr:x>0.80485</cdr:x>
      <cdr:y>0.10219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1066800" y="76201"/>
          <a:ext cx="52578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ka-GE" sz="1400" b="1" dirty="0" smtClean="0"/>
            <a:t>2011-2012 სასწავლო წელი გაზაფხულის სემესტრი</a:t>
          </a:r>
          <a:endParaRPr lang="en-US" sz="1400" b="1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0.14498</cdr:x>
      <cdr:y>0.0503</cdr:y>
    </cdr:from>
    <cdr:to>
      <cdr:x>0.93928</cdr:x>
      <cdr:y>0.23965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4424" y="161925"/>
          <a:ext cx="6105525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 საუნივერსიტეტო</a:t>
          </a:r>
          <a:r>
            <a:rPr lang="ka-GE" sz="1100" b="0" baseline="0" dirty="0">
              <a:latin typeface="+mn-lt"/>
              <a:ea typeface="+mn-ea"/>
              <a:cs typeface="+mn-cs"/>
            </a:rPr>
            <a:t>  </a:t>
          </a:r>
          <a:r>
            <a:rPr lang="ka-GE" sz="1100" b="1" dirty="0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 dirty="0">
              <a:latin typeface="+mn-lt"/>
              <a:ea typeface="+mn-ea"/>
              <a:cs typeface="+mn-cs"/>
            </a:rPr>
            <a:t> </a:t>
          </a:r>
          <a:r>
            <a:rPr lang="en-US" sz="1100" b="1" baseline="0" dirty="0">
              <a:latin typeface="+mn-lt"/>
              <a:ea typeface="+mn-ea"/>
              <a:cs typeface="+mn-cs"/>
            </a:rPr>
            <a:t> </a:t>
          </a:r>
          <a:r>
            <a:rPr lang="ka-GE" sz="1100" b="1" baseline="0" dirty="0">
              <a:latin typeface="+mn-lt"/>
              <a:ea typeface="+mn-ea"/>
              <a:cs typeface="+mn-cs"/>
            </a:rPr>
            <a:t>განაწილება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 dirty="0">
              <a:latin typeface="+mn-lt"/>
              <a:ea typeface="+mn-ea"/>
              <a:cs typeface="+mn-cs"/>
            </a:rPr>
            <a:t> (თსუ საგამოცდო ცენტრის  და  ფაკულტეტიბის მიერ  მიერ ორგანიზებული გამოცდები)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b="1" dirty="0"/>
        </a:p>
      </cdr:txBody>
    </cdr:sp>
  </cdr:relSizeAnchor>
  <cdr:relSizeAnchor xmlns:cdr="http://schemas.openxmlformats.org/drawingml/2006/chartDrawing">
    <cdr:from>
      <cdr:x>0.4337</cdr:x>
      <cdr:y>0.82692</cdr:y>
    </cdr:from>
    <cdr:to>
      <cdr:x>0.6803</cdr:x>
      <cdr:y>0.94231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33748" y="2867025"/>
          <a:ext cx="1895475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+mn-lt"/>
              <a:ea typeface="+mn-ea"/>
              <a:cs typeface="+mn-cs"/>
            </a:rPr>
            <a:t>მიღებული</a:t>
          </a:r>
          <a:r>
            <a:rPr lang="ka-GE" sz="1100" b="1" baseline="0" dirty="0">
              <a:latin typeface="+mn-lt"/>
              <a:ea typeface="+mn-ea"/>
              <a:cs typeface="+mn-cs"/>
            </a:rPr>
            <a:t>  შეფასებები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0.02292</cdr:x>
      <cdr:y>0.24588</cdr:y>
    </cdr:from>
    <cdr:to>
      <cdr:x>0.06877</cdr:x>
      <cdr:y>0.74038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504826" y="1533525"/>
          <a:ext cx="1714500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+mn-lt"/>
              <a:ea typeface="+mn-ea"/>
              <a:cs typeface="+mn-cs"/>
            </a:rPr>
            <a:t>სტუდენტთა </a:t>
          </a:r>
          <a:r>
            <a:rPr lang="ka-GE" sz="1100" b="1" baseline="0" dirty="0">
              <a:latin typeface="+mn-lt"/>
              <a:ea typeface="+mn-ea"/>
              <a:cs typeface="+mn-cs"/>
            </a:rPr>
            <a:t> რაოდენობა 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0.02402</cdr:x>
      <cdr:y>0.12085</cdr:y>
    </cdr:from>
    <cdr:to>
      <cdr:x>0.06306</cdr:x>
      <cdr:y>0.87764</cdr:y>
    </cdr:to>
    <cdr:sp macro="" textlink="">
      <cdr:nvSpPr>
        <cdr:cNvPr id="2" name="TextBox 3"/>
        <cdr:cNvSpPr txBox="1"/>
      </cdr:nvSpPr>
      <cdr:spPr>
        <a:xfrm xmlns:a="http://schemas.openxmlformats.org/drawingml/2006/main" rot="16200000">
          <a:off x="-916781" y="1450181"/>
          <a:ext cx="2386012" cy="24765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/>
            <a:t>სტუდენტთა რაოდენობა</a:t>
          </a:r>
          <a:endParaRPr lang="en-US" sz="1100"/>
        </a:p>
      </cdr:txBody>
    </cdr:sp>
  </cdr:relSizeAnchor>
  <cdr:relSizeAnchor xmlns:cdr="http://schemas.openxmlformats.org/drawingml/2006/chartDrawing">
    <cdr:from>
      <cdr:x>0.25225</cdr:x>
      <cdr:y>0.87009</cdr:y>
    </cdr:from>
    <cdr:to>
      <cdr:x>0.7027</cdr:x>
      <cdr:y>0.94864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00200" y="2743200"/>
          <a:ext cx="2857500" cy="24764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dirty="0"/>
            <a:t>სტუდენტთა შეფასება</a:t>
          </a:r>
          <a:endParaRPr lang="en-US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0.15199</cdr:x>
      <cdr:y>0.01377</cdr:y>
    </cdr:from>
    <cdr:to>
      <cdr:x>0.78551</cdr:x>
      <cdr:y>0.19008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19175" y="47626"/>
          <a:ext cx="424815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0" baseline="0">
              <a:latin typeface="+mn-lt"/>
              <a:ea typeface="+mn-ea"/>
              <a:cs typeface="+mn-cs"/>
            </a:rPr>
            <a:t>ზუსტ და  საბუნებისმეტყველო მეცნიერებათა ფაკულტეტის 2011-2012 ს .წ. გაზაფხულის სემესტრის კოლოქვიუმი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0.31534</cdr:x>
      <cdr:y>0.88705</cdr:y>
    </cdr:from>
    <cdr:to>
      <cdr:x>0.64205</cdr:x>
      <cdr:y>0.95041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14550" y="3067051"/>
          <a:ext cx="21907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ka-GE" sz="1100"/>
            <a:t>სტუდენტთა შეფასებები</a:t>
          </a:r>
          <a:endParaRPr lang="en-US" sz="1100"/>
        </a:p>
      </cdr:txBody>
    </cdr:sp>
  </cdr:relSizeAnchor>
  <cdr:relSizeAnchor xmlns:cdr="http://schemas.openxmlformats.org/drawingml/2006/chartDrawing">
    <cdr:from>
      <cdr:x>0.02128</cdr:x>
      <cdr:y>0.175</cdr:y>
    </cdr:from>
    <cdr:to>
      <cdr:x>0.0625</cdr:x>
      <cdr:y>0.8875</cdr:y>
    </cdr:to>
    <cdr:sp macro="" textlink="">
      <cdr:nvSpPr>
        <cdr:cNvPr id="4" name="TextBox 2"/>
        <cdr:cNvSpPr txBox="1"/>
      </cdr:nvSpPr>
      <cdr:spPr>
        <a:xfrm xmlns:a="http://schemas.openxmlformats.org/drawingml/2006/main" rot="16200000">
          <a:off x="-785812" y="1471613"/>
          <a:ext cx="2171700" cy="29527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ka-GE" sz="1100"/>
            <a:t>სტუდენტთა რაოდენობა</a:t>
          </a:r>
          <a:endParaRPr lang="en-US" sz="1100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0.2399</cdr:x>
      <cdr:y>0.06053</cdr:y>
    </cdr:from>
    <cdr:to>
      <cdr:x>0.80556</cdr:x>
      <cdr:y>0.15263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9750" y="219075"/>
          <a:ext cx="4267200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0" baseline="0">
              <a:latin typeface="+mn-lt"/>
              <a:ea typeface="+mn-ea"/>
              <a:cs typeface="+mn-cs"/>
            </a:rPr>
            <a:t>იურიდიული ფაკულტეტის  2011-2012 ს .წ. გაზაფხულის სემესტრის კოლოქვიუმი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0.02525</cdr:x>
      <cdr:y>0.07143</cdr:y>
    </cdr:from>
    <cdr:to>
      <cdr:x>0.07071</cdr:x>
      <cdr:y>0.9256</cdr:y>
    </cdr:to>
    <cdr:sp macro="" textlink="">
      <cdr:nvSpPr>
        <cdr:cNvPr id="3" name="TextBox 3"/>
        <cdr:cNvSpPr txBox="1"/>
      </cdr:nvSpPr>
      <cdr:spPr>
        <a:xfrm xmlns:a="http://schemas.openxmlformats.org/drawingml/2006/main" rot="16200000">
          <a:off x="-1004886" y="1423988"/>
          <a:ext cx="2733675" cy="3429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რაოდენობა</a:t>
          </a:r>
          <a:r>
            <a:rPr lang="ka-GE"/>
            <a:t> </a:t>
          </a:r>
          <a:endParaRPr lang="en-US" sz="1100"/>
        </a:p>
      </cdr:txBody>
    </cdr:sp>
  </cdr:relSizeAnchor>
  <cdr:relSizeAnchor xmlns:cdr="http://schemas.openxmlformats.org/drawingml/2006/chartDrawing">
    <cdr:from>
      <cdr:x>0.18182</cdr:x>
      <cdr:y>0.88095</cdr:y>
    </cdr:from>
    <cdr:to>
      <cdr:x>0.75758</cdr:x>
      <cdr:y>0.95238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1371600" y="2819400"/>
          <a:ext cx="4343400" cy="2286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შეფასებები</a:t>
          </a:r>
          <a:r>
            <a:rPr lang="ka-GE"/>
            <a:t> </a:t>
          </a:r>
          <a:endParaRPr lang="en-US" sz="110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0.16227</cdr:x>
      <cdr:y>0.04651</cdr:y>
    </cdr:from>
    <cdr:to>
      <cdr:x>0.84189</cdr:x>
      <cdr:y>0.1686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4424" y="152400"/>
          <a:ext cx="466725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0" baseline="0">
              <a:latin typeface="+mn-lt"/>
              <a:ea typeface="+mn-ea"/>
              <a:cs typeface="+mn-cs"/>
            </a:rPr>
            <a:t>სოციალურ და პოლიტიკურ  მეცნიერებათა  ფაკულტეტის 2011-2012   ს .წ. გაზაფხულის სემესტრის კოლოქვიუმი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0.04161</cdr:x>
      <cdr:y>0.0814</cdr:y>
    </cdr:from>
    <cdr:to>
      <cdr:x>0.39528</cdr:x>
      <cdr:y>0.17151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49" y="266700"/>
          <a:ext cx="242887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0.01135</cdr:x>
      <cdr:y>0</cdr:y>
    </cdr:from>
    <cdr:to>
      <cdr:x>0.06809</cdr:x>
      <cdr:y>0.86842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990598" y="1066801"/>
          <a:ext cx="2514602" cy="38099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 dirty="0">
              <a:solidFill>
                <a:sysClr val="windowText" lastClr="000000"/>
              </a:solidFill>
              <a:latin typeface="Calibri"/>
            </a:rPr>
            <a:t>სტუდენტთა რაოდენობა</a:t>
          </a:r>
          <a:r>
            <a:rPr lang="ka-GE" dirty="0"/>
            <a:t> 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0.29504</cdr:x>
      <cdr:y>0.84211</cdr:y>
    </cdr:from>
    <cdr:to>
      <cdr:x>0.72766</cdr:x>
      <cdr:y>0.91776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1981200" y="2438400"/>
          <a:ext cx="2905125" cy="21907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შეფასება</a:t>
          </a:r>
          <a:r>
            <a:rPr lang="ka-GE"/>
            <a:t> </a:t>
          </a:r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0.0411</cdr:x>
      <cdr:y>0.46478</cdr:y>
    </cdr:from>
    <cdr:to>
      <cdr:x>0.10401</cdr:x>
      <cdr:y>0.71979</cdr:y>
    </cdr:to>
    <cdr:sp macro="" textlink="">
      <cdr:nvSpPr>
        <cdr:cNvPr id="2" name="TextBox 1"/>
        <cdr:cNvSpPr txBox="1"/>
      </cdr:nvSpPr>
      <cdr:spPr>
        <a:xfrm xmlns:a="http://schemas.openxmlformats.org/drawingml/2006/main" flipH="1" flipV="1">
          <a:off x="312419" y="1722118"/>
          <a:ext cx="478156" cy="944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0.03133</cdr:x>
      <cdr:y>0.21594</cdr:y>
    </cdr:from>
    <cdr:to>
      <cdr:x>0.0614</cdr:x>
      <cdr:y>0.69409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533400" y="1571625"/>
          <a:ext cx="177165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</a:t>
          </a:r>
          <a:r>
            <a:rPr lang="ka-GE" sz="1100" b="1" baseline="0"/>
            <a:t> რაოდენობა </a:t>
          </a:r>
          <a:endParaRPr lang="en-US" sz="1100" b="1"/>
        </a:p>
      </cdr:txBody>
    </cdr:sp>
  </cdr:relSizeAnchor>
  <cdr:relSizeAnchor xmlns:cdr="http://schemas.openxmlformats.org/drawingml/2006/chartDrawing">
    <cdr:from>
      <cdr:x>0.36717</cdr:x>
      <cdr:y>0.85678</cdr:y>
    </cdr:from>
    <cdr:to>
      <cdr:x>0.61654</cdr:x>
      <cdr:y>0.92072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90825" y="3190875"/>
          <a:ext cx="189547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>
              <a:latin typeface="+mn-lt"/>
              <a:ea typeface="+mn-ea"/>
              <a:cs typeface="+mn-cs"/>
            </a:rPr>
            <a:t>მიღებული</a:t>
          </a:r>
          <a:r>
            <a:rPr lang="ka-GE" sz="1100" b="1" baseline="0">
              <a:latin typeface="+mn-lt"/>
              <a:ea typeface="+mn-ea"/>
              <a:cs typeface="+mn-cs"/>
            </a:rPr>
            <a:t> შეფასებები</a:t>
          </a:r>
          <a:endParaRPr lang="en-US" sz="1100" b="1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0.11278</cdr:x>
      <cdr:y>0.03836</cdr:y>
    </cdr:from>
    <cdr:to>
      <cdr:x>0.95739</cdr:x>
      <cdr:y>0.20972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57250" y="142875"/>
          <a:ext cx="6419850" cy="638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ეკონომიკისა და ბიზნესის ფაკულტეტი</a:t>
          </a:r>
          <a:r>
            <a:rPr lang="ka-GE" sz="1100" b="1" baseline="0">
              <a:latin typeface="+mn-lt"/>
              <a:ea typeface="+mn-ea"/>
              <a:cs typeface="+mn-cs"/>
            </a:rPr>
            <a:t> </a:t>
          </a:r>
          <a:endParaRPr lang="en-US"/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შეფასებათა განაწილება (ფაკულტეტის მიერ ორგანიზებული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0.14058</cdr:x>
      <cdr:y>0.03597</cdr:y>
    </cdr:from>
    <cdr:to>
      <cdr:x>0.88261</cdr:x>
      <cdr:y>0.18465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3925" y="142875"/>
          <a:ext cx="4876800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0" baseline="0" dirty="0">
              <a:latin typeface="+mn-lt"/>
              <a:ea typeface="+mn-ea"/>
              <a:cs typeface="+mn-cs"/>
            </a:rPr>
            <a:t>ტურიზმის  საერთაშორისო   სკოლის   2011-2012 ს .წ. გაზაფხულის სემესტრის კოლოქვიუმი</a:t>
          </a:r>
        </a:p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0.04295</cdr:x>
      <cdr:y>0.18421</cdr:y>
    </cdr:from>
    <cdr:to>
      <cdr:x>0.09982</cdr:x>
      <cdr:y>0.81579</cdr:y>
    </cdr:to>
    <cdr:sp macro="" textlink="">
      <cdr:nvSpPr>
        <cdr:cNvPr id="3" name="TextBox 3"/>
        <cdr:cNvSpPr txBox="1"/>
      </cdr:nvSpPr>
      <cdr:spPr>
        <a:xfrm xmlns:a="http://schemas.openxmlformats.org/drawingml/2006/main" rot="16200000">
          <a:off x="-407815" y="1246015"/>
          <a:ext cx="1828800" cy="40357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 dirty="0">
              <a:solidFill>
                <a:sysClr val="windowText" lastClr="000000"/>
              </a:solidFill>
              <a:latin typeface="Calibri"/>
            </a:rPr>
            <a:t>სტუდენტთა რაოდენობა</a:t>
          </a:r>
          <a:r>
            <a:rPr lang="ka-GE" dirty="0"/>
            <a:t> 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0.39732</cdr:x>
      <cdr:y>0.78947</cdr:y>
    </cdr:from>
    <cdr:to>
      <cdr:x>0.69055</cdr:x>
      <cdr:y>0.89528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819400" y="2286000"/>
          <a:ext cx="2080797" cy="306383"/>
        </a:xfrm>
        <a:prstGeom xmlns:a="http://schemas.openxmlformats.org/drawingml/2006/main" prst="rect">
          <a:avLst/>
        </a:prstGeom>
      </cdr:spPr>
    </cdr:pic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0.18855</cdr:x>
      <cdr:y>0.04388</cdr:y>
    </cdr:from>
    <cdr:to>
      <cdr:x>0.87291</cdr:x>
      <cdr:y>0.20323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5875" y="180975"/>
          <a:ext cx="4667250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0" baseline="0">
              <a:latin typeface="+mn-lt"/>
              <a:ea typeface="+mn-ea"/>
              <a:cs typeface="+mn-cs"/>
            </a:rPr>
            <a:t>იურიდიული ფაკულტეტის 2011-2012 ს .წ. გაზაფხულის სემესტრის  </a:t>
          </a:r>
          <a:r>
            <a:rPr lang="en-US" sz="1100" b="1" i="0" baseline="0">
              <a:latin typeface="+mn-lt"/>
              <a:ea typeface="+mn-ea"/>
              <a:cs typeface="+mn-cs"/>
            </a:rPr>
            <a:t>II </a:t>
          </a:r>
          <a:r>
            <a:rPr lang="ka-GE" sz="1100" b="1" i="0" baseline="0">
              <a:latin typeface="+mn-lt"/>
              <a:ea typeface="+mn-ea"/>
              <a:cs typeface="+mn-cs"/>
            </a:rPr>
            <a:t>კოლოქვიუმი</a:t>
          </a:r>
          <a:endParaRPr lang="en-US"/>
        </a:p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0.02326</cdr:x>
      <cdr:y>0.10256</cdr:y>
    </cdr:from>
    <cdr:to>
      <cdr:x>0.08866</cdr:x>
      <cdr:y>0.96314</cdr:y>
    </cdr:to>
    <cdr:sp macro="" textlink="">
      <cdr:nvSpPr>
        <cdr:cNvPr id="3" name="TextBox 3"/>
        <cdr:cNvSpPr txBox="1"/>
      </cdr:nvSpPr>
      <cdr:spPr>
        <a:xfrm xmlns:a="http://schemas.openxmlformats.org/drawingml/2006/main" rot="16200000">
          <a:off x="-912019" y="1369218"/>
          <a:ext cx="2557463" cy="4286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რაოდენობა</a:t>
          </a:r>
          <a:r>
            <a:rPr lang="ka-GE"/>
            <a:t> </a:t>
          </a:r>
          <a:endParaRPr lang="en-US" sz="1100"/>
        </a:p>
      </cdr:txBody>
    </cdr:sp>
  </cdr:relSizeAnchor>
  <cdr:relSizeAnchor xmlns:cdr="http://schemas.openxmlformats.org/drawingml/2006/chartDrawing">
    <cdr:from>
      <cdr:x>0.31395</cdr:x>
      <cdr:y>0.84615</cdr:y>
    </cdr:from>
    <cdr:to>
      <cdr:x>0.74273</cdr:x>
      <cdr:y>0.95192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2057400" y="2514599"/>
          <a:ext cx="2809875" cy="3143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შეფასებები</a:t>
          </a:r>
          <a:r>
            <a:rPr lang="ka-GE"/>
            <a:t> </a:t>
          </a:r>
          <a:endParaRPr lang="en-US" sz="1100"/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0.28436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2971799" y="-409575"/>
          <a:ext cx="923925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0.19191</cdr:x>
      <cdr:y>0.05053</cdr:y>
    </cdr:from>
    <cdr:to>
      <cdr:x>0.8068</cdr:x>
      <cdr:y>0.14947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23988" y="228600"/>
          <a:ext cx="4562475" cy="44767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 rtl="0" eaLnBrk="1" fontAlgn="auto" latinLnBrk="0" hangingPunct="1"/>
          <a:r>
            <a:rPr lang="ka-GE" sz="1100" b="1" i="0" baseline="0">
              <a:solidFill>
                <a:sysClr val="windowText" lastClr="000000"/>
              </a:solidFill>
              <a:latin typeface="Calibri"/>
            </a:rPr>
            <a:t>სოციალურ და პოლიტიკურ  მეცნიერებათა  ფაკულტეტის 2011-2012   ს .წ. გაზაფხულის სემესტრის </a:t>
          </a:r>
          <a:r>
            <a:rPr lang="en-US" sz="1100" b="1" i="0" baseline="0">
              <a:solidFill>
                <a:sysClr val="windowText" lastClr="000000"/>
              </a:solidFill>
              <a:latin typeface="Calibri"/>
            </a:rPr>
            <a:t> II</a:t>
          </a:r>
          <a:r>
            <a:rPr lang="ka-GE" sz="1100" b="1" i="0" baseline="0">
              <a:solidFill>
                <a:sysClr val="windowText" lastClr="000000"/>
              </a:solidFill>
              <a:latin typeface="Calibri"/>
            </a:rPr>
            <a:t>კოლოქვიუმი</a:t>
          </a:r>
          <a:endParaRPr lang="en-US"/>
        </a:p>
        <a:p xmlns:a="http://schemas.openxmlformats.org/drawingml/2006/main">
          <a:pPr algn="ctr"/>
          <a:endParaRPr lang="en-US" sz="110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0.29461</cdr:x>
      <cdr:y>0.89263</cdr:y>
    </cdr:from>
    <cdr:to>
      <cdr:x>0.75417</cdr:x>
      <cdr:y>0.95789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85988" y="4038600"/>
          <a:ext cx="3409950" cy="29527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შეფასებები</a:t>
          </a:r>
          <a:r>
            <a:rPr lang="ka-GE"/>
            <a:t> </a:t>
          </a:r>
          <a:endParaRPr lang="en-US" sz="1100"/>
        </a:p>
      </cdr:txBody>
    </cdr:sp>
  </cdr:relSizeAnchor>
  <cdr:relSizeAnchor xmlns:cdr="http://schemas.openxmlformats.org/drawingml/2006/chartDrawing">
    <cdr:from>
      <cdr:x>0.03787</cdr:x>
      <cdr:y>0.16842</cdr:y>
    </cdr:from>
    <cdr:to>
      <cdr:x>0.08665</cdr:x>
      <cdr:y>0.8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966787" y="2009775"/>
          <a:ext cx="2857500" cy="36195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რაოდენობა</a:t>
          </a:r>
          <a:r>
            <a:rPr lang="ka-GE"/>
            <a:t> </a:t>
          </a:r>
          <a:endParaRPr lang="en-US" sz="1100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0.23001</cdr:x>
      <cdr:y>0.06389</cdr:y>
    </cdr:from>
    <cdr:to>
      <cdr:x>0.80365</cdr:x>
      <cdr:y>0.17778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62101" y="219075"/>
          <a:ext cx="38957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 rtl="0" eaLnBrk="1" fontAlgn="auto" latinLnBrk="0" hangingPunct="1"/>
          <a:r>
            <a:rPr lang="ka-GE" sz="1100" b="1" i="0" baseline="0">
              <a:latin typeface="+mn-lt"/>
              <a:ea typeface="+mn-ea"/>
              <a:cs typeface="+mn-cs"/>
            </a:rPr>
            <a:t>ტურიზმის  საერთაშორისო   სკოლის   2011-2012 ს .წ. გაზაფხულის სემესტრის </a:t>
          </a:r>
          <a:r>
            <a:rPr lang="en-US" sz="1100" b="1" i="0" baseline="0">
              <a:latin typeface="+mn-lt"/>
              <a:ea typeface="+mn-ea"/>
              <a:cs typeface="+mn-cs"/>
            </a:rPr>
            <a:t> II </a:t>
          </a:r>
          <a:r>
            <a:rPr lang="ka-GE" sz="1100" b="1" i="0" baseline="0">
              <a:latin typeface="+mn-lt"/>
              <a:ea typeface="+mn-ea"/>
              <a:cs typeface="+mn-cs"/>
            </a:rPr>
            <a:t>კოლოქვიუმი</a:t>
          </a:r>
          <a:endParaRPr lang="en-US"/>
        </a:p>
        <a:p xmlns:a="http://schemas.openxmlformats.org/drawingml/2006/main"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0.1108</cdr:x>
      <cdr:y>0.78803</cdr:y>
    </cdr:from>
    <cdr:to>
      <cdr:x>0.30194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2000" y="3276600"/>
          <a:ext cx="1314450" cy="809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0.27839</cdr:x>
      <cdr:y>0.83333</cdr:y>
    </cdr:from>
    <cdr:to>
      <cdr:x>0.72576</cdr:x>
      <cdr:y>0.97321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1914525" y="2666999"/>
          <a:ext cx="3076575" cy="44767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შეფასებები</a:t>
          </a:r>
          <a:r>
            <a:rPr lang="ka-GE"/>
            <a:t> </a:t>
          </a:r>
          <a:endParaRPr lang="en-US" sz="1100"/>
        </a:p>
      </cdr:txBody>
    </cdr:sp>
  </cdr:relSizeAnchor>
  <cdr:relSizeAnchor xmlns:cdr="http://schemas.openxmlformats.org/drawingml/2006/chartDrawing">
    <cdr:from>
      <cdr:x>0.02355</cdr:x>
      <cdr:y>0</cdr:y>
    </cdr:from>
    <cdr:to>
      <cdr:x>0.07479</cdr:x>
      <cdr:y>0.98512</cdr:y>
    </cdr:to>
    <cdr:sp macro="" textlink="">
      <cdr:nvSpPr>
        <cdr:cNvPr id="5" name="TextBox 3"/>
        <cdr:cNvSpPr txBox="1"/>
      </cdr:nvSpPr>
      <cdr:spPr>
        <a:xfrm xmlns:a="http://schemas.openxmlformats.org/drawingml/2006/main" rot="16200000">
          <a:off x="-1238250" y="1400174"/>
          <a:ext cx="3152775" cy="3524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რაოდენობა</a:t>
          </a:r>
          <a:r>
            <a:rPr lang="ka-GE"/>
            <a:t> </a:t>
          </a:r>
          <a:endParaRPr lang="en-US" sz="1100"/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0.17503</cdr:x>
      <cdr:y>0.05594</cdr:y>
    </cdr:from>
    <cdr:to>
      <cdr:x>0.86744</cdr:x>
      <cdr:y>0.16084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5400" y="228600"/>
          <a:ext cx="5124450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0" baseline="0">
              <a:latin typeface="+mn-lt"/>
              <a:ea typeface="+mn-ea"/>
              <a:cs typeface="+mn-cs"/>
            </a:rPr>
            <a:t>ჰუმანიტარულ მეცნიერებათა ფაკულტეტის 2011-2012 ს .წ. გაზაფხულის სემესტრის  </a:t>
          </a:r>
          <a:r>
            <a:rPr lang="en-US" sz="1100" b="1" i="0" baseline="0">
              <a:latin typeface="+mn-lt"/>
              <a:ea typeface="+mn-ea"/>
              <a:cs typeface="+mn-cs"/>
            </a:rPr>
            <a:t>II </a:t>
          </a:r>
          <a:r>
            <a:rPr lang="ka-GE" sz="1100" b="1" i="0" baseline="0">
              <a:latin typeface="+mn-lt"/>
              <a:ea typeface="+mn-ea"/>
              <a:cs typeface="+mn-cs"/>
            </a:rPr>
            <a:t>კოლოქვიუმი</a:t>
          </a:r>
        </a:p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0.28378</cdr:x>
      <cdr:y>0.9</cdr:y>
    </cdr:from>
    <cdr:to>
      <cdr:x>0.68404</cdr:x>
      <cdr:y>0.9875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00263" y="2743199"/>
          <a:ext cx="2962275" cy="2667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შეფასებები</a:t>
          </a:r>
          <a:r>
            <a:rPr lang="ka-GE"/>
            <a:t> </a:t>
          </a:r>
          <a:endParaRPr lang="en-US" sz="1100"/>
        </a:p>
      </cdr:txBody>
    </cdr:sp>
  </cdr:relSizeAnchor>
  <cdr:relSizeAnchor xmlns:cdr="http://schemas.openxmlformats.org/drawingml/2006/chartDrawing">
    <cdr:from>
      <cdr:x>0.026</cdr:x>
      <cdr:y>0.04255</cdr:y>
    </cdr:from>
    <cdr:to>
      <cdr:x>0.06785</cdr:x>
      <cdr:y>0.92819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1233487" y="1581149"/>
          <a:ext cx="3171825" cy="3143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0" i="0" u="none" strike="noStrike">
              <a:solidFill>
                <a:sysClr val="windowText" lastClr="000000"/>
              </a:solidFill>
              <a:latin typeface="Calibri"/>
            </a:rPr>
            <a:t>სტუდენტთა რაოდენობა</a:t>
          </a:r>
          <a:r>
            <a:rPr lang="ka-GE"/>
            <a:t> </a:t>
          </a:r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0.33831</cdr:x>
      <cdr:y>0.86924</cdr:y>
    </cdr:from>
    <cdr:to>
      <cdr:x>0.58636</cdr:x>
      <cdr:y>0.94702</cdr:y>
    </cdr:to>
    <cdr:sp macro="" textlink="">
      <cdr:nvSpPr>
        <cdr:cNvPr id="2" name="TextBox 1"/>
        <cdr:cNvSpPr txBox="1"/>
      </cdr:nvSpPr>
      <cdr:spPr>
        <a:xfrm xmlns:a="http://schemas.openxmlformats.org/drawingml/2006/main" rot="10800000" flipV="1">
          <a:off x="2481269" y="3088270"/>
          <a:ext cx="1819261" cy="2763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>
              <a:latin typeface="+mn-lt"/>
              <a:ea typeface="+mn-ea"/>
              <a:cs typeface="+mn-cs"/>
            </a:rPr>
            <a:t>მიღებული</a:t>
          </a:r>
          <a:r>
            <a:rPr lang="ka-GE" sz="1100" b="1" baseline="0" dirty="0">
              <a:latin typeface="+mn-lt"/>
              <a:ea typeface="+mn-ea"/>
              <a:cs typeface="+mn-cs"/>
            </a:rPr>
            <a:t> შეფასებები</a:t>
          </a:r>
          <a:endParaRPr lang="en-US" sz="1100" b="1" dirty="0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0.02078</cdr:x>
      <cdr:y>0.24938</cdr:y>
    </cdr:from>
    <cdr:to>
      <cdr:x>0.07792</cdr:x>
      <cdr:y>0.76543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33413" y="1747837"/>
          <a:ext cx="1990725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0.05974</cdr:x>
      <cdr:y>0.02949</cdr:y>
    </cdr:from>
    <cdr:to>
      <cdr:x>0.95325</cdr:x>
      <cdr:y>0.19839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8148" y="104775"/>
          <a:ext cx="6553226" cy="60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ეკონომიკისა და ბიზნესის ფაკულტეტი</a:t>
          </a:r>
          <a:r>
            <a:rPr lang="ka-GE" sz="1100" b="1" baseline="0">
              <a:latin typeface="+mn-lt"/>
              <a:ea typeface="+mn-ea"/>
              <a:cs typeface="+mn-cs"/>
            </a:rPr>
            <a:t> 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შეფასებათა განაწილება (საგამოცდო ცენტრის და ფაკულტეტის მიერ ორგანიზებული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0.35323</cdr:x>
      <cdr:y>0.86592</cdr:y>
    </cdr:from>
    <cdr:to>
      <cdr:x>0.68222</cdr:x>
      <cdr:y>0.97207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98564" y="2684319"/>
          <a:ext cx="2234047" cy="3290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ka-GE" sz="1100"/>
        </a:p>
        <a:p xmlns:a="http://schemas.openxmlformats.org/drawingml/2006/main">
          <a:endParaRPr lang="ka-GE" sz="1100"/>
        </a:p>
        <a:p xmlns:a="http://schemas.openxmlformats.org/drawingml/2006/main">
          <a:r>
            <a:rPr lang="ka-GE" sz="1100"/>
            <a:t>სტუდენტთა</a:t>
          </a:r>
          <a:r>
            <a:rPr lang="ka-GE" sz="1100" baseline="0"/>
            <a:t> შეფასება</a:t>
          </a:r>
          <a:endParaRPr lang="en-US" sz="1100"/>
        </a:p>
      </cdr:txBody>
    </cdr:sp>
  </cdr:relSizeAnchor>
  <cdr:relSizeAnchor xmlns:cdr="http://schemas.openxmlformats.org/drawingml/2006/chartDrawing">
    <cdr:from>
      <cdr:x>0.04591</cdr:x>
      <cdr:y>0.59218</cdr:y>
    </cdr:from>
    <cdr:to>
      <cdr:x>0.18057</cdr:x>
      <cdr:y>0.88715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1726" y="183572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0.02295</cdr:x>
      <cdr:y>0.16201</cdr:y>
    </cdr:from>
    <cdr:to>
      <cdr:x>0.06631</cdr:x>
      <cdr:y>0.7486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606137" y="1264227"/>
          <a:ext cx="1818411" cy="294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0.01658</cdr:x>
      <cdr:y>0.25419</cdr:y>
    </cdr:from>
    <cdr:to>
      <cdr:x>0.20224</cdr:x>
      <cdr:y>0.69441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12566" y="787977"/>
          <a:ext cx="1260764" cy="1364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0.10201</cdr:x>
      <cdr:y>0.70503</cdr:y>
    </cdr:from>
    <cdr:to>
      <cdr:x>0.23667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92725" y="22773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0.07779</cdr:x>
      <cdr:y>0.00527</cdr:y>
    </cdr:from>
    <cdr:to>
      <cdr:x>0.97934</cdr:x>
      <cdr:y>0.16728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28203" y="18720"/>
          <a:ext cx="6121977" cy="5751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ზუსტ და საბუნებისმეტყველო მეცნიერებათა ფაკულტეტი</a:t>
          </a:r>
        </a:p>
        <a:p xmlns:a="http://schemas.openxmlformats.org/drawingml/2006/main">
          <a:pPr algn="ctr"/>
          <a:r>
            <a:rPr lang="ka-GE" sz="1100" b="1"/>
            <a:t>შეფასებათა განაწილება (საგამოცდო ცენტრის მიერ ორგანიზებული გამოცდები)</a:t>
          </a:r>
          <a:endParaRPr lang="en-US" sz="1100" b="1"/>
        </a:p>
      </cdr:txBody>
    </cdr:sp>
  </cdr:relSizeAnchor>
  <cdr:relSizeAnchor xmlns:cdr="http://schemas.openxmlformats.org/drawingml/2006/chartDrawing">
    <cdr:from>
      <cdr:x>0.35323</cdr:x>
      <cdr:y>0.88929</cdr:y>
    </cdr:from>
    <cdr:to>
      <cdr:x>0.64014</cdr:x>
      <cdr:y>0.97197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398568" y="3018557"/>
          <a:ext cx="1948296" cy="2806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მიღებული</a:t>
          </a:r>
          <a:r>
            <a:rPr lang="ka-GE" sz="1100" b="1" baseline="0"/>
            <a:t> შეფასებები</a:t>
          </a:r>
          <a:endParaRPr lang="en-US" sz="1100" b="1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0.40052</cdr:x>
      <cdr:y>0.72012</cdr:y>
    </cdr:from>
    <cdr:to>
      <cdr:x>0.52455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749" y="31051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0.4023</cdr:x>
      <cdr:y>0.88732</cdr:y>
    </cdr:from>
    <cdr:to>
      <cdr:x>0.63218</cdr:x>
      <cdr:y>0.97746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00396" y="3000374"/>
          <a:ext cx="1714479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</a:t>
          </a:r>
          <a:r>
            <a:rPr lang="ka-GE" sz="1100" b="1" baseline="0"/>
            <a:t> შეფასებები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0.06072</cdr:x>
      <cdr:y>0.58892</cdr:y>
    </cdr:from>
    <cdr:to>
      <cdr:x>0.18475</cdr:x>
      <cdr:y>0.8688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7674" y="19240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0.03576</cdr:x>
      <cdr:y>0.22253</cdr:y>
    </cdr:from>
    <cdr:to>
      <cdr:x>0.08685</cdr:x>
      <cdr:y>0.79155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504823" y="1523999"/>
          <a:ext cx="1924050" cy="380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0.15837</cdr:x>
      <cdr:y>0.04507</cdr:y>
    </cdr:from>
    <cdr:to>
      <cdr:x>0.89911</cdr:x>
      <cdr:y>0.18873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181100" y="152399"/>
          <a:ext cx="5524500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ზუსტ და საბუნებისმეტყველო მეცნიერებათა ფაკულტეტი</a:t>
          </a:r>
          <a:endParaRPr lang="en-US" dirty="0"/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(ფაკულტეტის</a:t>
          </a:r>
          <a:r>
            <a:rPr lang="ka-GE" sz="1100" b="1" baseline="0" dirty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0.06684</cdr:x>
      <cdr:y>0.03977</cdr:y>
    </cdr:from>
    <cdr:to>
      <cdr:x>0.96123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6250" y="133350"/>
          <a:ext cx="6372225" cy="704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ზუსტ და საბუნებისმეტყველო მეცნიერებათა ფაკულტეტი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(საგამოცდო ცენტრის</a:t>
          </a:r>
          <a:r>
            <a:rPr lang="ka-GE" sz="1100" b="1" baseline="0" dirty="0">
              <a:latin typeface="+mn-lt"/>
              <a:ea typeface="+mn-ea"/>
              <a:cs typeface="+mn-cs"/>
            </a:rPr>
            <a:t> და </a:t>
          </a:r>
          <a:r>
            <a:rPr lang="ka-GE" sz="1100" b="1" dirty="0">
              <a:latin typeface="+mn-lt"/>
              <a:ea typeface="+mn-ea"/>
              <a:cs typeface="+mn-cs"/>
            </a:rPr>
            <a:t>ფაკულტეტის</a:t>
          </a:r>
          <a:r>
            <a:rPr lang="ka-GE" sz="1100" b="1" baseline="0" dirty="0">
              <a:latin typeface="+mn-lt"/>
              <a:ea typeface="+mn-ea"/>
              <a:cs typeface="+mn-cs"/>
            </a:rPr>
            <a:t> </a:t>
          </a:r>
          <a:r>
            <a:rPr lang="ka-GE" sz="1100" b="1" dirty="0">
              <a:latin typeface="+mn-lt"/>
              <a:ea typeface="+mn-ea"/>
              <a:cs typeface="+mn-cs"/>
            </a:rPr>
            <a:t>მიერ ორგანიზებული გამოცდები)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0.02881</cdr:x>
      <cdr:y>0.19948</cdr:y>
    </cdr:from>
    <cdr:to>
      <cdr:x>0.07203</cdr:x>
      <cdr:y>0.75066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00075" y="1552576"/>
          <a:ext cx="200025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0.40576</cdr:x>
      <cdr:y>0.86352</cdr:y>
    </cdr:from>
    <cdr:to>
      <cdr:x>0.61825</cdr:x>
      <cdr:y>0.96588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19449" y="3133725"/>
          <a:ext cx="1685925" cy="3714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მიღებული</a:t>
          </a:r>
          <a:r>
            <a:rPr lang="ka-GE" sz="1100" b="1" baseline="0">
              <a:latin typeface="+mn-lt"/>
              <a:ea typeface="+mn-ea"/>
              <a:cs typeface="+mn-cs"/>
            </a:rPr>
            <a:t> შეფასებები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0.39771</cdr:x>
      <cdr:y>0.89189</cdr:y>
    </cdr:from>
    <cdr:to>
      <cdr:x>0.63747</cdr:x>
      <cdr:y>0.98305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71800" y="2514599"/>
          <a:ext cx="1791574" cy="257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0.13257</cdr:x>
      <cdr:y>0.02326</cdr:y>
    </cdr:from>
    <cdr:to>
      <cdr:x>0.8845</cdr:x>
      <cdr:y>0.2093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90600" y="76200"/>
          <a:ext cx="5618693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 smtClean="0"/>
            <a:t>იურიდიული  </a:t>
          </a:r>
          <a:r>
            <a:rPr lang="ka-GE" sz="1100" b="1" dirty="0"/>
            <a:t>ფაკულტეტი</a:t>
          </a:r>
        </a:p>
        <a:p xmlns:a="http://schemas.openxmlformats.org/drawingml/2006/main">
          <a:pPr algn="ctr"/>
          <a:r>
            <a:rPr lang="ka-GE" sz="1100" b="1" dirty="0"/>
            <a:t>შეფასებათა განაწილება (</a:t>
          </a:r>
          <a:r>
            <a:rPr lang="ka-GE" sz="1100" b="1" baseline="0" dirty="0"/>
            <a:t> საგამოცდო ცენტრის მიერ ორგანიზებული გამოცდები)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0.03085</cdr:x>
      <cdr:y>0.29558</cdr:y>
    </cdr:from>
    <cdr:to>
      <cdr:x>0.15424</cdr:x>
      <cdr:y>0.56077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8600" y="101917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0.02615</cdr:x>
      <cdr:y>0.19889</cdr:y>
    </cdr:from>
    <cdr:to>
      <cdr:x>0.05957</cdr:x>
      <cdr:y>0.7127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564158" y="1446190"/>
          <a:ext cx="1771642" cy="250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0.00349</cdr:x>
      <cdr:y>0.00749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0.00349</cdr:x>
      <cdr:y>0.00749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0.1719</cdr:x>
      <cdr:y>0.03216</cdr:y>
    </cdr:from>
    <cdr:to>
      <cdr:x>0.89905</cdr:x>
      <cdr:y>0.19883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00151" y="104775"/>
          <a:ext cx="5076825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dirty="0"/>
            <a:t>                                            </a:t>
          </a:r>
          <a:r>
            <a:rPr lang="ka-GE" sz="1100" b="1" dirty="0"/>
            <a:t>იურიდიული ფაკულტეტი</a:t>
          </a:r>
        </a:p>
        <a:p xmlns:a="http://schemas.openxmlformats.org/drawingml/2006/main">
          <a:r>
            <a:rPr lang="ka-GE" sz="1100" b="1" dirty="0"/>
            <a:t>შეფასებათა განაწილება (თსუ</a:t>
          </a:r>
          <a:r>
            <a:rPr lang="ka-GE" sz="1100" b="1" baseline="0" dirty="0"/>
            <a:t> ფაკულტეტის მიერ </a:t>
          </a:r>
          <a:r>
            <a:rPr lang="ka-GE" sz="1100" b="1" baseline="0" dirty="0" smtClean="0"/>
            <a:t>ორგანიზებული </a:t>
          </a:r>
          <a:r>
            <a:rPr lang="ka-GE" sz="1100" b="1" baseline="0" dirty="0"/>
            <a:t>გამოცდები)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0.39806</cdr:x>
      <cdr:y>0.87427</cdr:y>
    </cdr:from>
    <cdr:to>
      <cdr:x>0.65049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4200" y="2971800"/>
          <a:ext cx="1981200" cy="4215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0.02913</cdr:x>
      <cdr:y>0.22449</cdr:y>
    </cdr:from>
    <cdr:to>
      <cdr:x>0.06096</cdr:x>
      <cdr:y>0.69898</cdr:y>
    </cdr:to>
    <cdr:sp macro="" textlink="">
      <cdr:nvSpPr>
        <cdr:cNvPr id="7" name="TextBox 1"/>
        <cdr:cNvSpPr txBox="1"/>
      </cdr:nvSpPr>
      <cdr:spPr>
        <a:xfrm xmlns:a="http://schemas.openxmlformats.org/drawingml/2006/main" rot="16200000">
          <a:off x="-532279" y="1599079"/>
          <a:ext cx="1771643" cy="2498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ka-GE" sz="1100" b="1" dirty="0"/>
            <a:t>სტუდენტთა რაოდენობა</a:t>
          </a:r>
          <a:endParaRPr lang="en-US" sz="1100" b="1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0.0414</cdr:x>
      <cdr:y>0.02932</cdr:y>
    </cdr:from>
    <cdr:to>
      <cdr:x>0.97283</cdr:x>
      <cdr:y>0.19653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800" y="96628"/>
          <a:ext cx="6858000" cy="551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 smtClean="0">
              <a:latin typeface="+mn-lt"/>
              <a:ea typeface="+mn-ea"/>
              <a:cs typeface="+mn-cs"/>
            </a:rPr>
            <a:t>იურიდიული </a:t>
          </a:r>
          <a:r>
            <a:rPr lang="ka-GE" sz="1100" b="1" dirty="0">
              <a:latin typeface="+mn-lt"/>
              <a:ea typeface="+mn-ea"/>
              <a:cs typeface="+mn-cs"/>
            </a:rPr>
            <a:t>ფაკულტეტი</a:t>
          </a:r>
          <a:endParaRPr lang="en-US" dirty="0"/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შეფასებათა განაწილება (</a:t>
          </a:r>
          <a:r>
            <a:rPr lang="ka-GE" sz="1100" b="1" baseline="0" dirty="0" smtClean="0">
              <a:latin typeface="+mn-lt"/>
              <a:ea typeface="+mn-ea"/>
              <a:cs typeface="+mn-cs"/>
            </a:rPr>
            <a:t>ფაკულტეტისა </a:t>
          </a:r>
          <a:r>
            <a:rPr lang="ka-GE" sz="1100" b="1" baseline="0" dirty="0">
              <a:latin typeface="+mn-lt"/>
              <a:ea typeface="+mn-ea"/>
              <a:cs typeface="+mn-cs"/>
            </a:rPr>
            <a:t>და საგმოცდო ცენტრის მიერ ორგანიზებულ ი გამოცდები)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0.0149</cdr:x>
      <cdr:y>0.25054</cdr:y>
    </cdr:from>
    <cdr:to>
      <cdr:x>0.06856</cdr:x>
      <cdr:y>0.84682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75316" y="1610681"/>
          <a:ext cx="1965143" cy="3951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სტუდენტტა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0.41155</cdr:x>
      <cdr:y>0.88567</cdr:y>
    </cdr:from>
    <cdr:to>
      <cdr:x>0.64554</cdr:x>
      <cdr:y>0.97688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30189" y="2918854"/>
          <a:ext cx="1722787" cy="300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</a:t>
          </a:r>
          <a:r>
            <a:rPr lang="ka-GE" sz="1100" b="1" baseline="0" dirty="0"/>
            <a:t> </a:t>
          </a:r>
          <a:r>
            <a:rPr lang="en-US" sz="1100" b="1" baseline="0" dirty="0"/>
            <a:t> </a:t>
          </a:r>
          <a:r>
            <a:rPr lang="ka-GE" sz="1100" b="1" baseline="0" dirty="0"/>
            <a:t>შეფასებები</a:t>
          </a:r>
          <a:endParaRPr lang="en-US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BF4F8-1593-4548-B3FE-7C029ABFCBC7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FD12-FE1F-4B4D-8A41-0B030ECD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C2E23-A16F-4D77-8A1D-983C189A5785}" type="datetimeFigureOut">
              <a:rPr lang="en-US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0B1DBB-5F51-4F7E-AF3A-0D65E51E0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33BC3-C578-46C3-829B-7802B2BBA45F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27B8D7-96F2-4DA5-969F-E9559A2DF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B50852-B895-4E66-9BDD-87A0A82F0C4A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2160C5-6E4D-478C-8BF4-F6603A350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F2FFA0-C073-4626-856E-4AF52F447408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9E5B97-90CE-49B2-99DF-22DF7FC11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A9C079-0C40-4B15-85EE-FD1F817B9FB0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141801-6088-4975-B292-683567ED1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939861-CFCB-4AFE-AFC3-FA96D0283558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0B2D4A-E5FC-4F85-909B-B294CC1EFD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872DF5-A4F8-431C-A46E-51882B9386A5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8A3BA2-1656-424A-A44D-2372DF01C9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4A5042-8025-4826-ABE2-4676BB0F34A0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A64A6E-C622-401A-9628-ED33A6EB5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9ECFC7-8E83-430A-BE23-B6E274659655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CE4E61-464E-4E72-9EEA-C2A3B8247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3CFC1E-31F1-48E4-BE80-1B8B7BD3DC9F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93FF2-1B67-42B8-B882-EDC1960F8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130D713-76C6-4B34-A2BD-93F1386B78CE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A325FC-8F51-443F-AE86-8AF44A4BE2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455F8F-B552-408D-98AF-E16E3199E4A5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16B09C-1246-4B8A-AD41-7BD69EFB9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A9B1094-8D00-4C5D-BEC7-65F989364683}" type="datetime1">
              <a:rPr lang="en-US" smtClean="0"/>
              <a:pPr>
                <a:defRPr/>
              </a:pPr>
              <a:t>3/27/2013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381F65-41F7-4358-B3E2-A1E133DDD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Office_Word_Document7.docx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package" Target="../embeddings/Microsoft_Office_Word_Document8.docx"/><Relationship Id="rId5" Type="http://schemas.openxmlformats.org/officeDocument/2006/relationships/chart" Target="../charts/chart8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Office_Word_Document9.docx"/><Relationship Id="rId5" Type="http://schemas.openxmlformats.org/officeDocument/2006/relationships/chart" Target="../charts/chart9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package" Target="../embeddings/Microsoft_Office_Word_Document10.docx"/><Relationship Id="rId5" Type="http://schemas.openxmlformats.org/officeDocument/2006/relationships/chart" Target="../charts/chart10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package" Target="../embeddings/Microsoft_Office_Word_Document11.docx"/><Relationship Id="rId5" Type="http://schemas.openxmlformats.org/officeDocument/2006/relationships/chart" Target="../charts/chart1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package" Target="../embeddings/Microsoft_Office_Word_Document12.docx"/><Relationship Id="rId5" Type="http://schemas.openxmlformats.org/officeDocument/2006/relationships/chart" Target="../charts/chart13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Word_Document1.docx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package" Target="../embeddings/Microsoft_Office_Word_Document13.docx"/><Relationship Id="rId4" Type="http://schemas.openxmlformats.org/officeDocument/2006/relationships/chart" Target="../charts/char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package" Target="../embeddings/Microsoft_Office_Word_Document14.docx"/><Relationship Id="rId5" Type="http://schemas.openxmlformats.org/officeDocument/2006/relationships/chart" Target="../charts/chart15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Document2.docx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Office_Word_Document3.docx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Office_Word_Document4.docx"/><Relationship Id="rId5" Type="http://schemas.openxmlformats.org/officeDocument/2006/relationships/chart" Target="../charts/char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Word_Document5.docx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Office_Word_Document6.docx"/><Relationship Id="rId5" Type="http://schemas.openxmlformats.org/officeDocument/2006/relationships/chart" Target="../charts/chart6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304800"/>
            <a:ext cx="5181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819400"/>
          </a:xfrm>
        </p:spPr>
        <p:txBody>
          <a:bodyPr anchor="ctr">
            <a:noAutofit/>
          </a:bodyPr>
          <a:lstStyle/>
          <a:p>
            <a:pPr marL="342900" indent="-34290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3200" i="1" dirty="0" smtClean="0">
                <a:ln>
                  <a:solidFill>
                    <a:srgbClr val="3399FF"/>
                  </a:solidFill>
                </a:ln>
                <a:solidFill>
                  <a:srgbClr val="0F01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ივანე ჯავახიშვილის სახელობის თბილისის სახელმწიფო უნივერსიტეტის საგამოცდო ცენტრის ანგარიში</a:t>
            </a:r>
            <a:endParaRPr lang="en-US" sz="3200" i="1" dirty="0">
              <a:ln>
                <a:solidFill>
                  <a:srgbClr val="3399FF"/>
                </a:solidFill>
              </a:ln>
              <a:solidFill>
                <a:srgbClr val="0F01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609600"/>
          <a:ext cx="747236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762000" y="4114799"/>
          <a:ext cx="7924800" cy="1981201"/>
        </p:xfrm>
        <a:graphic>
          <a:graphicData uri="http://schemas.openxmlformats.org/presentationml/2006/ole">
            <p:oleObj spid="_x0000_s72706" name="Document" r:id="rId6" imgW="7969043" imgH="2212020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685800"/>
          <a:ext cx="7848601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1066800" y="4267200"/>
          <a:ext cx="7239000" cy="1676400"/>
        </p:xfrm>
        <a:graphic>
          <a:graphicData uri="http://schemas.openxmlformats.org/presentationml/2006/ole">
            <p:oleObj spid="_x0000_s73730" name="Document" r:id="rId6" imgW="7262784" imgH="1999034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609600"/>
          <a:ext cx="75914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857250" y="3505201"/>
          <a:ext cx="7691438" cy="2590799"/>
        </p:xfrm>
        <a:graphic>
          <a:graphicData uri="http://schemas.openxmlformats.org/presentationml/2006/ole">
            <p:oleObj spid="_x0000_s74754" name="Document" r:id="rId6" imgW="7730256" imgH="2399778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762000"/>
          <a:ext cx="8077198" cy="5410203"/>
        </p:xfrm>
        <a:graphic>
          <a:graphicData uri="http://schemas.openxmlformats.org/drawingml/2006/table">
            <a:tbl>
              <a:tblPr/>
              <a:tblGrid>
                <a:gridCol w="1026930"/>
                <a:gridCol w="4660682"/>
                <a:gridCol w="1194793"/>
                <a:gridCol w="1194793"/>
              </a:tblGrid>
              <a:tr h="11431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იურიდიულ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5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6,71</a:t>
                      </a:r>
                      <a:r>
                        <a:rPr lang="en-US" sz="7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16,57</a:t>
                      </a:r>
                      <a:r>
                        <a:rPr lang="en-US" sz="7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94,82%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1,13</a:t>
                      </a:r>
                      <a:r>
                        <a:rPr lang="en-US" sz="7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9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879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90600" y="685800"/>
          <a:ext cx="752475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1447800" y="4038600"/>
          <a:ext cx="7239000" cy="1918855"/>
        </p:xfrm>
        <a:graphic>
          <a:graphicData uri="http://schemas.openxmlformats.org/presentationml/2006/ole">
            <p:oleObj spid="_x0000_s81922" name="Document" r:id="rId6" imgW="7701761" imgH="2504649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762000"/>
          <a:ext cx="7391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4343400"/>
            <a:ext cx="7696200" cy="18963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762000"/>
          <a:ext cx="7477125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1371599" y="4343400"/>
          <a:ext cx="6477001" cy="1752600"/>
        </p:xfrm>
        <a:graphic>
          <a:graphicData uri="http://schemas.openxmlformats.org/presentationml/2006/ole">
            <p:oleObj spid="_x0000_s82946" name="Document" r:id="rId6" imgW="7778230" imgH="2909357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762005"/>
          <a:ext cx="7315200" cy="5201926"/>
        </p:xfrm>
        <a:graphic>
          <a:graphicData uri="http://schemas.openxmlformats.org/drawingml/2006/table">
            <a:tbl>
              <a:tblPr/>
              <a:tblGrid>
                <a:gridCol w="558679"/>
                <a:gridCol w="4940815"/>
                <a:gridCol w="872936"/>
                <a:gridCol w="942770"/>
              </a:tblGrid>
              <a:tr h="16689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სოციალურ მეცნიერებათა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065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7 296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5 919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81.13%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9.27%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1 047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17.69%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4 859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82.09%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5.60%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3.23%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48.96%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5 814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5 265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90,55%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19.16%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4 882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11 184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9 741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Sylfae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90600" y="762000"/>
          <a:ext cx="7315201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1066800" y="4038600"/>
          <a:ext cx="7086600" cy="1905000"/>
        </p:xfrm>
        <a:graphic>
          <a:graphicData uri="http://schemas.openxmlformats.org/presentationml/2006/ole">
            <p:oleObj spid="_x0000_s104450" name="Document" r:id="rId6" imgW="7596796" imgH="2844849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990602"/>
          <a:ext cx="7696200" cy="4648198"/>
        </p:xfrm>
        <a:graphic>
          <a:graphicData uri="http://schemas.openxmlformats.org/drawingml/2006/table">
            <a:tbl>
              <a:tblPr/>
              <a:tblGrid>
                <a:gridCol w="766882"/>
                <a:gridCol w="3587907"/>
                <a:gridCol w="2346291"/>
                <a:gridCol w="995120"/>
              </a:tblGrid>
              <a:tr h="57033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ჰუმანიტარულ მეცნიერებათა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715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9,54%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20,34%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685800" y="762001"/>
          <a:ext cx="7581900" cy="289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990600" y="3733800"/>
          <a:ext cx="7391400" cy="2181225"/>
        </p:xfrm>
        <a:graphic>
          <a:graphicData uri="http://schemas.openxmlformats.org/presentationml/2006/ole">
            <p:oleObj spid="_x0000_s19460" name="Document" r:id="rId6" imgW="7348631" imgH="2521227" progId="Word.Document.12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533400" y="228600"/>
          <a:ext cx="7858125" cy="3757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/>
          <p:cNvSpPr/>
          <p:nvPr/>
        </p:nvSpPr>
        <p:spPr>
          <a:xfrm rot="10800000" flipV="1">
            <a:off x="1981200" y="685800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dirty="0" smtClean="0">
                <a:solidFill>
                  <a:schemeClr val="dk1"/>
                </a:solidFill>
              </a:rPr>
              <a:t>ტურიზმის საერთაშორისო სკოლის შეფასებათა განაწილება (საგამოცდო ცენტრის მიერ ორგანიზებული გამოცდები)</a:t>
            </a:r>
            <a:endParaRPr lang="en-US" sz="1200" b="1" dirty="0">
              <a:solidFill>
                <a:schemeClr val="dk1"/>
              </a:solidFill>
            </a:endParaRPr>
          </a:p>
        </p:txBody>
      </p:sp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1142999" y="4038600"/>
          <a:ext cx="7239001" cy="2133600"/>
        </p:xfrm>
        <a:graphic>
          <a:graphicData uri="http://schemas.openxmlformats.org/presentationml/2006/ole">
            <p:oleObj spid="_x0000_s105474" name="Document" r:id="rId5" imgW="7883195" imgH="233707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685806"/>
          <a:ext cx="8077200" cy="5181590"/>
        </p:xfrm>
        <a:graphic>
          <a:graphicData uri="http://schemas.openxmlformats.org/drawingml/2006/table">
            <a:tbl>
              <a:tblPr/>
              <a:tblGrid>
                <a:gridCol w="947846"/>
                <a:gridCol w="3840839"/>
                <a:gridCol w="1079722"/>
                <a:gridCol w="2208793"/>
              </a:tblGrid>
              <a:tr h="46058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 საერთაშორისო სკოლაში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0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29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685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09600" y="685800"/>
          <a:ext cx="7848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0594" name="Object 2"/>
          <p:cNvGraphicFramePr>
            <a:graphicFrameLocks noChangeAspect="1"/>
          </p:cNvGraphicFramePr>
          <p:nvPr/>
        </p:nvGraphicFramePr>
        <p:xfrm>
          <a:off x="923925" y="4038600"/>
          <a:ext cx="7686675" cy="1981201"/>
        </p:xfrm>
        <a:graphic>
          <a:graphicData uri="http://schemas.openxmlformats.org/presentationml/2006/ole">
            <p:oleObj spid="_x0000_s110594" name="Document" r:id="rId6" imgW="8236325" imgH="2476539" progId="Word.Document.12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914398"/>
          <a:ext cx="8000999" cy="4038598"/>
        </p:xfrm>
        <a:graphic>
          <a:graphicData uri="http://schemas.openxmlformats.org/drawingml/2006/table">
            <a:tbl>
              <a:tblPr/>
              <a:tblGrid>
                <a:gridCol w="1283179"/>
                <a:gridCol w="4176571"/>
                <a:gridCol w="1784428"/>
                <a:gridCol w="756821"/>
              </a:tblGrid>
              <a:tr h="76694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b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494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b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(საგამოცდო ცენტრის  და ფაკულტეტის მიერ ორგანიზებული გამოცდები)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86423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73476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გამოცხადდა/არ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14,98%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37,01%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295400" y="838200"/>
          <a:ext cx="634365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0" y="4188141"/>
          <a:ext cx="5257800" cy="1158025"/>
        </p:xfrm>
        <a:graphic>
          <a:graphicData uri="http://schemas.openxmlformats.org/drawingml/2006/table">
            <a:tbl>
              <a:tblPr/>
              <a:tblGrid>
                <a:gridCol w="5257800"/>
              </a:tblGrid>
              <a:tr h="142911"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- 16524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911"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 15398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39"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 1126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911"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422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639"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უმაღლესი შეფასება - 492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755"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094"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1173 ნაშრომი, აქედან   380-ს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990600" y="838200"/>
          <a:ext cx="7162800" cy="304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81200" y="4267200"/>
          <a:ext cx="5181600" cy="1449079"/>
        </p:xfrm>
        <a:graphic>
          <a:graphicData uri="http://schemas.openxmlformats.org/drawingml/2006/table">
            <a:tbl>
              <a:tblPr/>
              <a:tblGrid>
                <a:gridCol w="5181600"/>
              </a:tblGrid>
              <a:tr h="221513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- 9367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13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8256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13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 1111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757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311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13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უმაღლესი შეფასება - 403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757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747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317 ნაშრომი, აქედან   123-ს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133600" y="906865"/>
            <a:ext cx="5029200" cy="4531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762000" y="838200"/>
          <a:ext cx="7543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800" y="4114800"/>
          <a:ext cx="5562600" cy="1905000"/>
        </p:xfrm>
        <a:graphic>
          <a:graphicData uri="http://schemas.openxmlformats.org/drawingml/2006/table">
            <a:tbl>
              <a:tblPr/>
              <a:tblGrid>
                <a:gridCol w="1390650"/>
                <a:gridCol w="1390650"/>
                <a:gridCol w="1390650"/>
                <a:gridCol w="1390650"/>
              </a:tblGrid>
              <a:tr h="2257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- 15100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7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 14075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7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 1026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508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258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7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უმაღლესი შეფასება  30 მიიღო- 493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7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უმაღლესი შეფასება  20 მიიღო- 388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508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7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789 ნაშრომი, აქედან  235-ს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50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219200" y="838200"/>
          <a:ext cx="6715124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438400" y="3886200"/>
          <a:ext cx="5257800" cy="1868918"/>
        </p:xfrm>
        <a:graphic>
          <a:graphicData uri="http://schemas.openxmlformats.org/drawingml/2006/table">
            <a:tbl>
              <a:tblPr/>
              <a:tblGrid>
                <a:gridCol w="5257800"/>
              </a:tblGrid>
              <a:tr h="15464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- 3846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15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 3427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15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 419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868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15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უმაღლესი შეფასება 30  მიიღო- 8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88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უმაღლესი შეფასება 15  მიიღო- 77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15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უმაღლესი შეფასება 10  მიიღო- 6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188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უმაღლესი შეფასება 20  მიიღო- 88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094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962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65 ნაშრომი, აქედან   29-ს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838200"/>
          <a:ext cx="7096124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800" y="3962398"/>
          <a:ext cx="6096000" cy="1600202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-3720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782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 3444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782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285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უმაღლესი შეფასება -146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782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51 ნაშრომი, აქედან   8-ს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685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371600" y="762001"/>
          <a:ext cx="6553200" cy="29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057400" y="3886200"/>
          <a:ext cx="6172200" cy="1883368"/>
        </p:xfrm>
        <a:graphic>
          <a:graphicData uri="http://schemas.openxmlformats.org/drawingml/2006/table">
            <a:tbl>
              <a:tblPr/>
              <a:tblGrid>
                <a:gridCol w="6172200"/>
              </a:tblGrid>
              <a:tr h="176981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- 15514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477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 14133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477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 1380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484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195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974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 უმაღლესი შეფასება "15" მიიღო- 57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974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 უმაღლესი შეფასება "20" მიიღო- 621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974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 უმაღლესი შეფასება "30" მიიღო- 414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987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71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1197 ნაშრომი, აქედან   321-ს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762000"/>
          <a:ext cx="7600950" cy="372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1219201" y="4343400"/>
          <a:ext cx="6934200" cy="1885950"/>
        </p:xfrm>
        <a:graphic>
          <a:graphicData uri="http://schemas.openxmlformats.org/presentationml/2006/ole">
            <p:oleObj spid="_x0000_s51202" name="Document" r:id="rId6" imgW="7472714" imgH="1828214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62013" y="914401"/>
          <a:ext cx="6986587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19200" y="4343403"/>
          <a:ext cx="6553200" cy="1818227"/>
        </p:xfrm>
        <a:graphic>
          <a:graphicData uri="http://schemas.openxmlformats.org/drawingml/2006/table">
            <a:tbl>
              <a:tblPr/>
              <a:tblGrid>
                <a:gridCol w="6553200"/>
              </a:tblGrid>
              <a:tr h="169606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- 1676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874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 1499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874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 177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339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141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 უმაღლესი შეფასება "15" მიიღო- 93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141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 უმაღლესი შეფასება "20" მიიღო- 17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141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 უმაღლესი შეფასება "10" მიიღო- 15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071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410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4 ნაშრომი, აქედან   1-ს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133475" y="990601"/>
          <a:ext cx="6877049" cy="32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057400" y="4419599"/>
          <a:ext cx="5257800" cy="1828800"/>
        </p:xfrm>
        <a:graphic>
          <a:graphicData uri="http://schemas.openxmlformats.org/drawingml/2006/table">
            <a:tbl>
              <a:tblPr/>
              <a:tblGrid>
                <a:gridCol w="5257800"/>
              </a:tblGrid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- 479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 426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 53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 უმაღლესი შეფასება "30" მიიღო- 0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1 ნაშრომი, აქედან   1-ს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71537" y="914401"/>
          <a:ext cx="7510463" cy="3581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0" y="4610432"/>
          <a:ext cx="6324599" cy="1409366"/>
        </p:xfrm>
        <a:graphic>
          <a:graphicData uri="http://schemas.openxmlformats.org/drawingml/2006/table">
            <a:tbl>
              <a:tblPr/>
              <a:tblGrid>
                <a:gridCol w="6324599"/>
              </a:tblGrid>
              <a:tr h="174923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სულ ჩაწერილი იყო - 2108 სტუდენტი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76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გამოცხადდა -   1834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76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გამოცდაზე არ გამოცხადდა -    274 სტუდენტი.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8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მიიღო შეფასება "0" -  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231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  უმაღლესი შეფასება "15" მიიღო- 197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8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მოხსნილია გამოცდიდან -2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384">
                <a:tc>
                  <a:txBody>
                    <a:bodyPr/>
                    <a:lstStyle/>
                    <a:p>
                      <a:pPr algn="l" fontAlgn="b"/>
                      <a:r>
                        <a:rPr lang="ka-G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აპელაციაზე გაიგზავნა 17 ნაშრომი, აქედან   2-ს შეეცვალა ნიშანი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838200"/>
          <a:ext cx="7334250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90600" y="4419601"/>
          <a:ext cx="7496175" cy="1752600"/>
        </p:xfrm>
        <a:graphic>
          <a:graphicData uri="http://schemas.openxmlformats.org/presentationml/2006/ole">
            <p:oleObj spid="_x0000_s52226" name="Document" r:id="rId6" imgW="7510948" imgH="2537804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1" y="762003"/>
          <a:ext cx="8229600" cy="5339247"/>
        </p:xfrm>
        <a:graphic>
          <a:graphicData uri="http://schemas.openxmlformats.org/drawingml/2006/table">
            <a:tbl>
              <a:tblPr/>
              <a:tblGrid>
                <a:gridCol w="615298"/>
                <a:gridCol w="4960833"/>
                <a:gridCol w="1394033"/>
                <a:gridCol w="1259436"/>
              </a:tblGrid>
              <a:tr h="38099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ეკონომიკისა და ბიზნესის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48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83,12%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8,82%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10,78%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7,61%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80,79%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83,66%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524000" y="4572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295400" y="762000"/>
          <a:ext cx="7247659" cy="3245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1143000" y="4114800"/>
          <a:ext cx="7439025" cy="2190750"/>
        </p:xfrm>
        <a:graphic>
          <a:graphicData uri="http://schemas.openxmlformats.org/presentationml/2006/ole">
            <p:oleObj spid="_x0000_s62466" name="Document" r:id="rId6" imgW="7453596" imgH="2209857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762000"/>
          <a:ext cx="7468033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1295400" y="4191000"/>
          <a:ext cx="7315200" cy="1828800"/>
        </p:xfrm>
        <a:graphic>
          <a:graphicData uri="http://schemas.openxmlformats.org/presentationml/2006/ole">
            <p:oleObj spid="_x0000_s63490" name="Document" r:id="rId6" imgW="7329514" imgH="2025703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09600" y="609600"/>
          <a:ext cx="7934325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990600" y="4038601"/>
          <a:ext cx="7658100" cy="2133600"/>
        </p:xfrm>
        <a:graphic>
          <a:graphicData uri="http://schemas.openxmlformats.org/presentationml/2006/ole">
            <p:oleObj spid="_x0000_s64514" name="Document" r:id="rId6" imgW="7673265" imgH="2337072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838199"/>
          <a:ext cx="7696201" cy="5486400"/>
        </p:xfrm>
        <a:graphic>
          <a:graphicData uri="http://schemas.openxmlformats.org/drawingml/2006/table">
            <a:tbl>
              <a:tblPr/>
              <a:tblGrid>
                <a:gridCol w="564859"/>
                <a:gridCol w="4986645"/>
                <a:gridCol w="1094414"/>
                <a:gridCol w="1050283"/>
              </a:tblGrid>
              <a:tr h="1823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ზუსტ და საბუნებისმეტყველო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47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აპლაციიით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2011-2012 სასწავლო წელი გაზაფხულის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1603</TotalTime>
  <Words>2332</Words>
  <Application>Microsoft Office PowerPoint</Application>
  <PresentationFormat>On-screen Show (4:3)</PresentationFormat>
  <Paragraphs>684</Paragraphs>
  <Slides>33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Concourse</vt:lpstr>
      <vt:lpstr>Document</vt:lpstr>
      <vt:lpstr>ივანე ჯავახიშვილის სახელობის თბილისის სახელმწიფო უნივერსიტეტის საგამოცდო ცენტრის ანგარიში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თსუ-ს სამაგისტრო პროგრამოს პიორიტეტები 2.  რას გვზაძლევს 3. რა საშუალებებია 4. პლუსები 5</dc:title>
  <dc:creator>Nika</dc:creator>
  <cp:lastModifiedBy>user</cp:lastModifiedBy>
  <cp:revision>206</cp:revision>
  <dcterms:created xsi:type="dcterms:W3CDTF">2006-08-16T00:00:00Z</dcterms:created>
  <dcterms:modified xsi:type="dcterms:W3CDTF">2013-03-27T11:10:22Z</dcterms:modified>
</cp:coreProperties>
</file>