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charts/chart19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Override PartName="/ppt/drawings/drawing19.xml" ContentType="application/vnd.openxmlformats-officedocument.drawingml.chartshape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Default Extension="docx" ContentType="application/vnd.openxmlformats-officedocument.wordprocessingml.document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drawings/drawing17.xml" ContentType="application/vnd.openxmlformats-officedocument.drawingml.chartshapes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drawings/drawing15.xml" ContentType="application/vnd.openxmlformats-officedocument.drawingml.chartshapes+xml"/>
  <Override PartName="/ppt/charts/chart7.xml" ContentType="application/vnd.openxmlformats-officedocument.drawingml.chart+xml"/>
  <Override PartName="/ppt/drawings/drawing9.xml" ContentType="application/vnd.openxmlformats-officedocument.drawingml.chartshapes+xml"/>
  <Override PartName="/ppt/drawings/drawing13.xml" ContentType="application/vnd.openxmlformats-officedocument.drawingml.chartshapes+xml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drawings/drawing7.xml" ContentType="application/vnd.openxmlformats-officedocument.drawingml.chartshapes+xml"/>
  <Override PartName="/ppt/notesSlides/notesSlide7.xml" ContentType="application/vnd.openxmlformats-officedocument.presentationml.notesSlide+xml"/>
  <Override PartName="/ppt/drawings/drawing11.xml" ContentType="application/vnd.openxmlformats-officedocument.drawingml.chartshape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drawings/drawing5.xml" ContentType="application/vnd.openxmlformats-officedocument.drawingml.chartshap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charts/chart18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charts/chart16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ppt/drawings/drawing18.xml" ContentType="application/vnd.openxmlformats-officedocument.drawingml.chartshape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drawings/drawing16.xml" ContentType="application/vnd.openxmlformats-officedocument.drawingml.chartshap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drawings/drawing14.xml" ContentType="application/vnd.openxmlformats-officedocument.drawingml.chartshapes+xml"/>
  <Override PartName="/ppt/notesSlides/notesSlide8.xml" ContentType="application/vnd.openxmlformats-officedocument.presentationml.notesSlide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drawings/drawing8.xml" ContentType="application/vnd.openxmlformats-officedocument.drawingml.chartshapes+xml"/>
  <Override PartName="/ppt/drawings/drawing12.xml" ContentType="application/vnd.openxmlformats-officedocument.drawingml.chartshapes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drawings/drawing6.xml" ContentType="application/vnd.openxmlformats-officedocument.drawingml.chartshapes+xml"/>
  <Override PartName="/ppt/drawings/drawing10.xml" ContentType="application/vnd.openxmlformats-officedocument.drawingml.chartshape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rawings/drawing4.xml" ContentType="application/vnd.openxmlformats-officedocument.drawingml.chartshap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40" r:id="rId1"/>
  </p:sldMasterIdLst>
  <p:notesMasterIdLst>
    <p:notesMasterId r:id="rId29"/>
  </p:notesMasterIdLst>
  <p:handoutMasterIdLst>
    <p:handoutMasterId r:id="rId30"/>
  </p:handoutMasterIdLst>
  <p:sldIdLst>
    <p:sldId id="256" r:id="rId2"/>
    <p:sldId id="270" r:id="rId3"/>
    <p:sldId id="279" r:id="rId4"/>
    <p:sldId id="287" r:id="rId5"/>
    <p:sldId id="285" r:id="rId6"/>
    <p:sldId id="284" r:id="rId7"/>
    <p:sldId id="286" r:id="rId8"/>
    <p:sldId id="288" r:id="rId9"/>
    <p:sldId id="290" r:id="rId10"/>
    <p:sldId id="289" r:id="rId11"/>
    <p:sldId id="291" r:id="rId12"/>
    <p:sldId id="294" r:id="rId13"/>
    <p:sldId id="293" r:id="rId14"/>
    <p:sldId id="292" r:id="rId15"/>
    <p:sldId id="295" r:id="rId16"/>
    <p:sldId id="298" r:id="rId17"/>
    <p:sldId id="297" r:id="rId18"/>
    <p:sldId id="296" r:id="rId19"/>
    <p:sldId id="299" r:id="rId20"/>
    <p:sldId id="300" r:id="rId21"/>
    <p:sldId id="301" r:id="rId22"/>
    <p:sldId id="304" r:id="rId23"/>
    <p:sldId id="303" r:id="rId24"/>
    <p:sldId id="302" r:id="rId25"/>
    <p:sldId id="306" r:id="rId26"/>
    <p:sldId id="307" r:id="rId27"/>
    <p:sldId id="305" r:id="rId2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0141"/>
    <a:srgbClr val="3399FF"/>
    <a:srgbClr val="277DE5"/>
    <a:srgbClr val="3403E9"/>
    <a:srgbClr val="19016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9" autoAdjust="0"/>
    <p:restoredTop sz="94660"/>
  </p:normalViewPr>
  <p:slideViewPr>
    <p:cSldViewPr>
      <p:cViewPr>
        <p:scale>
          <a:sx n="80" d="100"/>
          <a:sy n="80" d="100"/>
        </p:scale>
        <p:origin x="-1080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D:\2011-2012&#4332;.%20&#4328;&#4308;&#4315;&#4317;&#4307;&#4306;&#4317;&#4315;&#4312;&#4321;%20&#4321;&#4322;&#4304;&#4322;&#4312;&#4321;&#4322;&#4312;&#4313;&#4304;\&#4321;&#4304;&#4308;&#4320;&#4311;&#4317;%20&#4321;&#4304;&#4323;&#4316;&#4312;&#4309;&#4308;&#4320;&#4321;&#4312;&#4322;&#4308;&#4322;&#4317;.xlsx" TargetMode="Externa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oleObject" Target="file:///D:\2011-2012&#4332;.%20&#4328;&#4308;&#4315;&#4317;&#4307;&#4306;&#4317;&#4315;&#4312;&#4321;%20&#4321;&#4322;&#4304;&#4322;&#4312;&#4321;&#4322;&#4312;&#4313;&#4304;\zustebis%20statistika.xlsx" TargetMode="Externa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oleObject" Target="file:///D:\2011-2012&#4332;.%20&#4328;&#4308;&#4315;&#4317;&#4307;&#4306;&#4317;&#4315;&#4312;&#4321;%20&#4321;&#4322;&#4304;&#4322;&#4312;&#4321;&#4322;&#4312;&#4313;&#4304;\zustebis%20statistika.xlsx" TargetMode="Externa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oleObject" Target="file:///D:\2011-2012&#4332;.%20&#4328;&#4308;&#4315;&#4317;&#4307;&#4306;&#4317;&#4315;&#4312;&#4321;%20&#4321;&#4322;&#4304;&#4322;&#4312;&#4321;&#4322;&#4312;&#4313;&#4304;\humebi\&#4336;&#4323;&#4315;&#4304;&#4316;&#4312;&#4322;&#4304;&#4320;&#4308;&#4305;&#4312;&#4321;&#4321;&#4322;&#4304;&#4322;&#4312;&#4321;&#4322;&#4312;&#4313;&#4304;%20gaertianebuli.xlsx" TargetMode="Externa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3.xml"/><Relationship Id="rId1" Type="http://schemas.openxmlformats.org/officeDocument/2006/relationships/oleObject" Target="file:///D:\2011-2012&#4332;.%20&#4328;&#4308;&#4315;&#4317;&#4307;&#4306;&#4317;&#4315;&#4312;&#4321;%20&#4321;&#4322;&#4304;&#4322;&#4312;&#4321;&#4322;&#4312;&#4313;&#4304;\humebi\&#4336;&#4323;&#4315;&#4308;&#4305;&#4312;&#4321;%20&#4324;&#4304;&#4313;&#4323;&#4314;&#4322;&#4308;&#4322;&#4312;&#4321;%20&#4321;&#4322;&#4304;&#4322;&#4312;&#4321;&#4322;&#4312;&#4313;&#4304;.xlsx" TargetMode="Externa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4.xml"/><Relationship Id="rId1" Type="http://schemas.openxmlformats.org/officeDocument/2006/relationships/oleObject" Target="file:///D:\2011-2012&#4332;.%20&#4328;&#4308;&#4315;&#4317;&#4307;&#4306;&#4317;&#4315;&#4312;&#4321;%20&#4321;&#4322;&#4304;&#4322;&#4312;&#4321;&#4322;&#4312;&#4313;&#4304;\humebi\&#4336;&#4323;&#4315;&#4304;&#4316;&#4312;&#4322;&#4304;&#4320;&#4308;&#4305;&#4312;&#4321;&#4321;&#4322;&#4304;&#4322;&#4312;&#4321;&#4322;&#4312;&#4313;&#4304;%20gaertianebuli.xlsx" TargetMode="Externa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5.xml"/><Relationship Id="rId1" Type="http://schemas.openxmlformats.org/officeDocument/2006/relationships/oleObject" Target="file:///D:\2011-2012&#4332;.%20&#4328;&#4308;&#4315;&#4317;&#4307;&#4306;&#4317;&#4315;&#4312;&#4321;%20&#4321;&#4322;&#4304;&#4322;&#4312;&#4321;&#4322;&#4312;&#4313;&#4304;\&#4321;&#4317;&#4309;&#4312;&#4304;&#4314;&#4323;&#4320;&#4312;%20&#4321;&#4322;&#4304;&#4322;&#4312;&#4321;&#4322;&#4312;&#4313;&#4304;.xlsx" TargetMode="Externa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6.xml"/><Relationship Id="rId1" Type="http://schemas.openxmlformats.org/officeDocument/2006/relationships/oleObject" Target="file:///D:\2011-2012&#4332;.%20&#4328;&#4308;&#4315;&#4317;&#4307;&#4306;&#4317;&#4315;&#4312;&#4321;%20&#4321;&#4322;&#4304;&#4322;&#4312;&#4321;&#4322;&#4312;&#4313;&#4304;\&#4321;&#4317;&#4309;&#4312;&#4304;&#4314;&#4323;&#4320;&#4312;%20&#4321;&#4322;&#4304;&#4322;&#4312;&#4321;&#4322;&#4312;&#4313;&#4304;.xlsx" TargetMode="External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7.xml"/><Relationship Id="rId1" Type="http://schemas.openxmlformats.org/officeDocument/2006/relationships/oleObject" Target="file:///D:\2011-2012&#4332;.%20&#4328;&#4308;&#4315;&#4317;&#4307;&#4306;&#4317;&#4315;&#4312;&#4321;%20&#4321;&#4322;&#4304;&#4322;&#4312;&#4321;&#4322;&#4312;&#4313;&#4304;\&#4321;&#4317;&#4309;&#4312;&#4304;&#4314;&#4323;&#4320;&#4312;%20&#4321;&#4322;&#4304;&#4322;&#4312;&#4321;&#4322;&#4312;&#4313;&#4304;.xlsx" TargetMode="External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8.xml"/><Relationship Id="rId1" Type="http://schemas.openxmlformats.org/officeDocument/2006/relationships/oleObject" Target="file:///D:\2011-2012&#4332;.%20&#4328;&#4308;&#4315;&#4317;&#4307;&#4306;&#4317;&#4315;&#4312;&#4321;%20&#4321;&#4322;&#4304;&#4322;&#4312;&#4321;&#4322;&#4312;&#4313;&#4304;\&#4322;&#4323;&#4320;&#4312;&#4310;&#4315;&#4312;&#4321;%20&#4321;&#4322;&#4304;&#4322;&#4312;&#4321;&#4322;&#4312;&#4313;&#4304;%20(Recovered).xlsx" TargetMode="External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9.xml"/><Relationship Id="rId1" Type="http://schemas.openxmlformats.org/officeDocument/2006/relationships/oleObject" Target="file:///C:\Users\user\Desktop\2011-2012&#4332;.%20&#4328;&#4308;&#4315;&#4317;&#4307;&#4306;&#4317;&#4315;&#4312;&#4321;%20&#4321;&#4322;&#4304;&#4322;&#4312;&#4321;&#4322;&#4312;&#4313;&#4304;\&#4306;&#4304;&#4321;&#4304;&#4313;&#4308;&#4311;&#4308;&#4305;&#4308;&#4314;&#4312;\&#4315;&#4308;&#4307;&#4312;&#4330;&#4312;&#4316;&#4312;&#4321;%20&#4321;&#4322;&#4304;&#4322;&#4312;&#4321;&#4322;&#4312;&#4313;&#4304;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D:\2011-2012&#4332;.%20&#4328;&#4308;&#4315;&#4317;&#4307;&#4306;&#4317;&#4315;&#4312;&#4321;%20&#4321;&#4322;&#4304;&#4322;&#4312;&#4321;&#4322;&#4312;&#4313;&#4304;\&#4321;&#4304;&#4308;&#4320;&#4311;&#4317;%20&#4321;&#4304;&#4323;&#4316;&#4312;&#4309;&#4308;&#4320;&#4321;&#4312;&#4322;&#4308;&#4322;&#4317;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D:\2011-2012&#4332;.%20&#4328;&#4308;&#4315;&#4317;&#4307;&#4306;&#4317;&#4315;&#4312;&#4321;%20&#4321;&#4322;&#4304;&#4322;&#4312;&#4321;&#4322;&#4312;&#4313;&#4304;\ekomomikisa%20da%20biznesis%20statistika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D:\2011-2012&#4332;.%20&#4328;&#4308;&#4315;&#4317;&#4307;&#4306;&#4317;&#4315;&#4312;&#4321;%20&#4321;&#4322;&#4304;&#4322;&#4312;&#4321;&#4322;&#4312;&#4313;&#4304;\ekomomikisa%20da%20biznesis%20statistika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D:\2011-2012&#4332;.%20&#4328;&#4308;&#4315;&#4317;&#4307;&#4306;&#4317;&#4315;&#4312;&#4321;%20&#4321;&#4322;&#4304;&#4322;&#4312;&#4321;&#4322;&#4312;&#4313;&#4304;\ekomomikisa%20da%20biznesis%20statistika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file:///D:\2011-2012&#4332;.%20&#4328;&#4308;&#4315;&#4317;&#4307;&#4306;&#4317;&#4315;&#4312;&#4321;%20&#4321;&#4322;&#4304;&#4322;&#4312;&#4321;&#4322;&#4312;&#4313;&#4304;\iuridiulis%20statistika-2011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oleObject" Target="file:///D:\2011-2012&#4332;.%20&#4328;&#4308;&#4315;&#4317;&#4307;&#4306;&#4317;&#4315;&#4312;&#4321;%20&#4321;&#4322;&#4304;&#4322;&#4312;&#4321;&#4322;&#4312;&#4313;&#4304;\iuridiulis%20statistika-2011.xlsx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oleObject" Target="file:///D:\2011-2012&#4332;.%20&#4328;&#4308;&#4315;&#4317;&#4307;&#4306;&#4317;&#4315;&#4312;&#4321;%20&#4321;&#4322;&#4304;&#4322;&#4312;&#4321;&#4322;&#4312;&#4313;&#4304;\iuridiulis%20statistika-2011.xlsx" TargetMode="Externa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oleObject" Target="file:///D:\2011-2012&#4332;.%20&#4328;&#4308;&#4315;&#4317;&#4307;&#4306;&#4317;&#4315;&#4312;&#4321;%20&#4321;&#4322;&#4304;&#4322;&#4312;&#4321;&#4322;&#4312;&#4313;&#4304;\zustebis%20statistik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1658869203849517"/>
          <c:y val="0.20125313694101554"/>
          <c:w val="0.83338724846894152"/>
          <c:h val="0.60566909931075752"/>
        </c:manualLayout>
      </c:layout>
      <c:scatterChart>
        <c:scatterStyle val="smoothMarker"/>
        <c:ser>
          <c:idx val="0"/>
          <c:order val="0"/>
          <c:tx>
            <c:strRef>
              <c:f>'ძირითადი გამოცდა'!$D$2</c:f>
              <c:strCache>
                <c:ptCount val="1"/>
                <c:pt idx="0">
                  <c:v>სტუდენტთა რაოდენობა</c:v>
                </c:pt>
              </c:strCache>
            </c:strRef>
          </c:tx>
          <c:marker>
            <c:symbol val="none"/>
          </c:marker>
          <c:xVal>
            <c:numRef>
              <c:f>'ძირითადი გამოცდა'!$C$3:$C$68807</c:f>
              <c:numCache>
                <c:formatCode>General</c:formatCod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numCache>
            </c:numRef>
          </c:xVal>
          <c:yVal>
            <c:numRef>
              <c:f>'ძირითადი გამოცდა'!$D$3:$D$68807</c:f>
              <c:numCache>
                <c:formatCode>General</c:formatCode>
                <c:ptCount val="41"/>
                <c:pt idx="0">
                  <c:v>1557</c:v>
                </c:pt>
                <c:pt idx="1">
                  <c:v>142</c:v>
                </c:pt>
                <c:pt idx="2">
                  <c:v>254</c:v>
                </c:pt>
                <c:pt idx="3">
                  <c:v>272</c:v>
                </c:pt>
                <c:pt idx="4">
                  <c:v>244</c:v>
                </c:pt>
                <c:pt idx="5">
                  <c:v>458</c:v>
                </c:pt>
                <c:pt idx="6">
                  <c:v>450</c:v>
                </c:pt>
                <c:pt idx="7">
                  <c:v>432</c:v>
                </c:pt>
                <c:pt idx="8">
                  <c:v>567</c:v>
                </c:pt>
                <c:pt idx="9">
                  <c:v>482</c:v>
                </c:pt>
                <c:pt idx="10">
                  <c:v>1051</c:v>
                </c:pt>
                <c:pt idx="11">
                  <c:v>742</c:v>
                </c:pt>
                <c:pt idx="12">
                  <c:v>932</c:v>
                </c:pt>
                <c:pt idx="13">
                  <c:v>893</c:v>
                </c:pt>
                <c:pt idx="14">
                  <c:v>981</c:v>
                </c:pt>
                <c:pt idx="15">
                  <c:v>1189</c:v>
                </c:pt>
                <c:pt idx="16">
                  <c:v>1138</c:v>
                </c:pt>
                <c:pt idx="17">
                  <c:v>1003</c:v>
                </c:pt>
                <c:pt idx="18">
                  <c:v>947</c:v>
                </c:pt>
                <c:pt idx="19">
                  <c:v>500</c:v>
                </c:pt>
                <c:pt idx="20">
                  <c:v>3942</c:v>
                </c:pt>
                <c:pt idx="21">
                  <c:v>3489</c:v>
                </c:pt>
                <c:pt idx="22">
                  <c:v>2534</c:v>
                </c:pt>
                <c:pt idx="23">
                  <c:v>2225</c:v>
                </c:pt>
                <c:pt idx="24">
                  <c:v>2301</c:v>
                </c:pt>
                <c:pt idx="25">
                  <c:v>2574</c:v>
                </c:pt>
                <c:pt idx="26">
                  <c:v>2222</c:v>
                </c:pt>
                <c:pt idx="27">
                  <c:v>2350</c:v>
                </c:pt>
                <c:pt idx="28">
                  <c:v>2632</c:v>
                </c:pt>
                <c:pt idx="29">
                  <c:v>2171</c:v>
                </c:pt>
                <c:pt idx="30">
                  <c:v>3179</c:v>
                </c:pt>
                <c:pt idx="31">
                  <c:v>2043</c:v>
                </c:pt>
                <c:pt idx="32">
                  <c:v>2592</c:v>
                </c:pt>
                <c:pt idx="33">
                  <c:v>2082</c:v>
                </c:pt>
                <c:pt idx="34">
                  <c:v>2368</c:v>
                </c:pt>
                <c:pt idx="35">
                  <c:v>2737</c:v>
                </c:pt>
                <c:pt idx="36">
                  <c:v>2466</c:v>
                </c:pt>
                <c:pt idx="37">
                  <c:v>2141</c:v>
                </c:pt>
                <c:pt idx="38">
                  <c:v>2523</c:v>
                </c:pt>
                <c:pt idx="39">
                  <c:v>1729</c:v>
                </c:pt>
                <c:pt idx="40">
                  <c:v>4230</c:v>
                </c:pt>
              </c:numCache>
            </c:numRef>
          </c:yVal>
          <c:smooth val="1"/>
        </c:ser>
        <c:axId val="117235072"/>
        <c:axId val="117167232"/>
      </c:scatterChart>
      <c:valAx>
        <c:axId val="117235072"/>
        <c:scaling>
          <c:orientation val="minMax"/>
          <c:max val="40"/>
        </c:scaling>
        <c:axPos val="b"/>
        <c:numFmt formatCode="General" sourceLinked="1"/>
        <c:tickLblPos val="nextTo"/>
        <c:crossAx val="117167232"/>
        <c:crosses val="autoZero"/>
        <c:crossBetween val="midCat"/>
      </c:valAx>
      <c:valAx>
        <c:axId val="117167232"/>
        <c:scaling>
          <c:orientation val="minMax"/>
        </c:scaling>
        <c:axPos val="l"/>
        <c:majorGridlines/>
        <c:numFmt formatCode="General" sourceLinked="1"/>
        <c:tickLblPos val="nextTo"/>
        <c:crossAx val="117235072"/>
        <c:crosses val="autoZero"/>
        <c:crossBetween val="midCat"/>
      </c:valAx>
    </c:plotArea>
    <c:plotVisOnly val="1"/>
  </c:chart>
  <c:externalData r:id="rId1"/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2502909011373578"/>
          <c:y val="0.20134231515243081"/>
          <c:w val="0.80915059055118133"/>
          <c:h val="0.64459152971958911"/>
        </c:manualLayout>
      </c:layout>
      <c:scatterChart>
        <c:scatterStyle val="smoothMarker"/>
        <c:ser>
          <c:idx val="0"/>
          <c:order val="0"/>
          <c:tx>
            <c:strRef>
              <c:f>'ფაკულტეტტის გრაფიკი'!$D$1</c:f>
              <c:strCache>
                <c:ptCount val="1"/>
                <c:pt idx="0">
                  <c:v>სტუდენტტა რაოდენობა</c:v>
                </c:pt>
              </c:strCache>
            </c:strRef>
          </c:tx>
          <c:xVal>
            <c:numRef>
              <c:f>'ფაკულტეტტის გრაფიკი'!$C$2:$C$2441</c:f>
              <c:numCache>
                <c:formatCode>General</c:formatCode>
                <c:ptCount val="38"/>
                <c:pt idx="0">
                  <c:v>0</c:v>
                </c:pt>
                <c:pt idx="1">
                  <c:v>1</c:v>
                </c:pt>
                <c:pt idx="2">
                  <c:v>4</c:v>
                </c:pt>
                <c:pt idx="3">
                  <c:v>5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  <c:pt idx="16">
                  <c:v>19</c:v>
                </c:pt>
                <c:pt idx="17">
                  <c:v>20</c:v>
                </c:pt>
                <c:pt idx="18">
                  <c:v>21</c:v>
                </c:pt>
                <c:pt idx="19">
                  <c:v>22</c:v>
                </c:pt>
                <c:pt idx="20">
                  <c:v>23</c:v>
                </c:pt>
                <c:pt idx="21">
                  <c:v>24</c:v>
                </c:pt>
                <c:pt idx="22">
                  <c:v>25</c:v>
                </c:pt>
                <c:pt idx="23">
                  <c:v>26</c:v>
                </c:pt>
                <c:pt idx="24">
                  <c:v>27</c:v>
                </c:pt>
                <c:pt idx="25">
                  <c:v>28</c:v>
                </c:pt>
                <c:pt idx="26">
                  <c:v>29</c:v>
                </c:pt>
                <c:pt idx="27">
                  <c:v>30</c:v>
                </c:pt>
                <c:pt idx="28">
                  <c:v>31</c:v>
                </c:pt>
                <c:pt idx="29">
                  <c:v>32</c:v>
                </c:pt>
                <c:pt idx="30">
                  <c:v>33</c:v>
                </c:pt>
                <c:pt idx="31">
                  <c:v>34</c:v>
                </c:pt>
                <c:pt idx="32">
                  <c:v>35</c:v>
                </c:pt>
                <c:pt idx="33">
                  <c:v>36</c:v>
                </c:pt>
                <c:pt idx="34">
                  <c:v>37</c:v>
                </c:pt>
                <c:pt idx="35">
                  <c:v>38</c:v>
                </c:pt>
                <c:pt idx="36">
                  <c:v>39</c:v>
                </c:pt>
                <c:pt idx="37">
                  <c:v>40</c:v>
                </c:pt>
              </c:numCache>
            </c:numRef>
          </c:xVal>
          <c:yVal>
            <c:numRef>
              <c:f>'ფაკულტეტტის გრაფიკი'!$D$2:$D$2441</c:f>
              <c:numCache>
                <c:formatCode>General</c:formatCode>
                <c:ptCount val="38"/>
                <c:pt idx="0">
                  <c:v>6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4</c:v>
                </c:pt>
                <c:pt idx="5">
                  <c:v>1</c:v>
                </c:pt>
                <c:pt idx="6">
                  <c:v>8</c:v>
                </c:pt>
                <c:pt idx="7">
                  <c:v>26</c:v>
                </c:pt>
                <c:pt idx="8">
                  <c:v>9</c:v>
                </c:pt>
                <c:pt idx="9">
                  <c:v>16</c:v>
                </c:pt>
                <c:pt idx="10">
                  <c:v>21</c:v>
                </c:pt>
                <c:pt idx="11">
                  <c:v>24</c:v>
                </c:pt>
                <c:pt idx="12">
                  <c:v>49</c:v>
                </c:pt>
                <c:pt idx="13">
                  <c:v>40</c:v>
                </c:pt>
                <c:pt idx="14">
                  <c:v>38</c:v>
                </c:pt>
                <c:pt idx="15">
                  <c:v>44</c:v>
                </c:pt>
                <c:pt idx="16">
                  <c:v>43</c:v>
                </c:pt>
                <c:pt idx="17">
                  <c:v>135</c:v>
                </c:pt>
                <c:pt idx="18">
                  <c:v>166</c:v>
                </c:pt>
                <c:pt idx="19">
                  <c:v>110</c:v>
                </c:pt>
                <c:pt idx="20">
                  <c:v>87</c:v>
                </c:pt>
                <c:pt idx="21">
                  <c:v>105</c:v>
                </c:pt>
                <c:pt idx="22">
                  <c:v>141</c:v>
                </c:pt>
                <c:pt idx="23">
                  <c:v>95</c:v>
                </c:pt>
                <c:pt idx="24">
                  <c:v>73</c:v>
                </c:pt>
                <c:pt idx="25">
                  <c:v>100</c:v>
                </c:pt>
                <c:pt idx="26">
                  <c:v>55</c:v>
                </c:pt>
                <c:pt idx="27">
                  <c:v>157</c:v>
                </c:pt>
                <c:pt idx="28">
                  <c:v>76</c:v>
                </c:pt>
                <c:pt idx="29">
                  <c:v>99</c:v>
                </c:pt>
                <c:pt idx="30">
                  <c:v>50</c:v>
                </c:pt>
                <c:pt idx="31">
                  <c:v>63</c:v>
                </c:pt>
                <c:pt idx="32">
                  <c:v>93</c:v>
                </c:pt>
                <c:pt idx="33">
                  <c:v>96</c:v>
                </c:pt>
                <c:pt idx="34">
                  <c:v>61</c:v>
                </c:pt>
                <c:pt idx="35">
                  <c:v>119</c:v>
                </c:pt>
                <c:pt idx="36">
                  <c:v>49</c:v>
                </c:pt>
                <c:pt idx="37">
                  <c:v>139</c:v>
                </c:pt>
              </c:numCache>
            </c:numRef>
          </c:yVal>
          <c:smooth val="1"/>
        </c:ser>
        <c:axId val="124377344"/>
        <c:axId val="124424192"/>
      </c:scatterChart>
      <c:valAx>
        <c:axId val="124377344"/>
        <c:scaling>
          <c:orientation val="minMax"/>
          <c:max val="40"/>
        </c:scaling>
        <c:axPos val="b"/>
        <c:numFmt formatCode="General" sourceLinked="1"/>
        <c:tickLblPos val="nextTo"/>
        <c:crossAx val="124424192"/>
        <c:crosses val="autoZero"/>
        <c:crossBetween val="midCat"/>
      </c:valAx>
      <c:valAx>
        <c:axId val="124424192"/>
        <c:scaling>
          <c:orientation val="minMax"/>
          <c:max val="180"/>
          <c:min val="0"/>
        </c:scaling>
        <c:axPos val="l"/>
        <c:majorGridlines/>
        <c:numFmt formatCode="General" sourceLinked="1"/>
        <c:tickLblPos val="nextTo"/>
        <c:crossAx val="124377344"/>
        <c:crosses val="autoZero"/>
        <c:crossBetween val="midCat"/>
      </c:valAx>
    </c:plotArea>
    <c:plotVisOnly val="1"/>
  </c:chart>
  <c:externalData r:id="rId1"/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9.14897200349956E-2"/>
          <c:y val="0.24242853089309799"/>
          <c:w val="0.85322101924759453"/>
          <c:h val="0.56140534063676828"/>
        </c:manualLayout>
      </c:layout>
      <c:scatterChart>
        <c:scatterStyle val="smoothMarker"/>
        <c:ser>
          <c:idx val="0"/>
          <c:order val="0"/>
          <c:tx>
            <c:strRef>
              <c:f>'GAERTIANEBULI GRAFIKI'!$C$2</c:f>
              <c:strCache>
                <c:ptCount val="1"/>
                <c:pt idx="0">
                  <c:v>შეფასებათა რაოდენობა</c:v>
                </c:pt>
              </c:strCache>
            </c:strRef>
          </c:tx>
          <c:xVal>
            <c:numRef>
              <c:f>'GAERTIANEBULI GRAFIKI'!$B$3:$B$12717</c:f>
              <c:numCache>
                <c:formatCode>General</c:formatCod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numCache>
            </c:numRef>
          </c:xVal>
          <c:yVal>
            <c:numRef>
              <c:f>'GAERTIANEBULI GRAFIKI'!$C$3:$C$12717</c:f>
              <c:numCache>
                <c:formatCode>General</c:formatCode>
                <c:ptCount val="41"/>
                <c:pt idx="0">
                  <c:v>385</c:v>
                </c:pt>
                <c:pt idx="1">
                  <c:v>53</c:v>
                </c:pt>
                <c:pt idx="2">
                  <c:v>98</c:v>
                </c:pt>
                <c:pt idx="3">
                  <c:v>99</c:v>
                </c:pt>
                <c:pt idx="4">
                  <c:v>82</c:v>
                </c:pt>
                <c:pt idx="5">
                  <c:v>133</c:v>
                </c:pt>
                <c:pt idx="6">
                  <c:v>120</c:v>
                </c:pt>
                <c:pt idx="7">
                  <c:v>110</c:v>
                </c:pt>
                <c:pt idx="8">
                  <c:v>158</c:v>
                </c:pt>
                <c:pt idx="9">
                  <c:v>132</c:v>
                </c:pt>
                <c:pt idx="10">
                  <c:v>323</c:v>
                </c:pt>
                <c:pt idx="11">
                  <c:v>206</c:v>
                </c:pt>
                <c:pt idx="12">
                  <c:v>230</c:v>
                </c:pt>
                <c:pt idx="13">
                  <c:v>244</c:v>
                </c:pt>
                <c:pt idx="14">
                  <c:v>243</c:v>
                </c:pt>
                <c:pt idx="15">
                  <c:v>287</c:v>
                </c:pt>
                <c:pt idx="16">
                  <c:v>263</c:v>
                </c:pt>
                <c:pt idx="17">
                  <c:v>220</c:v>
                </c:pt>
                <c:pt idx="18">
                  <c:v>215</c:v>
                </c:pt>
                <c:pt idx="19">
                  <c:v>98</c:v>
                </c:pt>
                <c:pt idx="20">
                  <c:v>876</c:v>
                </c:pt>
                <c:pt idx="21">
                  <c:v>810</c:v>
                </c:pt>
                <c:pt idx="22">
                  <c:v>542</c:v>
                </c:pt>
                <c:pt idx="23">
                  <c:v>409</c:v>
                </c:pt>
                <c:pt idx="24">
                  <c:v>449</c:v>
                </c:pt>
                <c:pt idx="25">
                  <c:v>469</c:v>
                </c:pt>
                <c:pt idx="26">
                  <c:v>397</c:v>
                </c:pt>
                <c:pt idx="27">
                  <c:v>356</c:v>
                </c:pt>
                <c:pt idx="28">
                  <c:v>440</c:v>
                </c:pt>
                <c:pt idx="29">
                  <c:v>286</c:v>
                </c:pt>
                <c:pt idx="30">
                  <c:v>504</c:v>
                </c:pt>
                <c:pt idx="31">
                  <c:v>319</c:v>
                </c:pt>
                <c:pt idx="32">
                  <c:v>426</c:v>
                </c:pt>
                <c:pt idx="33">
                  <c:v>260</c:v>
                </c:pt>
                <c:pt idx="34">
                  <c:v>331</c:v>
                </c:pt>
                <c:pt idx="35">
                  <c:v>335</c:v>
                </c:pt>
                <c:pt idx="36">
                  <c:v>353</c:v>
                </c:pt>
                <c:pt idx="37">
                  <c:v>239</c:v>
                </c:pt>
                <c:pt idx="38">
                  <c:v>365</c:v>
                </c:pt>
                <c:pt idx="39">
                  <c:v>201</c:v>
                </c:pt>
                <c:pt idx="40">
                  <c:v>608</c:v>
                </c:pt>
              </c:numCache>
            </c:numRef>
          </c:yVal>
          <c:smooth val="1"/>
        </c:ser>
        <c:axId val="124633472"/>
        <c:axId val="124635008"/>
      </c:scatterChart>
      <c:valAx>
        <c:axId val="124633472"/>
        <c:scaling>
          <c:orientation val="minMax"/>
          <c:max val="40"/>
        </c:scaling>
        <c:axPos val="b"/>
        <c:numFmt formatCode="General" sourceLinked="1"/>
        <c:tickLblPos val="nextTo"/>
        <c:crossAx val="124635008"/>
        <c:crosses val="autoZero"/>
        <c:crossBetween val="midCat"/>
      </c:valAx>
      <c:valAx>
        <c:axId val="124635008"/>
        <c:scaling>
          <c:orientation val="minMax"/>
          <c:max val="900"/>
        </c:scaling>
        <c:axPos val="l"/>
        <c:majorGridlines/>
        <c:numFmt formatCode="General" sourceLinked="1"/>
        <c:tickLblPos val="nextTo"/>
        <c:crossAx val="124633472"/>
        <c:crosses val="autoZero"/>
        <c:crossBetween val="midCat"/>
      </c:valAx>
    </c:plotArea>
    <c:plotVisOnly val="1"/>
  </c:chart>
  <c:externalData r:id="rId1"/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335536964129484"/>
          <c:y val="0.19502688377545041"/>
          <c:w val="0.80649201662292203"/>
          <c:h val="0.62137349336187375"/>
        </c:manualLayout>
      </c:layout>
      <c:scatterChart>
        <c:scatterStyle val="smoothMarker"/>
        <c:ser>
          <c:idx val="0"/>
          <c:order val="0"/>
          <c:tx>
            <c:strRef>
              <c:f>'ძირითადის გრაფიკი'!$D$2</c:f>
              <c:strCache>
                <c:ptCount val="1"/>
                <c:pt idx="0">
                  <c:v>სტუდენტთა რაოდენობა</c:v>
                </c:pt>
              </c:strCache>
            </c:strRef>
          </c:tx>
          <c:marker>
            <c:symbol val="none"/>
          </c:marker>
          <c:xVal>
            <c:numRef>
              <c:f>'ძირითადის გრაფიკი'!$C$3:$C$14128</c:f>
              <c:numCache>
                <c:formatCode>General</c:formatCod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numCache>
            </c:numRef>
          </c:xVal>
          <c:yVal>
            <c:numRef>
              <c:f>'ძირითადის გრაფიკი'!$D$3:$D$14128</c:f>
              <c:numCache>
                <c:formatCode>General</c:formatCode>
                <c:ptCount val="41"/>
                <c:pt idx="0">
                  <c:v>388</c:v>
                </c:pt>
                <c:pt idx="1">
                  <c:v>19</c:v>
                </c:pt>
                <c:pt idx="2">
                  <c:v>43</c:v>
                </c:pt>
                <c:pt idx="3">
                  <c:v>50</c:v>
                </c:pt>
                <c:pt idx="4">
                  <c:v>30</c:v>
                </c:pt>
                <c:pt idx="5">
                  <c:v>94</c:v>
                </c:pt>
                <c:pt idx="6">
                  <c:v>103</c:v>
                </c:pt>
                <c:pt idx="7">
                  <c:v>99</c:v>
                </c:pt>
                <c:pt idx="8">
                  <c:v>98</c:v>
                </c:pt>
                <c:pt idx="9">
                  <c:v>77</c:v>
                </c:pt>
                <c:pt idx="10">
                  <c:v>231</c:v>
                </c:pt>
                <c:pt idx="11">
                  <c:v>190</c:v>
                </c:pt>
                <c:pt idx="12">
                  <c:v>226</c:v>
                </c:pt>
                <c:pt idx="13">
                  <c:v>212</c:v>
                </c:pt>
                <c:pt idx="14">
                  <c:v>250</c:v>
                </c:pt>
                <c:pt idx="15">
                  <c:v>263</c:v>
                </c:pt>
                <c:pt idx="16">
                  <c:v>219</c:v>
                </c:pt>
                <c:pt idx="17">
                  <c:v>227</c:v>
                </c:pt>
                <c:pt idx="18">
                  <c:v>217</c:v>
                </c:pt>
                <c:pt idx="19">
                  <c:v>160</c:v>
                </c:pt>
                <c:pt idx="20">
                  <c:v>746</c:v>
                </c:pt>
                <c:pt idx="21">
                  <c:v>764</c:v>
                </c:pt>
                <c:pt idx="22">
                  <c:v>436</c:v>
                </c:pt>
                <c:pt idx="23">
                  <c:v>406</c:v>
                </c:pt>
                <c:pt idx="24">
                  <c:v>385</c:v>
                </c:pt>
                <c:pt idx="25">
                  <c:v>487</c:v>
                </c:pt>
                <c:pt idx="26">
                  <c:v>395</c:v>
                </c:pt>
                <c:pt idx="27">
                  <c:v>432</c:v>
                </c:pt>
                <c:pt idx="28">
                  <c:v>479</c:v>
                </c:pt>
                <c:pt idx="29">
                  <c:v>443</c:v>
                </c:pt>
                <c:pt idx="30">
                  <c:v>666</c:v>
                </c:pt>
                <c:pt idx="31">
                  <c:v>387</c:v>
                </c:pt>
                <c:pt idx="32">
                  <c:v>535</c:v>
                </c:pt>
                <c:pt idx="33">
                  <c:v>420</c:v>
                </c:pt>
                <c:pt idx="34">
                  <c:v>462</c:v>
                </c:pt>
                <c:pt idx="35">
                  <c:v>644</c:v>
                </c:pt>
                <c:pt idx="36">
                  <c:v>508</c:v>
                </c:pt>
                <c:pt idx="37">
                  <c:v>498</c:v>
                </c:pt>
                <c:pt idx="38">
                  <c:v>554</c:v>
                </c:pt>
                <c:pt idx="39">
                  <c:v>377</c:v>
                </c:pt>
                <c:pt idx="40">
                  <c:v>865</c:v>
                </c:pt>
              </c:numCache>
            </c:numRef>
          </c:yVal>
          <c:smooth val="1"/>
        </c:ser>
        <c:axId val="117448064"/>
        <c:axId val="117494912"/>
      </c:scatterChart>
      <c:valAx>
        <c:axId val="117448064"/>
        <c:scaling>
          <c:orientation val="minMax"/>
          <c:max val="40"/>
        </c:scaling>
        <c:axPos val="b"/>
        <c:numFmt formatCode="General" sourceLinked="1"/>
        <c:tickLblPos val="nextTo"/>
        <c:crossAx val="117494912"/>
        <c:crosses val="autoZero"/>
        <c:crossBetween val="midCat"/>
      </c:valAx>
      <c:valAx>
        <c:axId val="117494912"/>
        <c:scaling>
          <c:orientation val="minMax"/>
          <c:max val="900"/>
          <c:min val="0"/>
        </c:scaling>
        <c:axPos val="l"/>
        <c:majorGridlines/>
        <c:numFmt formatCode="General" sourceLinked="1"/>
        <c:tickLblPos val="nextTo"/>
        <c:crossAx val="117448064"/>
        <c:crosses val="autoZero"/>
        <c:crossBetween val="midCat"/>
      </c:valAx>
    </c:plotArea>
    <c:plotVisOnly val="1"/>
  </c:chart>
  <c:txPr>
    <a:bodyPr/>
    <a:lstStyle/>
    <a:p>
      <a:pPr>
        <a:defRPr b="1"/>
      </a:pPr>
      <a:endParaRPr lang="en-US"/>
    </a:p>
  </c:txPr>
  <c:externalData r:id="rId1"/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0030741469816265"/>
          <c:y val="0.23761616743493494"/>
          <c:w val="0.85857611548556434"/>
          <c:h val="0.58532448149863603"/>
        </c:manualLayout>
      </c:layout>
      <c:scatterChart>
        <c:scatterStyle val="smoothMarker"/>
        <c:ser>
          <c:idx val="0"/>
          <c:order val="0"/>
          <c:xVal>
            <c:numRef>
              <c:f>'ფაკულტ. მიერ ორგან.გრაფიკი'!$C$4:$C$713</c:f>
              <c:numCache>
                <c:formatCode>General</c:formatCode>
                <c:ptCount val="32"/>
                <c:pt idx="0">
                  <c:v>0</c:v>
                </c:pt>
                <c:pt idx="1">
                  <c:v>10</c:v>
                </c:pt>
                <c:pt idx="2">
                  <c:v>11</c:v>
                </c:pt>
                <c:pt idx="3">
                  <c:v>12</c:v>
                </c:pt>
                <c:pt idx="4">
                  <c:v>13</c:v>
                </c:pt>
                <c:pt idx="5">
                  <c:v>14</c:v>
                </c:pt>
                <c:pt idx="6">
                  <c:v>15</c:v>
                </c:pt>
                <c:pt idx="7">
                  <c:v>16</c:v>
                </c:pt>
                <c:pt idx="8">
                  <c:v>17</c:v>
                </c:pt>
                <c:pt idx="9">
                  <c:v>18</c:v>
                </c:pt>
                <c:pt idx="10">
                  <c:v>19</c:v>
                </c:pt>
                <c:pt idx="11">
                  <c:v>20</c:v>
                </c:pt>
                <c:pt idx="12">
                  <c:v>21</c:v>
                </c:pt>
                <c:pt idx="13">
                  <c:v>22</c:v>
                </c:pt>
                <c:pt idx="14">
                  <c:v>23</c:v>
                </c:pt>
                <c:pt idx="15">
                  <c:v>24</c:v>
                </c:pt>
                <c:pt idx="16">
                  <c:v>25</c:v>
                </c:pt>
                <c:pt idx="17">
                  <c:v>26</c:v>
                </c:pt>
                <c:pt idx="18">
                  <c:v>27</c:v>
                </c:pt>
                <c:pt idx="19">
                  <c:v>28</c:v>
                </c:pt>
                <c:pt idx="20">
                  <c:v>29</c:v>
                </c:pt>
                <c:pt idx="21">
                  <c:v>30</c:v>
                </c:pt>
                <c:pt idx="22">
                  <c:v>31</c:v>
                </c:pt>
                <c:pt idx="23">
                  <c:v>32</c:v>
                </c:pt>
                <c:pt idx="24">
                  <c:v>33</c:v>
                </c:pt>
                <c:pt idx="25">
                  <c:v>34</c:v>
                </c:pt>
                <c:pt idx="26">
                  <c:v>35</c:v>
                </c:pt>
                <c:pt idx="27">
                  <c:v>36</c:v>
                </c:pt>
                <c:pt idx="28">
                  <c:v>37</c:v>
                </c:pt>
                <c:pt idx="29">
                  <c:v>38</c:v>
                </c:pt>
                <c:pt idx="30">
                  <c:v>39</c:v>
                </c:pt>
                <c:pt idx="31">
                  <c:v>40</c:v>
                </c:pt>
              </c:numCache>
            </c:numRef>
          </c:xVal>
          <c:yVal>
            <c:numRef>
              <c:f>'ფაკულტ. მიერ ორგან.გრაფიკი'!$D$4:$D$713</c:f>
              <c:numCache>
                <c:formatCode>General</c:formatCode>
                <c:ptCount val="32"/>
                <c:pt idx="0">
                  <c:v>1</c:v>
                </c:pt>
                <c:pt idx="1">
                  <c:v>11</c:v>
                </c:pt>
                <c:pt idx="2">
                  <c:v>3</c:v>
                </c:pt>
                <c:pt idx="3">
                  <c:v>2</c:v>
                </c:pt>
                <c:pt idx="4">
                  <c:v>1</c:v>
                </c:pt>
                <c:pt idx="5">
                  <c:v>6</c:v>
                </c:pt>
                <c:pt idx="6">
                  <c:v>10</c:v>
                </c:pt>
                <c:pt idx="7">
                  <c:v>7</c:v>
                </c:pt>
                <c:pt idx="8">
                  <c:v>6</c:v>
                </c:pt>
                <c:pt idx="9">
                  <c:v>2</c:v>
                </c:pt>
                <c:pt idx="10">
                  <c:v>3</c:v>
                </c:pt>
                <c:pt idx="11">
                  <c:v>7</c:v>
                </c:pt>
                <c:pt idx="12">
                  <c:v>26</c:v>
                </c:pt>
                <c:pt idx="13">
                  <c:v>20</c:v>
                </c:pt>
                <c:pt idx="14">
                  <c:v>14</c:v>
                </c:pt>
                <c:pt idx="15">
                  <c:v>2</c:v>
                </c:pt>
                <c:pt idx="16">
                  <c:v>42</c:v>
                </c:pt>
                <c:pt idx="17">
                  <c:v>16</c:v>
                </c:pt>
                <c:pt idx="18">
                  <c:v>24</c:v>
                </c:pt>
                <c:pt idx="19">
                  <c:v>41</c:v>
                </c:pt>
                <c:pt idx="20">
                  <c:v>19</c:v>
                </c:pt>
                <c:pt idx="21">
                  <c:v>68</c:v>
                </c:pt>
                <c:pt idx="22">
                  <c:v>15</c:v>
                </c:pt>
                <c:pt idx="23">
                  <c:v>39</c:v>
                </c:pt>
                <c:pt idx="24">
                  <c:v>29</c:v>
                </c:pt>
                <c:pt idx="25">
                  <c:v>27</c:v>
                </c:pt>
                <c:pt idx="26">
                  <c:v>52</c:v>
                </c:pt>
                <c:pt idx="27">
                  <c:v>43</c:v>
                </c:pt>
                <c:pt idx="28">
                  <c:v>37</c:v>
                </c:pt>
                <c:pt idx="29">
                  <c:v>49</c:v>
                </c:pt>
                <c:pt idx="30">
                  <c:v>28</c:v>
                </c:pt>
                <c:pt idx="31">
                  <c:v>29</c:v>
                </c:pt>
              </c:numCache>
            </c:numRef>
          </c:yVal>
          <c:smooth val="1"/>
        </c:ser>
        <c:axId val="117505408"/>
        <c:axId val="125002880"/>
      </c:scatterChart>
      <c:valAx>
        <c:axId val="117505408"/>
        <c:scaling>
          <c:orientation val="minMax"/>
          <c:max val="40"/>
        </c:scaling>
        <c:axPos val="b"/>
        <c:numFmt formatCode="General" sourceLinked="1"/>
        <c:tickLblPos val="nextTo"/>
        <c:crossAx val="125002880"/>
        <c:crosses val="autoZero"/>
        <c:crossBetween val="midCat"/>
      </c:valAx>
      <c:valAx>
        <c:axId val="125002880"/>
        <c:scaling>
          <c:orientation val="minMax"/>
          <c:max val="70"/>
        </c:scaling>
        <c:axPos val="l"/>
        <c:majorGridlines/>
        <c:numFmt formatCode="General" sourceLinked="1"/>
        <c:tickLblPos val="nextTo"/>
        <c:crossAx val="117505408"/>
        <c:crosses val="autoZero"/>
        <c:crossBetween val="midCat"/>
      </c:valAx>
    </c:plotArea>
    <c:plotVisOnly val="1"/>
  </c:chart>
  <c:externalData r:id="rId1"/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0146784685346658"/>
          <c:y val="0.28665151392158456"/>
          <c:w val="0.85175427711739826"/>
          <c:h val="0.51598154612116787"/>
        </c:manualLayout>
      </c:layout>
      <c:scatterChart>
        <c:scatterStyle val="smoothMarker"/>
        <c:ser>
          <c:idx val="0"/>
          <c:order val="0"/>
          <c:tx>
            <c:strRef>
              <c:f>'გაერთიანებული გრაფიკი'!$C$3</c:f>
              <c:strCache>
                <c:ptCount val="1"/>
                <c:pt idx="0">
                  <c:v>სტუდენტტა რაოდენობა</c:v>
                </c:pt>
              </c:strCache>
            </c:strRef>
          </c:tx>
          <c:xVal>
            <c:numRef>
              <c:f>'გაერთიანებული გრაფიკი'!$B$4:$B$14809</c:f>
              <c:numCache>
                <c:formatCode>General</c:formatCod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numCache>
            </c:numRef>
          </c:xVal>
          <c:yVal>
            <c:numRef>
              <c:f>'გაერთიანებული გრაფიკი'!$C$4:$C$14809</c:f>
              <c:numCache>
                <c:formatCode>General</c:formatCode>
                <c:ptCount val="41"/>
                <c:pt idx="0">
                  <c:v>390</c:v>
                </c:pt>
                <c:pt idx="1">
                  <c:v>19</c:v>
                </c:pt>
                <c:pt idx="2">
                  <c:v>43</c:v>
                </c:pt>
                <c:pt idx="3">
                  <c:v>50</c:v>
                </c:pt>
                <c:pt idx="4">
                  <c:v>30</c:v>
                </c:pt>
                <c:pt idx="5">
                  <c:v>94</c:v>
                </c:pt>
                <c:pt idx="6">
                  <c:v>103</c:v>
                </c:pt>
                <c:pt idx="7">
                  <c:v>99</c:v>
                </c:pt>
                <c:pt idx="8">
                  <c:v>98</c:v>
                </c:pt>
                <c:pt idx="9">
                  <c:v>77</c:v>
                </c:pt>
                <c:pt idx="10">
                  <c:v>242</c:v>
                </c:pt>
                <c:pt idx="11">
                  <c:v>193</c:v>
                </c:pt>
                <c:pt idx="12">
                  <c:v>228</c:v>
                </c:pt>
                <c:pt idx="13">
                  <c:v>213</c:v>
                </c:pt>
                <c:pt idx="14">
                  <c:v>256</c:v>
                </c:pt>
                <c:pt idx="15">
                  <c:v>273</c:v>
                </c:pt>
                <c:pt idx="16">
                  <c:v>226</c:v>
                </c:pt>
                <c:pt idx="17">
                  <c:v>233</c:v>
                </c:pt>
                <c:pt idx="18">
                  <c:v>219</c:v>
                </c:pt>
                <c:pt idx="19">
                  <c:v>163</c:v>
                </c:pt>
                <c:pt idx="20">
                  <c:v>753</c:v>
                </c:pt>
                <c:pt idx="21">
                  <c:v>790</c:v>
                </c:pt>
                <c:pt idx="22">
                  <c:v>456</c:v>
                </c:pt>
                <c:pt idx="23">
                  <c:v>420</c:v>
                </c:pt>
                <c:pt idx="24">
                  <c:v>387</c:v>
                </c:pt>
                <c:pt idx="25">
                  <c:v>529</c:v>
                </c:pt>
                <c:pt idx="26">
                  <c:v>411</c:v>
                </c:pt>
                <c:pt idx="27">
                  <c:v>456</c:v>
                </c:pt>
                <c:pt idx="28">
                  <c:v>520</c:v>
                </c:pt>
                <c:pt idx="29">
                  <c:v>462</c:v>
                </c:pt>
                <c:pt idx="30">
                  <c:v>734</c:v>
                </c:pt>
                <c:pt idx="31">
                  <c:v>402</c:v>
                </c:pt>
                <c:pt idx="32">
                  <c:v>574</c:v>
                </c:pt>
                <c:pt idx="33">
                  <c:v>449</c:v>
                </c:pt>
                <c:pt idx="34">
                  <c:v>489</c:v>
                </c:pt>
                <c:pt idx="35">
                  <c:v>696</c:v>
                </c:pt>
                <c:pt idx="36">
                  <c:v>551</c:v>
                </c:pt>
                <c:pt idx="37">
                  <c:v>535</c:v>
                </c:pt>
                <c:pt idx="38">
                  <c:v>603</c:v>
                </c:pt>
                <c:pt idx="39">
                  <c:v>405</c:v>
                </c:pt>
                <c:pt idx="40">
                  <c:v>894</c:v>
                </c:pt>
              </c:numCache>
            </c:numRef>
          </c:yVal>
          <c:smooth val="1"/>
        </c:ser>
        <c:axId val="125179392"/>
        <c:axId val="125180928"/>
      </c:scatterChart>
      <c:valAx>
        <c:axId val="125179392"/>
        <c:scaling>
          <c:orientation val="minMax"/>
          <c:max val="40"/>
        </c:scaling>
        <c:axPos val="b"/>
        <c:numFmt formatCode="General" sourceLinked="1"/>
        <c:tickLblPos val="nextTo"/>
        <c:crossAx val="125180928"/>
        <c:crosses val="autoZero"/>
        <c:crossBetween val="midCat"/>
      </c:valAx>
      <c:valAx>
        <c:axId val="125180928"/>
        <c:scaling>
          <c:orientation val="minMax"/>
          <c:max val="900"/>
          <c:min val="0"/>
        </c:scaling>
        <c:axPos val="l"/>
        <c:majorGridlines/>
        <c:numFmt formatCode="General" sourceLinked="1"/>
        <c:tickLblPos val="nextTo"/>
        <c:crossAx val="125179392"/>
        <c:crosses val="autoZero"/>
        <c:crossBetween val="midCat"/>
      </c:valAx>
      <c:spPr>
        <a:noFill/>
        <a:ln w="25400">
          <a:noFill/>
        </a:ln>
      </c:spPr>
    </c:plotArea>
    <c:plotVisOnly val="1"/>
  </c:chart>
  <c:externalData r:id="rId1"/>
  <c:userShapes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0794400699912511"/>
          <c:y val="0.16463529268143817"/>
          <c:w val="0.83731977252843415"/>
          <c:h val="0.64539583714826376"/>
        </c:manualLayout>
      </c:layout>
      <c:scatterChart>
        <c:scatterStyle val="lineMarker"/>
        <c:ser>
          <c:idx val="0"/>
          <c:order val="0"/>
          <c:tx>
            <c:strRef>
              <c:f>'ძირითადის გრაფიკი'!$E$2</c:f>
              <c:strCache>
                <c:ptCount val="1"/>
                <c:pt idx="0">
                  <c:v>რაოდენობა</c:v>
                </c:pt>
              </c:strCache>
            </c:strRef>
          </c:tx>
          <c:xVal>
            <c:numRef>
              <c:f>'ძირითადის გრაფიკი'!$D$3:$D$7071</c:f>
              <c:numCache>
                <c:formatCode>General</c:formatCod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numCache>
            </c:numRef>
          </c:xVal>
          <c:yVal>
            <c:numRef>
              <c:f>'ძირითადის გრაფიკი'!$E$3:$E$7071</c:f>
              <c:numCache>
                <c:formatCode>General</c:formatCode>
                <c:ptCount val="41"/>
                <c:pt idx="0">
                  <c:v>102</c:v>
                </c:pt>
                <c:pt idx="1">
                  <c:v>6</c:v>
                </c:pt>
                <c:pt idx="2">
                  <c:v>17</c:v>
                </c:pt>
                <c:pt idx="3">
                  <c:v>20</c:v>
                </c:pt>
                <c:pt idx="4">
                  <c:v>27</c:v>
                </c:pt>
                <c:pt idx="5">
                  <c:v>40</c:v>
                </c:pt>
                <c:pt idx="6">
                  <c:v>31</c:v>
                </c:pt>
                <c:pt idx="7">
                  <c:v>34</c:v>
                </c:pt>
                <c:pt idx="8">
                  <c:v>45</c:v>
                </c:pt>
                <c:pt idx="9">
                  <c:v>43</c:v>
                </c:pt>
                <c:pt idx="10">
                  <c:v>76</c:v>
                </c:pt>
                <c:pt idx="11">
                  <c:v>59</c:v>
                </c:pt>
                <c:pt idx="12">
                  <c:v>79</c:v>
                </c:pt>
                <c:pt idx="13">
                  <c:v>70</c:v>
                </c:pt>
                <c:pt idx="14">
                  <c:v>64</c:v>
                </c:pt>
                <c:pt idx="15">
                  <c:v>142</c:v>
                </c:pt>
                <c:pt idx="16">
                  <c:v>170</c:v>
                </c:pt>
                <c:pt idx="17">
                  <c:v>127</c:v>
                </c:pt>
                <c:pt idx="18">
                  <c:v>196</c:v>
                </c:pt>
                <c:pt idx="19">
                  <c:v>137</c:v>
                </c:pt>
                <c:pt idx="20">
                  <c:v>246</c:v>
                </c:pt>
                <c:pt idx="21">
                  <c:v>364</c:v>
                </c:pt>
                <c:pt idx="22">
                  <c:v>266</c:v>
                </c:pt>
                <c:pt idx="23">
                  <c:v>244</c:v>
                </c:pt>
                <c:pt idx="24">
                  <c:v>278</c:v>
                </c:pt>
                <c:pt idx="25">
                  <c:v>322</c:v>
                </c:pt>
                <c:pt idx="26">
                  <c:v>314</c:v>
                </c:pt>
                <c:pt idx="27">
                  <c:v>285</c:v>
                </c:pt>
                <c:pt idx="28">
                  <c:v>368</c:v>
                </c:pt>
                <c:pt idx="29">
                  <c:v>277</c:v>
                </c:pt>
                <c:pt idx="30">
                  <c:v>415</c:v>
                </c:pt>
                <c:pt idx="31">
                  <c:v>193</c:v>
                </c:pt>
                <c:pt idx="32">
                  <c:v>258</c:v>
                </c:pt>
                <c:pt idx="33">
                  <c:v>196</c:v>
                </c:pt>
                <c:pt idx="34">
                  <c:v>239</c:v>
                </c:pt>
                <c:pt idx="35">
                  <c:v>287</c:v>
                </c:pt>
                <c:pt idx="36">
                  <c:v>200</c:v>
                </c:pt>
                <c:pt idx="37">
                  <c:v>185</c:v>
                </c:pt>
                <c:pt idx="38">
                  <c:v>194</c:v>
                </c:pt>
                <c:pt idx="39">
                  <c:v>123</c:v>
                </c:pt>
                <c:pt idx="40">
                  <c:v>289</c:v>
                </c:pt>
              </c:numCache>
            </c:numRef>
          </c:yVal>
        </c:ser>
        <c:axId val="125207296"/>
        <c:axId val="125208832"/>
      </c:scatterChart>
      <c:valAx>
        <c:axId val="125207296"/>
        <c:scaling>
          <c:orientation val="minMax"/>
          <c:max val="40"/>
        </c:scaling>
        <c:axPos val="b"/>
        <c:numFmt formatCode="General" sourceLinked="1"/>
        <c:tickLblPos val="nextTo"/>
        <c:txPr>
          <a:bodyPr/>
          <a:lstStyle/>
          <a:p>
            <a:pPr>
              <a:defRPr>
                <a:latin typeface="+mn-lt"/>
              </a:defRPr>
            </a:pPr>
            <a:endParaRPr lang="en-US"/>
          </a:p>
        </c:txPr>
        <c:crossAx val="125208832"/>
        <c:crosses val="autoZero"/>
        <c:crossBetween val="midCat"/>
      </c:valAx>
      <c:valAx>
        <c:axId val="12520883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>
                <a:latin typeface="+mj-lt"/>
              </a:defRPr>
            </a:pPr>
            <a:endParaRPr lang="en-US"/>
          </a:p>
        </c:txPr>
        <c:crossAx val="125207296"/>
        <c:crosses val="autoZero"/>
        <c:crossBetween val="midCat"/>
      </c:valAx>
    </c:plotArea>
    <c:plotVisOnly val="1"/>
  </c:chart>
  <c:txPr>
    <a:bodyPr/>
    <a:lstStyle/>
    <a:p>
      <a:pPr>
        <a:defRPr>
          <a:latin typeface="Angsana New" pitchFamily="18" charset="-34"/>
          <a:cs typeface="Angsana New" pitchFamily="18" charset="-34"/>
        </a:defRPr>
      </a:pPr>
      <a:endParaRPr lang="en-US"/>
    </a:p>
  </c:txPr>
  <c:externalData r:id="rId1"/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9.4171994526325215E-2"/>
          <c:y val="0.16195276594184416"/>
          <c:w val="0.84954875832828614"/>
          <c:h val="0.66333540053669948"/>
        </c:manualLayout>
      </c:layout>
      <c:scatterChart>
        <c:scatterStyle val="smoothMarker"/>
        <c:ser>
          <c:idx val="0"/>
          <c:order val="0"/>
          <c:xVal>
            <c:numRef>
              <c:f>'ფაკულტეტის გრაფიკი'!$C$111:$C$5604</c:f>
              <c:numCache>
                <c:formatCode>General</c:formatCode>
                <c:ptCount val="42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21.5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26.5</c:v>
                </c:pt>
                <c:pt idx="28">
                  <c:v>27</c:v>
                </c:pt>
                <c:pt idx="29">
                  <c:v>28</c:v>
                </c:pt>
                <c:pt idx="30">
                  <c:v>29</c:v>
                </c:pt>
                <c:pt idx="31">
                  <c:v>30</c:v>
                </c:pt>
                <c:pt idx="32">
                  <c:v>31</c:v>
                </c:pt>
                <c:pt idx="33">
                  <c:v>32</c:v>
                </c:pt>
                <c:pt idx="34">
                  <c:v>33</c:v>
                </c:pt>
                <c:pt idx="35">
                  <c:v>34</c:v>
                </c:pt>
                <c:pt idx="36">
                  <c:v>35</c:v>
                </c:pt>
                <c:pt idx="37">
                  <c:v>36</c:v>
                </c:pt>
                <c:pt idx="38">
                  <c:v>37</c:v>
                </c:pt>
                <c:pt idx="39">
                  <c:v>38</c:v>
                </c:pt>
                <c:pt idx="40">
                  <c:v>39</c:v>
                </c:pt>
                <c:pt idx="41">
                  <c:v>40</c:v>
                </c:pt>
              </c:numCache>
            </c:numRef>
          </c:xVal>
          <c:yVal>
            <c:numRef>
              <c:f>'ფაკულტეტის გრაფიკი'!$D$111:$D$5604</c:f>
              <c:numCache>
                <c:formatCode>General</c:formatCode>
                <c:ptCount val="42"/>
                <c:pt idx="0">
                  <c:v>109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3</c:v>
                </c:pt>
                <c:pt idx="5">
                  <c:v>3</c:v>
                </c:pt>
                <c:pt idx="6">
                  <c:v>4</c:v>
                </c:pt>
                <c:pt idx="7">
                  <c:v>2</c:v>
                </c:pt>
                <c:pt idx="8">
                  <c:v>6</c:v>
                </c:pt>
                <c:pt idx="9">
                  <c:v>13</c:v>
                </c:pt>
                <c:pt idx="10">
                  <c:v>4</c:v>
                </c:pt>
                <c:pt idx="11">
                  <c:v>14</c:v>
                </c:pt>
                <c:pt idx="12">
                  <c:v>12</c:v>
                </c:pt>
                <c:pt idx="13">
                  <c:v>9</c:v>
                </c:pt>
                <c:pt idx="14">
                  <c:v>40</c:v>
                </c:pt>
                <c:pt idx="15">
                  <c:v>40</c:v>
                </c:pt>
                <c:pt idx="16">
                  <c:v>24</c:v>
                </c:pt>
                <c:pt idx="17">
                  <c:v>59</c:v>
                </c:pt>
                <c:pt idx="18">
                  <c:v>39</c:v>
                </c:pt>
                <c:pt idx="19">
                  <c:v>126</c:v>
                </c:pt>
                <c:pt idx="20">
                  <c:v>130</c:v>
                </c:pt>
                <c:pt idx="21">
                  <c:v>1</c:v>
                </c:pt>
                <c:pt idx="22">
                  <c:v>175</c:v>
                </c:pt>
                <c:pt idx="23">
                  <c:v>142</c:v>
                </c:pt>
                <c:pt idx="24">
                  <c:v>172</c:v>
                </c:pt>
                <c:pt idx="25">
                  <c:v>240</c:v>
                </c:pt>
                <c:pt idx="26">
                  <c:v>217</c:v>
                </c:pt>
                <c:pt idx="27">
                  <c:v>1</c:v>
                </c:pt>
                <c:pt idx="28">
                  <c:v>278</c:v>
                </c:pt>
                <c:pt idx="29">
                  <c:v>353</c:v>
                </c:pt>
                <c:pt idx="30">
                  <c:v>236</c:v>
                </c:pt>
                <c:pt idx="31">
                  <c:v>501</c:v>
                </c:pt>
                <c:pt idx="32">
                  <c:v>114</c:v>
                </c:pt>
                <c:pt idx="33">
                  <c:v>265</c:v>
                </c:pt>
                <c:pt idx="34">
                  <c:v>194</c:v>
                </c:pt>
                <c:pt idx="35">
                  <c:v>269</c:v>
                </c:pt>
                <c:pt idx="36">
                  <c:v>342</c:v>
                </c:pt>
                <c:pt idx="37">
                  <c:v>270</c:v>
                </c:pt>
                <c:pt idx="38">
                  <c:v>185</c:v>
                </c:pt>
                <c:pt idx="39">
                  <c:v>396</c:v>
                </c:pt>
                <c:pt idx="40">
                  <c:v>198</c:v>
                </c:pt>
                <c:pt idx="41">
                  <c:v>371</c:v>
                </c:pt>
              </c:numCache>
            </c:numRef>
          </c:yVal>
          <c:smooth val="1"/>
        </c:ser>
        <c:axId val="124696064"/>
        <c:axId val="124697600"/>
      </c:scatterChart>
      <c:valAx>
        <c:axId val="124696064"/>
        <c:scaling>
          <c:orientation val="minMax"/>
          <c:max val="40"/>
        </c:scaling>
        <c:axPos val="b"/>
        <c:numFmt formatCode="General" sourceLinked="1"/>
        <c:tickLblPos val="nextTo"/>
        <c:crossAx val="124697600"/>
        <c:crosses val="autoZero"/>
        <c:crossBetween val="midCat"/>
      </c:valAx>
      <c:valAx>
        <c:axId val="124697600"/>
        <c:scaling>
          <c:orientation val="minMax"/>
          <c:min val="0"/>
        </c:scaling>
        <c:axPos val="l"/>
        <c:majorGridlines/>
        <c:numFmt formatCode="General" sourceLinked="1"/>
        <c:tickLblPos val="nextTo"/>
        <c:crossAx val="124696064"/>
        <c:crosses val="autoZero"/>
        <c:crossBetween val="midCat"/>
      </c:valAx>
    </c:plotArea>
    <c:plotVisOnly val="1"/>
  </c:chart>
  <c:externalData r:id="rId1"/>
  <c:userShapes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0876585739282589"/>
          <c:y val="0.13119523521098325"/>
          <c:w val="0.87019695975503053"/>
          <c:h val="0.6739843660846746"/>
        </c:manualLayout>
      </c:layout>
      <c:scatterChart>
        <c:scatterStyle val="smoothMarker"/>
        <c:ser>
          <c:idx val="0"/>
          <c:order val="0"/>
          <c:xVal>
            <c:numRef>
              <c:f>'გაერთიანებული გრაფიკი'!$C$214:$C$12634</c:f>
              <c:numCache>
                <c:formatCode>General</c:formatCode>
                <c:ptCount val="43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21.5</c:v>
                </c:pt>
                <c:pt idx="23">
                  <c:v>22</c:v>
                </c:pt>
                <c:pt idx="24">
                  <c:v>23</c:v>
                </c:pt>
                <c:pt idx="25">
                  <c:v>24</c:v>
                </c:pt>
                <c:pt idx="26">
                  <c:v>25</c:v>
                </c:pt>
                <c:pt idx="27">
                  <c:v>26</c:v>
                </c:pt>
                <c:pt idx="28">
                  <c:v>26.5</c:v>
                </c:pt>
                <c:pt idx="29">
                  <c:v>27</c:v>
                </c:pt>
                <c:pt idx="30">
                  <c:v>28</c:v>
                </c:pt>
                <c:pt idx="31">
                  <c:v>29</c:v>
                </c:pt>
                <c:pt idx="32">
                  <c:v>30</c:v>
                </c:pt>
                <c:pt idx="33">
                  <c:v>31</c:v>
                </c:pt>
                <c:pt idx="34">
                  <c:v>32</c:v>
                </c:pt>
                <c:pt idx="35">
                  <c:v>33</c:v>
                </c:pt>
                <c:pt idx="36">
                  <c:v>34</c:v>
                </c:pt>
                <c:pt idx="37">
                  <c:v>35</c:v>
                </c:pt>
                <c:pt idx="38">
                  <c:v>36</c:v>
                </c:pt>
                <c:pt idx="39">
                  <c:v>37</c:v>
                </c:pt>
                <c:pt idx="40">
                  <c:v>38</c:v>
                </c:pt>
                <c:pt idx="41">
                  <c:v>39</c:v>
                </c:pt>
                <c:pt idx="42">
                  <c:v>40</c:v>
                </c:pt>
              </c:numCache>
            </c:numRef>
          </c:xVal>
          <c:yVal>
            <c:numRef>
              <c:f>'გაერთიანებული გრაფიკი'!$D$214:$D$12634</c:f>
              <c:numCache>
                <c:formatCode>General</c:formatCode>
                <c:ptCount val="43"/>
                <c:pt idx="0">
                  <c:v>212</c:v>
                </c:pt>
                <c:pt idx="1">
                  <c:v>7</c:v>
                </c:pt>
                <c:pt idx="2">
                  <c:v>18</c:v>
                </c:pt>
                <c:pt idx="3">
                  <c:v>22</c:v>
                </c:pt>
                <c:pt idx="4">
                  <c:v>30</c:v>
                </c:pt>
                <c:pt idx="5">
                  <c:v>43</c:v>
                </c:pt>
                <c:pt idx="6">
                  <c:v>31</c:v>
                </c:pt>
                <c:pt idx="7">
                  <c:v>38</c:v>
                </c:pt>
                <c:pt idx="8">
                  <c:v>47</c:v>
                </c:pt>
                <c:pt idx="9">
                  <c:v>49</c:v>
                </c:pt>
                <c:pt idx="10">
                  <c:v>89</c:v>
                </c:pt>
                <c:pt idx="11">
                  <c:v>63</c:v>
                </c:pt>
                <c:pt idx="12">
                  <c:v>93</c:v>
                </c:pt>
                <c:pt idx="13">
                  <c:v>82</c:v>
                </c:pt>
                <c:pt idx="14">
                  <c:v>73</c:v>
                </c:pt>
                <c:pt idx="15">
                  <c:v>182</c:v>
                </c:pt>
                <c:pt idx="16">
                  <c:v>210</c:v>
                </c:pt>
                <c:pt idx="17">
                  <c:v>151</c:v>
                </c:pt>
                <c:pt idx="18">
                  <c:v>255</c:v>
                </c:pt>
                <c:pt idx="19">
                  <c:v>176</c:v>
                </c:pt>
                <c:pt idx="20">
                  <c:v>372</c:v>
                </c:pt>
                <c:pt idx="21">
                  <c:v>494</c:v>
                </c:pt>
                <c:pt idx="22">
                  <c:v>1</c:v>
                </c:pt>
                <c:pt idx="23">
                  <c:v>441</c:v>
                </c:pt>
                <c:pt idx="24">
                  <c:v>386</c:v>
                </c:pt>
                <c:pt idx="25">
                  <c:v>450</c:v>
                </c:pt>
                <c:pt idx="26">
                  <c:v>562</c:v>
                </c:pt>
                <c:pt idx="27">
                  <c:v>531</c:v>
                </c:pt>
                <c:pt idx="28">
                  <c:v>1</c:v>
                </c:pt>
                <c:pt idx="29">
                  <c:v>563</c:v>
                </c:pt>
                <c:pt idx="30">
                  <c:v>721</c:v>
                </c:pt>
                <c:pt idx="31">
                  <c:v>513</c:v>
                </c:pt>
                <c:pt idx="32">
                  <c:v>916</c:v>
                </c:pt>
                <c:pt idx="33">
                  <c:v>307</c:v>
                </c:pt>
                <c:pt idx="34">
                  <c:v>523</c:v>
                </c:pt>
                <c:pt idx="35">
                  <c:v>390</c:v>
                </c:pt>
                <c:pt idx="36">
                  <c:v>508</c:v>
                </c:pt>
                <c:pt idx="37">
                  <c:v>629</c:v>
                </c:pt>
                <c:pt idx="38">
                  <c:v>470</c:v>
                </c:pt>
                <c:pt idx="39">
                  <c:v>370</c:v>
                </c:pt>
                <c:pt idx="40">
                  <c:v>590</c:v>
                </c:pt>
                <c:pt idx="41">
                  <c:v>321</c:v>
                </c:pt>
                <c:pt idx="42">
                  <c:v>660</c:v>
                </c:pt>
              </c:numCache>
            </c:numRef>
          </c:yVal>
          <c:smooth val="1"/>
        </c:ser>
        <c:axId val="124710272"/>
        <c:axId val="125674624"/>
      </c:scatterChart>
      <c:valAx>
        <c:axId val="124710272"/>
        <c:scaling>
          <c:orientation val="minMax"/>
          <c:max val="40"/>
        </c:scaling>
        <c:axPos val="b"/>
        <c:numFmt formatCode="General" sourceLinked="1"/>
        <c:tickLblPos val="nextTo"/>
        <c:crossAx val="125674624"/>
        <c:crosses val="autoZero"/>
        <c:crossBetween val="midCat"/>
      </c:valAx>
      <c:valAx>
        <c:axId val="125674624"/>
        <c:scaling>
          <c:orientation val="minMax"/>
          <c:min val="0"/>
        </c:scaling>
        <c:axPos val="l"/>
        <c:majorGridlines/>
        <c:numFmt formatCode="General" sourceLinked="1"/>
        <c:tickLblPos val="nextTo"/>
        <c:crossAx val="124710272"/>
        <c:crosses val="autoZero"/>
        <c:crossBetween val="midCat"/>
      </c:valAx>
    </c:plotArea>
    <c:plotVisOnly val="1"/>
  </c:chart>
  <c:externalData r:id="rId1"/>
  <c:userShapes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1722812773403328"/>
          <c:y val="0.12608482991993925"/>
          <c:w val="0.78567060367454122"/>
          <c:h val="0.68727015330540453"/>
        </c:manualLayout>
      </c:layout>
      <c:scatterChart>
        <c:scatterStyle val="lineMarker"/>
        <c:ser>
          <c:idx val="0"/>
          <c:order val="0"/>
          <c:tx>
            <c:strRef>
              <c:f>გრაფიკი!$I$1</c:f>
              <c:strCache>
                <c:ptCount val="1"/>
                <c:pt idx="0">
                  <c:v>მიღებული შეფასება</c:v>
                </c:pt>
              </c:strCache>
            </c:strRef>
          </c:tx>
          <c:marker>
            <c:symbol val="none"/>
          </c:marker>
          <c:xVal>
            <c:numRef>
              <c:f>გრაფიკი!$H$2:$H$2659</c:f>
              <c:numCache>
                <c:formatCode>General</c:formatCod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numCache>
            </c:numRef>
          </c:xVal>
          <c:yVal>
            <c:numRef>
              <c:f>გრაფიკი!$I$2:$I$2659</c:f>
              <c:numCache>
                <c:formatCode>General</c:formatCode>
                <c:ptCount val="41"/>
                <c:pt idx="0">
                  <c:v>54</c:v>
                </c:pt>
                <c:pt idx="1">
                  <c:v>5</c:v>
                </c:pt>
                <c:pt idx="2">
                  <c:v>14</c:v>
                </c:pt>
                <c:pt idx="3">
                  <c:v>7</c:v>
                </c:pt>
                <c:pt idx="4">
                  <c:v>15</c:v>
                </c:pt>
                <c:pt idx="5">
                  <c:v>20</c:v>
                </c:pt>
                <c:pt idx="6">
                  <c:v>18</c:v>
                </c:pt>
                <c:pt idx="7">
                  <c:v>17</c:v>
                </c:pt>
                <c:pt idx="8">
                  <c:v>20</c:v>
                </c:pt>
                <c:pt idx="9">
                  <c:v>14</c:v>
                </c:pt>
                <c:pt idx="10">
                  <c:v>35</c:v>
                </c:pt>
                <c:pt idx="11">
                  <c:v>21</c:v>
                </c:pt>
                <c:pt idx="12">
                  <c:v>32</c:v>
                </c:pt>
                <c:pt idx="13">
                  <c:v>17</c:v>
                </c:pt>
                <c:pt idx="14">
                  <c:v>31</c:v>
                </c:pt>
                <c:pt idx="15">
                  <c:v>27</c:v>
                </c:pt>
                <c:pt idx="16">
                  <c:v>24</c:v>
                </c:pt>
                <c:pt idx="17">
                  <c:v>20</c:v>
                </c:pt>
                <c:pt idx="18">
                  <c:v>14</c:v>
                </c:pt>
                <c:pt idx="19">
                  <c:v>8</c:v>
                </c:pt>
                <c:pt idx="20">
                  <c:v>107</c:v>
                </c:pt>
                <c:pt idx="21">
                  <c:v>113</c:v>
                </c:pt>
                <c:pt idx="22">
                  <c:v>128</c:v>
                </c:pt>
                <c:pt idx="23">
                  <c:v>87</c:v>
                </c:pt>
                <c:pt idx="24">
                  <c:v>128</c:v>
                </c:pt>
                <c:pt idx="25">
                  <c:v>74</c:v>
                </c:pt>
                <c:pt idx="26">
                  <c:v>117</c:v>
                </c:pt>
                <c:pt idx="27">
                  <c:v>94</c:v>
                </c:pt>
                <c:pt idx="28">
                  <c:v>131</c:v>
                </c:pt>
                <c:pt idx="29">
                  <c:v>75</c:v>
                </c:pt>
                <c:pt idx="30">
                  <c:v>125</c:v>
                </c:pt>
                <c:pt idx="31">
                  <c:v>88</c:v>
                </c:pt>
                <c:pt idx="32">
                  <c:v>110</c:v>
                </c:pt>
                <c:pt idx="33">
                  <c:v>69</c:v>
                </c:pt>
                <c:pt idx="34">
                  <c:v>122</c:v>
                </c:pt>
                <c:pt idx="35">
                  <c:v>86</c:v>
                </c:pt>
                <c:pt idx="36">
                  <c:v>119</c:v>
                </c:pt>
                <c:pt idx="37">
                  <c:v>89</c:v>
                </c:pt>
                <c:pt idx="38">
                  <c:v>110</c:v>
                </c:pt>
                <c:pt idx="39">
                  <c:v>66</c:v>
                </c:pt>
                <c:pt idx="40">
                  <c:v>166</c:v>
                </c:pt>
              </c:numCache>
            </c:numRef>
          </c:yVal>
        </c:ser>
        <c:axId val="125548032"/>
        <c:axId val="125549568"/>
      </c:scatterChart>
      <c:valAx>
        <c:axId val="125548032"/>
        <c:scaling>
          <c:orientation val="minMax"/>
          <c:max val="40"/>
        </c:scaling>
        <c:axPos val="b"/>
        <c:numFmt formatCode="General" sourceLinked="1"/>
        <c:tickLblPos val="nextTo"/>
        <c:crossAx val="125549568"/>
        <c:crosses val="autoZero"/>
        <c:crossBetween val="midCat"/>
        <c:majorUnit val="10"/>
      </c:valAx>
      <c:valAx>
        <c:axId val="125549568"/>
        <c:scaling>
          <c:orientation val="minMax"/>
        </c:scaling>
        <c:axPos val="l"/>
        <c:majorGridlines/>
        <c:numFmt formatCode="General" sourceLinked="1"/>
        <c:tickLblPos val="nextTo"/>
        <c:crossAx val="125548032"/>
        <c:crosses val="autoZero"/>
        <c:crossBetween val="midCat"/>
      </c:valAx>
    </c:plotArea>
    <c:plotVisOnly val="1"/>
  </c:chart>
  <c:externalData r:id="rId1"/>
  <c:userShapes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0.15789297171186936"/>
          <c:y val="0.10168865757158366"/>
          <c:w val="0.81099895499173713"/>
          <c:h val="0.52103044612394001"/>
        </c:manualLayout>
      </c:layout>
      <c:scatterChart>
        <c:scatterStyle val="lineMarker"/>
        <c:ser>
          <c:idx val="0"/>
          <c:order val="0"/>
          <c:tx>
            <c:strRef>
              <c:f>'ძირითადის გრაფიკი'!$D$2</c:f>
              <c:strCache>
                <c:ptCount val="1"/>
                <c:pt idx="0">
                  <c:v>შფასებათა რაოდენობა</c:v>
                </c:pt>
              </c:strCache>
            </c:strRef>
          </c:tx>
          <c:marker>
            <c:symbol val="none"/>
          </c:marker>
          <c:xVal>
            <c:numRef>
              <c:f>'ძირითადის გრაფიკი'!$C$3:$C$4297</c:f>
              <c:numCache>
                <c:formatCode>General</c:formatCod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numCache>
            </c:numRef>
          </c:xVal>
          <c:yVal>
            <c:numRef>
              <c:f>'ძირითადის გრაფიკი'!$D$3:$D$4297</c:f>
              <c:numCache>
                <c:formatCode>General</c:formatCode>
                <c:ptCount val="41"/>
                <c:pt idx="0">
                  <c:v>94</c:v>
                </c:pt>
                <c:pt idx="1">
                  <c:v>8</c:v>
                </c:pt>
                <c:pt idx="2">
                  <c:v>14</c:v>
                </c:pt>
                <c:pt idx="3">
                  <c:v>13</c:v>
                </c:pt>
                <c:pt idx="4">
                  <c:v>16</c:v>
                </c:pt>
                <c:pt idx="5">
                  <c:v>18</c:v>
                </c:pt>
                <c:pt idx="6">
                  <c:v>28</c:v>
                </c:pt>
                <c:pt idx="7">
                  <c:v>11</c:v>
                </c:pt>
                <c:pt idx="8">
                  <c:v>35</c:v>
                </c:pt>
                <c:pt idx="9">
                  <c:v>20</c:v>
                </c:pt>
                <c:pt idx="10">
                  <c:v>51</c:v>
                </c:pt>
                <c:pt idx="11">
                  <c:v>22</c:v>
                </c:pt>
                <c:pt idx="12">
                  <c:v>36</c:v>
                </c:pt>
                <c:pt idx="13">
                  <c:v>34</c:v>
                </c:pt>
                <c:pt idx="14">
                  <c:v>35</c:v>
                </c:pt>
                <c:pt idx="15">
                  <c:v>31</c:v>
                </c:pt>
                <c:pt idx="16">
                  <c:v>35</c:v>
                </c:pt>
                <c:pt idx="17">
                  <c:v>37</c:v>
                </c:pt>
                <c:pt idx="18">
                  <c:v>28</c:v>
                </c:pt>
                <c:pt idx="19">
                  <c:v>15</c:v>
                </c:pt>
                <c:pt idx="20">
                  <c:v>193</c:v>
                </c:pt>
                <c:pt idx="21">
                  <c:v>187</c:v>
                </c:pt>
                <c:pt idx="22">
                  <c:v>121</c:v>
                </c:pt>
                <c:pt idx="23">
                  <c:v>107</c:v>
                </c:pt>
                <c:pt idx="24">
                  <c:v>140</c:v>
                </c:pt>
                <c:pt idx="25">
                  <c:v>127</c:v>
                </c:pt>
                <c:pt idx="26">
                  <c:v>102</c:v>
                </c:pt>
                <c:pt idx="27">
                  <c:v>109</c:v>
                </c:pt>
                <c:pt idx="28">
                  <c:v>135</c:v>
                </c:pt>
                <c:pt idx="29">
                  <c:v>112</c:v>
                </c:pt>
                <c:pt idx="30">
                  <c:v>229</c:v>
                </c:pt>
                <c:pt idx="31">
                  <c:v>134</c:v>
                </c:pt>
                <c:pt idx="32">
                  <c:v>171</c:v>
                </c:pt>
                <c:pt idx="33">
                  <c:v>131</c:v>
                </c:pt>
                <c:pt idx="34">
                  <c:v>182</c:v>
                </c:pt>
                <c:pt idx="35">
                  <c:v>178</c:v>
                </c:pt>
                <c:pt idx="36">
                  <c:v>195</c:v>
                </c:pt>
                <c:pt idx="37">
                  <c:v>176</c:v>
                </c:pt>
                <c:pt idx="38">
                  <c:v>189</c:v>
                </c:pt>
                <c:pt idx="39">
                  <c:v>216</c:v>
                </c:pt>
                <c:pt idx="40">
                  <c:v>539</c:v>
                </c:pt>
              </c:numCache>
            </c:numRef>
          </c:yVal>
        </c:ser>
        <c:axId val="125906304"/>
        <c:axId val="142075776"/>
      </c:scatterChart>
      <c:valAx>
        <c:axId val="125906304"/>
        <c:scaling>
          <c:orientation val="minMax"/>
        </c:scaling>
        <c:axPos val="b"/>
        <c:numFmt formatCode="General" sourceLinked="1"/>
        <c:tickLblPos val="nextTo"/>
        <c:crossAx val="142075776"/>
        <c:crosses val="autoZero"/>
        <c:crossBetween val="midCat"/>
      </c:valAx>
      <c:valAx>
        <c:axId val="142075776"/>
        <c:scaling>
          <c:orientation val="minMax"/>
        </c:scaling>
        <c:axPos val="l"/>
        <c:majorGridlines/>
        <c:numFmt formatCode="General" sourceLinked="1"/>
        <c:tickLblPos val="nextTo"/>
        <c:crossAx val="125906304"/>
        <c:crosses val="autoZero"/>
        <c:crossBetween val="midCat"/>
      </c:valAx>
    </c:plotArea>
    <c:plotVisOnly val="1"/>
  </c:chart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0811865704286963"/>
          <c:y val="0.20710182534001417"/>
          <c:w val="0.86576356080489925"/>
          <c:h val="0.58469351487314081"/>
        </c:manualLayout>
      </c:layout>
      <c:scatterChart>
        <c:scatterStyle val="smoothMarker"/>
        <c:ser>
          <c:idx val="0"/>
          <c:order val="0"/>
          <c:marker>
            <c:symbol val="none"/>
          </c:marker>
          <c:xVal>
            <c:numRef>
              <c:f>'დამატებითი გამოცდა'!$C$194:$C$11647</c:f>
              <c:numCache>
                <c:formatCode>General</c:formatCod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numCache>
            </c:numRef>
          </c:xVal>
          <c:yVal>
            <c:numRef>
              <c:f>'დამატებითი გამოცდა'!$D$194:$D$11647</c:f>
              <c:numCache>
                <c:formatCode>General</c:formatCode>
                <c:ptCount val="41"/>
                <c:pt idx="0">
                  <c:v>191</c:v>
                </c:pt>
                <c:pt idx="1">
                  <c:v>9</c:v>
                </c:pt>
                <c:pt idx="2">
                  <c:v>22</c:v>
                </c:pt>
                <c:pt idx="3">
                  <c:v>33</c:v>
                </c:pt>
                <c:pt idx="4">
                  <c:v>42</c:v>
                </c:pt>
                <c:pt idx="5">
                  <c:v>59</c:v>
                </c:pt>
                <c:pt idx="6">
                  <c:v>51</c:v>
                </c:pt>
                <c:pt idx="7">
                  <c:v>65</c:v>
                </c:pt>
                <c:pt idx="8">
                  <c:v>90</c:v>
                </c:pt>
                <c:pt idx="9">
                  <c:v>79</c:v>
                </c:pt>
                <c:pt idx="10">
                  <c:v>179</c:v>
                </c:pt>
                <c:pt idx="11">
                  <c:v>132</c:v>
                </c:pt>
                <c:pt idx="12">
                  <c:v>190</c:v>
                </c:pt>
                <c:pt idx="13">
                  <c:v>175</c:v>
                </c:pt>
                <c:pt idx="14">
                  <c:v>179</c:v>
                </c:pt>
                <c:pt idx="15">
                  <c:v>253</c:v>
                </c:pt>
                <c:pt idx="16">
                  <c:v>225</c:v>
                </c:pt>
                <c:pt idx="17">
                  <c:v>173</c:v>
                </c:pt>
                <c:pt idx="18">
                  <c:v>146</c:v>
                </c:pt>
                <c:pt idx="19">
                  <c:v>58</c:v>
                </c:pt>
                <c:pt idx="20">
                  <c:v>1144</c:v>
                </c:pt>
                <c:pt idx="21">
                  <c:v>930</c:v>
                </c:pt>
                <c:pt idx="22">
                  <c:v>595</c:v>
                </c:pt>
                <c:pt idx="23">
                  <c:v>535</c:v>
                </c:pt>
                <c:pt idx="24">
                  <c:v>499</c:v>
                </c:pt>
                <c:pt idx="25">
                  <c:v>542</c:v>
                </c:pt>
                <c:pt idx="26">
                  <c:v>474</c:v>
                </c:pt>
                <c:pt idx="27">
                  <c:v>411</c:v>
                </c:pt>
                <c:pt idx="28">
                  <c:v>457</c:v>
                </c:pt>
                <c:pt idx="29">
                  <c:v>354</c:v>
                </c:pt>
                <c:pt idx="30">
                  <c:v>502</c:v>
                </c:pt>
                <c:pt idx="31">
                  <c:v>284</c:v>
                </c:pt>
                <c:pt idx="32">
                  <c:v>348</c:v>
                </c:pt>
                <c:pt idx="33">
                  <c:v>259</c:v>
                </c:pt>
                <c:pt idx="34">
                  <c:v>275</c:v>
                </c:pt>
                <c:pt idx="35">
                  <c:v>309</c:v>
                </c:pt>
                <c:pt idx="36">
                  <c:v>253</c:v>
                </c:pt>
                <c:pt idx="37">
                  <c:v>215</c:v>
                </c:pt>
                <c:pt idx="38">
                  <c:v>269</c:v>
                </c:pt>
                <c:pt idx="39">
                  <c:v>177</c:v>
                </c:pt>
                <c:pt idx="40">
                  <c:v>421</c:v>
                </c:pt>
              </c:numCache>
            </c:numRef>
          </c:yVal>
          <c:smooth val="1"/>
        </c:ser>
        <c:axId val="117962624"/>
        <c:axId val="117964160"/>
      </c:scatterChart>
      <c:valAx>
        <c:axId val="117962624"/>
        <c:scaling>
          <c:orientation val="minMax"/>
          <c:max val="40"/>
        </c:scaling>
        <c:axPos val="b"/>
        <c:numFmt formatCode="General" sourceLinked="1"/>
        <c:tickLblPos val="nextTo"/>
        <c:crossAx val="117964160"/>
        <c:crosses val="autoZero"/>
        <c:crossBetween val="midCat"/>
      </c:valAx>
      <c:valAx>
        <c:axId val="117964160"/>
        <c:scaling>
          <c:orientation val="minMax"/>
          <c:max val="1200"/>
          <c:min val="0"/>
        </c:scaling>
        <c:axPos val="l"/>
        <c:majorGridlines/>
        <c:numFmt formatCode="General" sourceLinked="1"/>
        <c:tickLblPos val="nextTo"/>
        <c:crossAx val="117962624"/>
        <c:crosses val="autoZero"/>
        <c:crossBetween val="midCat"/>
      </c:valAx>
    </c:plotArea>
    <c:plotVisOnly val="1"/>
  </c:chart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0875240594925643"/>
          <c:y val="0.18645749230584849"/>
          <c:w val="0.82583223972003461"/>
          <c:h val="0.62984787615833815"/>
        </c:manualLayout>
      </c:layout>
      <c:scatterChart>
        <c:scatterStyle val="lineMarker"/>
        <c:ser>
          <c:idx val="0"/>
          <c:order val="0"/>
          <c:tx>
            <c:strRef>
              <c:f>'ძირითადის გარფიკი'!$E$2</c:f>
              <c:strCache>
                <c:ptCount val="1"/>
                <c:pt idx="0">
                  <c:v>შეფასებათა რაოდენობა</c:v>
                </c:pt>
              </c:strCache>
            </c:strRef>
          </c:tx>
          <c:marker>
            <c:symbol val="none"/>
          </c:marker>
          <c:xVal>
            <c:numRef>
              <c:f>'ძირითადის გარფიკი'!$D$3:$D$14444</c:f>
              <c:numCache>
                <c:formatCode>General</c:formatCod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numCache>
            </c:numRef>
          </c:xVal>
          <c:yVal>
            <c:numRef>
              <c:f>'ძირითადის გარფიკი'!$E$3:$E$14444</c:f>
              <c:numCache>
                <c:formatCode>General</c:formatCode>
                <c:ptCount val="41"/>
                <c:pt idx="0">
                  <c:v>421</c:v>
                </c:pt>
                <c:pt idx="1">
                  <c:v>35</c:v>
                </c:pt>
                <c:pt idx="2">
                  <c:v>52</c:v>
                </c:pt>
                <c:pt idx="3">
                  <c:v>56</c:v>
                </c:pt>
                <c:pt idx="4">
                  <c:v>38</c:v>
                </c:pt>
                <c:pt idx="5">
                  <c:v>97</c:v>
                </c:pt>
                <c:pt idx="6">
                  <c:v>82</c:v>
                </c:pt>
                <c:pt idx="7">
                  <c:v>94</c:v>
                </c:pt>
                <c:pt idx="8">
                  <c:v>127</c:v>
                </c:pt>
                <c:pt idx="9">
                  <c:v>109</c:v>
                </c:pt>
                <c:pt idx="10">
                  <c:v>237</c:v>
                </c:pt>
                <c:pt idx="11">
                  <c:v>150</c:v>
                </c:pt>
                <c:pt idx="12">
                  <c:v>208</c:v>
                </c:pt>
                <c:pt idx="13">
                  <c:v>178</c:v>
                </c:pt>
                <c:pt idx="14">
                  <c:v>204</c:v>
                </c:pt>
                <c:pt idx="15">
                  <c:v>223</c:v>
                </c:pt>
                <c:pt idx="16">
                  <c:v>178</c:v>
                </c:pt>
                <c:pt idx="17">
                  <c:v>170</c:v>
                </c:pt>
                <c:pt idx="18">
                  <c:v>143</c:v>
                </c:pt>
                <c:pt idx="19">
                  <c:v>64</c:v>
                </c:pt>
                <c:pt idx="20">
                  <c:v>998</c:v>
                </c:pt>
                <c:pt idx="21">
                  <c:v>662</c:v>
                </c:pt>
                <c:pt idx="22">
                  <c:v>520</c:v>
                </c:pt>
                <c:pt idx="23">
                  <c:v>482</c:v>
                </c:pt>
                <c:pt idx="24">
                  <c:v>463</c:v>
                </c:pt>
                <c:pt idx="25">
                  <c:v>497</c:v>
                </c:pt>
                <c:pt idx="26">
                  <c:v>433</c:v>
                </c:pt>
                <c:pt idx="27">
                  <c:v>440</c:v>
                </c:pt>
                <c:pt idx="28">
                  <c:v>477</c:v>
                </c:pt>
                <c:pt idx="29">
                  <c:v>426</c:v>
                </c:pt>
                <c:pt idx="30">
                  <c:v>568</c:v>
                </c:pt>
                <c:pt idx="31">
                  <c:v>472</c:v>
                </c:pt>
                <c:pt idx="32">
                  <c:v>521</c:v>
                </c:pt>
                <c:pt idx="33">
                  <c:v>434</c:v>
                </c:pt>
                <c:pt idx="34">
                  <c:v>462</c:v>
                </c:pt>
                <c:pt idx="35">
                  <c:v>553</c:v>
                </c:pt>
                <c:pt idx="36">
                  <c:v>506</c:v>
                </c:pt>
                <c:pt idx="37">
                  <c:v>416</c:v>
                </c:pt>
                <c:pt idx="38">
                  <c:v>538</c:v>
                </c:pt>
                <c:pt idx="39">
                  <c:v>384</c:v>
                </c:pt>
                <c:pt idx="40">
                  <c:v>1283</c:v>
                </c:pt>
              </c:numCache>
            </c:numRef>
          </c:yVal>
        </c:ser>
        <c:axId val="118164096"/>
        <c:axId val="118165888"/>
      </c:scatterChart>
      <c:valAx>
        <c:axId val="118164096"/>
        <c:scaling>
          <c:orientation val="minMax"/>
          <c:max val="40"/>
        </c:scaling>
        <c:axPos val="b"/>
        <c:numFmt formatCode="General" sourceLinked="1"/>
        <c:tickLblPos val="nextTo"/>
        <c:crossAx val="118165888"/>
        <c:crosses val="autoZero"/>
        <c:crossBetween val="midCat"/>
      </c:valAx>
      <c:valAx>
        <c:axId val="118165888"/>
        <c:scaling>
          <c:orientation val="minMax"/>
        </c:scaling>
        <c:axPos val="l"/>
        <c:majorGridlines/>
        <c:numFmt formatCode="General" sourceLinked="1"/>
        <c:tickLblPos val="nextTo"/>
        <c:crossAx val="118164096"/>
        <c:crosses val="autoZero"/>
        <c:crossBetween val="midCat"/>
      </c:valAx>
    </c:plotArea>
    <c:plotVisOnly val="1"/>
  </c:chart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1626654858851765"/>
          <c:y val="0.18390510198311141"/>
          <c:w val="0.80472556456115363"/>
          <c:h val="0.62318142874627713"/>
        </c:manualLayout>
      </c:layout>
      <c:scatterChart>
        <c:scatterStyle val="smoothMarker"/>
        <c:ser>
          <c:idx val="0"/>
          <c:order val="0"/>
          <c:tx>
            <c:strRef>
              <c:f>'ფაკულტეტის გრაფიკი'!$C$2</c:f>
              <c:strCache>
                <c:ptCount val="1"/>
                <c:pt idx="0">
                  <c:v>სტუდენთთა რაოდენობა</c:v>
                </c:pt>
              </c:strCache>
            </c:strRef>
          </c:tx>
          <c:xVal>
            <c:numRef>
              <c:f>'ფაკულტეტის გრაფიკი'!$B$3:$B$6579</c:f>
              <c:numCache>
                <c:formatCode>General</c:formatCode>
                <c:ptCount val="39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  <c:pt idx="5">
                  <c:v>7</c:v>
                </c:pt>
                <c:pt idx="6">
                  <c:v>8</c:v>
                </c:pt>
                <c:pt idx="7">
                  <c:v>9</c:v>
                </c:pt>
                <c:pt idx="8">
                  <c:v>10</c:v>
                </c:pt>
                <c:pt idx="9">
                  <c:v>11</c:v>
                </c:pt>
                <c:pt idx="10">
                  <c:v>12</c:v>
                </c:pt>
                <c:pt idx="11">
                  <c:v>13</c:v>
                </c:pt>
                <c:pt idx="12">
                  <c:v>14</c:v>
                </c:pt>
                <c:pt idx="13">
                  <c:v>15</c:v>
                </c:pt>
                <c:pt idx="14">
                  <c:v>16</c:v>
                </c:pt>
                <c:pt idx="15">
                  <c:v>17</c:v>
                </c:pt>
                <c:pt idx="16">
                  <c:v>18</c:v>
                </c:pt>
                <c:pt idx="17">
                  <c:v>19</c:v>
                </c:pt>
                <c:pt idx="18">
                  <c:v>20</c:v>
                </c:pt>
                <c:pt idx="19">
                  <c:v>21</c:v>
                </c:pt>
                <c:pt idx="20">
                  <c:v>22</c:v>
                </c:pt>
                <c:pt idx="21">
                  <c:v>23</c:v>
                </c:pt>
                <c:pt idx="22">
                  <c:v>24</c:v>
                </c:pt>
                <c:pt idx="23">
                  <c:v>25</c:v>
                </c:pt>
                <c:pt idx="24">
                  <c:v>26</c:v>
                </c:pt>
                <c:pt idx="25">
                  <c:v>27</c:v>
                </c:pt>
                <c:pt idx="26">
                  <c:v>28</c:v>
                </c:pt>
                <c:pt idx="27">
                  <c:v>29</c:v>
                </c:pt>
                <c:pt idx="28">
                  <c:v>30</c:v>
                </c:pt>
                <c:pt idx="29">
                  <c:v>31</c:v>
                </c:pt>
                <c:pt idx="30">
                  <c:v>32</c:v>
                </c:pt>
                <c:pt idx="31">
                  <c:v>33</c:v>
                </c:pt>
                <c:pt idx="32">
                  <c:v>34</c:v>
                </c:pt>
                <c:pt idx="33">
                  <c:v>35</c:v>
                </c:pt>
                <c:pt idx="34">
                  <c:v>36</c:v>
                </c:pt>
                <c:pt idx="35">
                  <c:v>37</c:v>
                </c:pt>
                <c:pt idx="36">
                  <c:v>38</c:v>
                </c:pt>
                <c:pt idx="37">
                  <c:v>39</c:v>
                </c:pt>
                <c:pt idx="38">
                  <c:v>40</c:v>
                </c:pt>
              </c:numCache>
            </c:numRef>
          </c:xVal>
          <c:yVal>
            <c:numRef>
              <c:f>'ფაკულტეტის გრაფიკი'!$C$3:$C$6579</c:f>
              <c:numCache>
                <c:formatCode>General</c:formatCode>
                <c:ptCount val="39"/>
                <c:pt idx="0">
                  <c:v>13</c:v>
                </c:pt>
                <c:pt idx="1">
                  <c:v>1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  <c:pt idx="5">
                  <c:v>8</c:v>
                </c:pt>
                <c:pt idx="6">
                  <c:v>11</c:v>
                </c:pt>
                <c:pt idx="7">
                  <c:v>18</c:v>
                </c:pt>
                <c:pt idx="8">
                  <c:v>28</c:v>
                </c:pt>
                <c:pt idx="9">
                  <c:v>35</c:v>
                </c:pt>
                <c:pt idx="10">
                  <c:v>42</c:v>
                </c:pt>
                <c:pt idx="11">
                  <c:v>50</c:v>
                </c:pt>
                <c:pt idx="12">
                  <c:v>90</c:v>
                </c:pt>
                <c:pt idx="13">
                  <c:v>91</c:v>
                </c:pt>
                <c:pt idx="14">
                  <c:v>104</c:v>
                </c:pt>
                <c:pt idx="15">
                  <c:v>124</c:v>
                </c:pt>
                <c:pt idx="16">
                  <c:v>135</c:v>
                </c:pt>
                <c:pt idx="17">
                  <c:v>137</c:v>
                </c:pt>
                <c:pt idx="18">
                  <c:v>289</c:v>
                </c:pt>
                <c:pt idx="19">
                  <c:v>255</c:v>
                </c:pt>
                <c:pt idx="20">
                  <c:v>281</c:v>
                </c:pt>
                <c:pt idx="21">
                  <c:v>263</c:v>
                </c:pt>
                <c:pt idx="22">
                  <c:v>258</c:v>
                </c:pt>
                <c:pt idx="23">
                  <c:v>268</c:v>
                </c:pt>
                <c:pt idx="24">
                  <c:v>283</c:v>
                </c:pt>
                <c:pt idx="25">
                  <c:v>299</c:v>
                </c:pt>
                <c:pt idx="26">
                  <c:v>306</c:v>
                </c:pt>
                <c:pt idx="27">
                  <c:v>319</c:v>
                </c:pt>
                <c:pt idx="28">
                  <c:v>304</c:v>
                </c:pt>
                <c:pt idx="29">
                  <c:v>295</c:v>
                </c:pt>
                <c:pt idx="30">
                  <c:v>274</c:v>
                </c:pt>
                <c:pt idx="31">
                  <c:v>296</c:v>
                </c:pt>
                <c:pt idx="32">
                  <c:v>333</c:v>
                </c:pt>
                <c:pt idx="33">
                  <c:v>262</c:v>
                </c:pt>
                <c:pt idx="34">
                  <c:v>254</c:v>
                </c:pt>
                <c:pt idx="35">
                  <c:v>220</c:v>
                </c:pt>
                <c:pt idx="36">
                  <c:v>203</c:v>
                </c:pt>
                <c:pt idx="37">
                  <c:v>165</c:v>
                </c:pt>
                <c:pt idx="38">
                  <c:v>209</c:v>
                </c:pt>
              </c:numCache>
            </c:numRef>
          </c:yVal>
          <c:smooth val="1"/>
        </c:ser>
        <c:axId val="119377920"/>
        <c:axId val="119379456"/>
      </c:scatterChart>
      <c:valAx>
        <c:axId val="119377920"/>
        <c:scaling>
          <c:orientation val="minMax"/>
          <c:max val="40"/>
        </c:scaling>
        <c:axPos val="b"/>
        <c:numFmt formatCode="General" sourceLinked="1"/>
        <c:tickLblPos val="nextTo"/>
        <c:crossAx val="119379456"/>
        <c:crosses val="autoZero"/>
        <c:crossBetween val="midCat"/>
      </c:valAx>
      <c:valAx>
        <c:axId val="119379456"/>
        <c:scaling>
          <c:orientation val="minMax"/>
        </c:scaling>
        <c:axPos val="l"/>
        <c:majorGridlines/>
        <c:numFmt formatCode="General" sourceLinked="1"/>
        <c:tickLblPos val="nextTo"/>
        <c:crossAx val="119377920"/>
        <c:crosses val="autoZero"/>
        <c:crossBetween val="midCat"/>
      </c:valAx>
    </c:plotArea>
    <c:plotVisOnly val="1"/>
  </c:chart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1600590551181107"/>
          <c:y val="0.16753437070366203"/>
          <c:w val="0.75647659667541589"/>
          <c:h val="0.66648575178102742"/>
        </c:manualLayout>
      </c:layout>
      <c:scatterChart>
        <c:scatterStyle val="smoothMarker"/>
        <c:ser>
          <c:idx val="0"/>
          <c:order val="0"/>
          <c:tx>
            <c:strRef>
              <c:f>'გაერთიანებული გრაფიკი'!$C$3</c:f>
              <c:strCache>
                <c:ptCount val="1"/>
                <c:pt idx="0">
                  <c:v>შეფასებათა რაოდენობა</c:v>
                </c:pt>
              </c:strCache>
            </c:strRef>
          </c:tx>
          <c:xVal>
            <c:numRef>
              <c:f>'გაერთიანებული გრაფიკი'!$B$4:$B$20984</c:f>
              <c:numCache>
                <c:formatCode>General</c:formatCod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numCache>
            </c:numRef>
          </c:xVal>
          <c:yVal>
            <c:numRef>
              <c:f>'გაერთიანებული გრაფიკი'!$C$4:$C$20984</c:f>
              <c:numCache>
                <c:formatCode>General</c:formatCode>
                <c:ptCount val="41"/>
                <c:pt idx="0">
                  <c:v>435</c:v>
                </c:pt>
                <c:pt idx="1">
                  <c:v>35</c:v>
                </c:pt>
                <c:pt idx="2">
                  <c:v>53</c:v>
                </c:pt>
                <c:pt idx="3">
                  <c:v>56</c:v>
                </c:pt>
                <c:pt idx="4">
                  <c:v>42</c:v>
                </c:pt>
                <c:pt idx="5">
                  <c:v>102</c:v>
                </c:pt>
                <c:pt idx="6">
                  <c:v>88</c:v>
                </c:pt>
                <c:pt idx="7">
                  <c:v>102</c:v>
                </c:pt>
                <c:pt idx="8">
                  <c:v>138</c:v>
                </c:pt>
                <c:pt idx="9">
                  <c:v>127</c:v>
                </c:pt>
                <c:pt idx="10">
                  <c:v>265</c:v>
                </c:pt>
                <c:pt idx="11">
                  <c:v>185</c:v>
                </c:pt>
                <c:pt idx="12">
                  <c:v>250</c:v>
                </c:pt>
                <c:pt idx="13">
                  <c:v>228</c:v>
                </c:pt>
                <c:pt idx="14">
                  <c:v>294</c:v>
                </c:pt>
                <c:pt idx="15">
                  <c:v>314</c:v>
                </c:pt>
                <c:pt idx="16">
                  <c:v>282</c:v>
                </c:pt>
                <c:pt idx="17">
                  <c:v>294</c:v>
                </c:pt>
                <c:pt idx="18">
                  <c:v>278</c:v>
                </c:pt>
                <c:pt idx="19">
                  <c:v>201</c:v>
                </c:pt>
                <c:pt idx="20">
                  <c:v>1287</c:v>
                </c:pt>
                <c:pt idx="21">
                  <c:v>917</c:v>
                </c:pt>
                <c:pt idx="22">
                  <c:v>801</c:v>
                </c:pt>
                <c:pt idx="23">
                  <c:v>745</c:v>
                </c:pt>
                <c:pt idx="24">
                  <c:v>721</c:v>
                </c:pt>
                <c:pt idx="25">
                  <c:v>765</c:v>
                </c:pt>
                <c:pt idx="26">
                  <c:v>716</c:v>
                </c:pt>
                <c:pt idx="27">
                  <c:v>739</c:v>
                </c:pt>
                <c:pt idx="28">
                  <c:v>783</c:v>
                </c:pt>
                <c:pt idx="29">
                  <c:v>745</c:v>
                </c:pt>
                <c:pt idx="30">
                  <c:v>872</c:v>
                </c:pt>
                <c:pt idx="31">
                  <c:v>767</c:v>
                </c:pt>
                <c:pt idx="32">
                  <c:v>795</c:v>
                </c:pt>
                <c:pt idx="33">
                  <c:v>730</c:v>
                </c:pt>
                <c:pt idx="34">
                  <c:v>795</c:v>
                </c:pt>
                <c:pt idx="35">
                  <c:v>815</c:v>
                </c:pt>
                <c:pt idx="36">
                  <c:v>760</c:v>
                </c:pt>
                <c:pt idx="37">
                  <c:v>636</c:v>
                </c:pt>
                <c:pt idx="38">
                  <c:v>741</c:v>
                </c:pt>
                <c:pt idx="39">
                  <c:v>549</c:v>
                </c:pt>
                <c:pt idx="40">
                  <c:v>1492</c:v>
                </c:pt>
              </c:numCache>
            </c:numRef>
          </c:yVal>
          <c:smooth val="1"/>
        </c:ser>
        <c:axId val="119392128"/>
        <c:axId val="119393664"/>
      </c:scatterChart>
      <c:valAx>
        <c:axId val="119392128"/>
        <c:scaling>
          <c:orientation val="minMax"/>
          <c:max val="40"/>
        </c:scaling>
        <c:axPos val="b"/>
        <c:numFmt formatCode="General" sourceLinked="1"/>
        <c:tickLblPos val="nextTo"/>
        <c:crossAx val="119393664"/>
        <c:crosses val="autoZero"/>
        <c:crossBetween val="midCat"/>
      </c:valAx>
      <c:valAx>
        <c:axId val="119393664"/>
        <c:scaling>
          <c:orientation val="minMax"/>
        </c:scaling>
        <c:axPos val="l"/>
        <c:majorGridlines/>
        <c:numFmt formatCode="General" sourceLinked="1"/>
        <c:tickLblPos val="nextTo"/>
        <c:crossAx val="119392128"/>
        <c:crosses val="autoZero"/>
        <c:crossBetween val="midCat"/>
      </c:valAx>
    </c:plotArea>
    <c:plotVisOnly val="1"/>
  </c:chart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9.9554243219597618E-2"/>
          <c:y val="0.17979748270102616"/>
          <c:w val="0.85847648731408599"/>
          <c:h val="0.66226497256024841"/>
        </c:manualLayout>
      </c:layout>
      <c:scatterChart>
        <c:scatterStyle val="smoothMarker"/>
        <c:ser>
          <c:idx val="0"/>
          <c:order val="0"/>
          <c:tx>
            <c:strRef>
              <c:f>ძირითადი!$C$2</c:f>
              <c:strCache>
                <c:ptCount val="1"/>
                <c:pt idx="0">
                  <c:v>შეფასებათა რაოდენობა</c:v>
                </c:pt>
              </c:strCache>
            </c:strRef>
          </c:tx>
          <c:marker>
            <c:symbol val="none"/>
          </c:marker>
          <c:xVal>
            <c:numRef>
              <c:f>ძირითადი!$B$3:$B$16154</c:f>
              <c:numCache>
                <c:formatCode>General</c:formatCod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numCache>
            </c:numRef>
          </c:xVal>
          <c:yVal>
            <c:numRef>
              <c:f>ძირითადი!$C$3:$C$16154</c:f>
              <c:numCache>
                <c:formatCode>General</c:formatCode>
                <c:ptCount val="41"/>
                <c:pt idx="0">
                  <c:v>131</c:v>
                </c:pt>
                <c:pt idx="1">
                  <c:v>17</c:v>
                </c:pt>
                <c:pt idx="2">
                  <c:v>16</c:v>
                </c:pt>
                <c:pt idx="3">
                  <c:v>27</c:v>
                </c:pt>
                <c:pt idx="4">
                  <c:v>37</c:v>
                </c:pt>
                <c:pt idx="5">
                  <c:v>58</c:v>
                </c:pt>
                <c:pt idx="6">
                  <c:v>69</c:v>
                </c:pt>
                <c:pt idx="7">
                  <c:v>71</c:v>
                </c:pt>
                <c:pt idx="8">
                  <c:v>86</c:v>
                </c:pt>
                <c:pt idx="9">
                  <c:v>95</c:v>
                </c:pt>
                <c:pt idx="10">
                  <c:v>146</c:v>
                </c:pt>
                <c:pt idx="11">
                  <c:v>124</c:v>
                </c:pt>
                <c:pt idx="12">
                  <c:v>167</c:v>
                </c:pt>
                <c:pt idx="13">
                  <c:v>196</c:v>
                </c:pt>
                <c:pt idx="14">
                  <c:v>193</c:v>
                </c:pt>
                <c:pt idx="15">
                  <c:v>296</c:v>
                </c:pt>
                <c:pt idx="16">
                  <c:v>306</c:v>
                </c:pt>
                <c:pt idx="17">
                  <c:v>254</c:v>
                </c:pt>
                <c:pt idx="18">
                  <c:v>199</c:v>
                </c:pt>
                <c:pt idx="19">
                  <c:v>77</c:v>
                </c:pt>
                <c:pt idx="20">
                  <c:v>926</c:v>
                </c:pt>
                <c:pt idx="21">
                  <c:v>742</c:v>
                </c:pt>
                <c:pt idx="22">
                  <c:v>617</c:v>
                </c:pt>
                <c:pt idx="23">
                  <c:v>565</c:v>
                </c:pt>
                <c:pt idx="24">
                  <c:v>545</c:v>
                </c:pt>
                <c:pt idx="25">
                  <c:v>716</c:v>
                </c:pt>
                <c:pt idx="26">
                  <c:v>538</c:v>
                </c:pt>
                <c:pt idx="27">
                  <c:v>697</c:v>
                </c:pt>
                <c:pt idx="28">
                  <c:v>686</c:v>
                </c:pt>
                <c:pt idx="29">
                  <c:v>600</c:v>
                </c:pt>
                <c:pt idx="30">
                  <c:v>808</c:v>
                </c:pt>
                <c:pt idx="31">
                  <c:v>522</c:v>
                </c:pt>
                <c:pt idx="32">
                  <c:v>655</c:v>
                </c:pt>
                <c:pt idx="33">
                  <c:v>619</c:v>
                </c:pt>
                <c:pt idx="34">
                  <c:v>623</c:v>
                </c:pt>
                <c:pt idx="35">
                  <c:v>733</c:v>
                </c:pt>
                <c:pt idx="36">
                  <c:v>665</c:v>
                </c:pt>
                <c:pt idx="37">
                  <c:v>593</c:v>
                </c:pt>
                <c:pt idx="38">
                  <c:v>681</c:v>
                </c:pt>
                <c:pt idx="39">
                  <c:v>402</c:v>
                </c:pt>
                <c:pt idx="40">
                  <c:v>613</c:v>
                </c:pt>
              </c:numCache>
            </c:numRef>
          </c:yVal>
          <c:smooth val="1"/>
        </c:ser>
        <c:axId val="122941824"/>
        <c:axId val="122943360"/>
      </c:scatterChart>
      <c:valAx>
        <c:axId val="122941824"/>
        <c:scaling>
          <c:orientation val="minMax"/>
          <c:max val="40"/>
        </c:scaling>
        <c:axPos val="b"/>
        <c:numFmt formatCode="General" sourceLinked="1"/>
        <c:tickLblPos val="nextTo"/>
        <c:crossAx val="122943360"/>
        <c:crosses val="autoZero"/>
        <c:crossBetween val="midCat"/>
      </c:valAx>
      <c:valAx>
        <c:axId val="122943360"/>
        <c:scaling>
          <c:orientation val="minMax"/>
        </c:scaling>
        <c:axPos val="l"/>
        <c:majorGridlines/>
        <c:numFmt formatCode="General" sourceLinked="1"/>
        <c:tickLblPos val="nextTo"/>
        <c:crossAx val="122941824"/>
        <c:crosses val="autoZero"/>
        <c:crossBetween val="midCat"/>
      </c:valAx>
    </c:plotArea>
    <c:plotVisOnly val="1"/>
  </c:chart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9.1667322834645737E-2"/>
          <c:y val="0.20074424030329552"/>
          <c:w val="0.83625513998250212"/>
          <c:h val="0.64405161854768234"/>
        </c:manualLayout>
      </c:layout>
      <c:scatterChart>
        <c:scatterStyle val="smoothMarker"/>
        <c:ser>
          <c:idx val="0"/>
          <c:order val="0"/>
          <c:tx>
            <c:strRef>
              <c:f>'ფაკულტეტის გრაფიკი'!$C$3</c:f>
              <c:strCache>
                <c:ptCount val="1"/>
                <c:pt idx="0">
                  <c:v>სტუდენტტა რაოდენობა</c:v>
                </c:pt>
              </c:strCache>
            </c:strRef>
          </c:tx>
          <c:xVal>
            <c:numRef>
              <c:f>'ფაკულტეტის გრაფიკი'!$B$4:$B$605</c:f>
              <c:numCache>
                <c:formatCode>General</c:formatCode>
                <c:ptCount val="31"/>
                <c:pt idx="1">
                  <c:v>10</c:v>
                </c:pt>
                <c:pt idx="2">
                  <c:v>11</c:v>
                </c:pt>
                <c:pt idx="3">
                  <c:v>12</c:v>
                </c:pt>
                <c:pt idx="4">
                  <c:v>14</c:v>
                </c:pt>
                <c:pt idx="5">
                  <c:v>15</c:v>
                </c:pt>
                <c:pt idx="6">
                  <c:v>16</c:v>
                </c:pt>
                <c:pt idx="7">
                  <c:v>17</c:v>
                </c:pt>
                <c:pt idx="8">
                  <c:v>18</c:v>
                </c:pt>
                <c:pt idx="9">
                  <c:v>19</c:v>
                </c:pt>
                <c:pt idx="10">
                  <c:v>20</c:v>
                </c:pt>
                <c:pt idx="11">
                  <c:v>21</c:v>
                </c:pt>
                <c:pt idx="12">
                  <c:v>22</c:v>
                </c:pt>
                <c:pt idx="13">
                  <c:v>23</c:v>
                </c:pt>
                <c:pt idx="14">
                  <c:v>24</c:v>
                </c:pt>
                <c:pt idx="15">
                  <c:v>25</c:v>
                </c:pt>
                <c:pt idx="16">
                  <c:v>26</c:v>
                </c:pt>
                <c:pt idx="17">
                  <c:v>27</c:v>
                </c:pt>
                <c:pt idx="18">
                  <c:v>28</c:v>
                </c:pt>
                <c:pt idx="19">
                  <c:v>29</c:v>
                </c:pt>
                <c:pt idx="20">
                  <c:v>30</c:v>
                </c:pt>
                <c:pt idx="21">
                  <c:v>31</c:v>
                </c:pt>
                <c:pt idx="22">
                  <c:v>32</c:v>
                </c:pt>
                <c:pt idx="23">
                  <c:v>33</c:v>
                </c:pt>
                <c:pt idx="24">
                  <c:v>34</c:v>
                </c:pt>
                <c:pt idx="25">
                  <c:v>35</c:v>
                </c:pt>
                <c:pt idx="26">
                  <c:v>36</c:v>
                </c:pt>
                <c:pt idx="27">
                  <c:v>37</c:v>
                </c:pt>
                <c:pt idx="28">
                  <c:v>38</c:v>
                </c:pt>
                <c:pt idx="29">
                  <c:v>39</c:v>
                </c:pt>
                <c:pt idx="30">
                  <c:v>40</c:v>
                </c:pt>
              </c:numCache>
            </c:numRef>
          </c:xVal>
          <c:yVal>
            <c:numRef>
              <c:f>'ფაკულტეტის გრაფიკი'!$C$4:$C$605</c:f>
              <c:numCache>
                <c:formatCode>General</c:formatCode>
                <c:ptCount val="31"/>
                <c:pt idx="0">
                  <c:v>7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3</c:v>
                </c:pt>
                <c:pt idx="7">
                  <c:v>5</c:v>
                </c:pt>
                <c:pt idx="8">
                  <c:v>2</c:v>
                </c:pt>
                <c:pt idx="9">
                  <c:v>1</c:v>
                </c:pt>
                <c:pt idx="10">
                  <c:v>9</c:v>
                </c:pt>
                <c:pt idx="11">
                  <c:v>28</c:v>
                </c:pt>
                <c:pt idx="12">
                  <c:v>14</c:v>
                </c:pt>
                <c:pt idx="13">
                  <c:v>18</c:v>
                </c:pt>
                <c:pt idx="14">
                  <c:v>12</c:v>
                </c:pt>
                <c:pt idx="15">
                  <c:v>25</c:v>
                </c:pt>
                <c:pt idx="16">
                  <c:v>18</c:v>
                </c:pt>
                <c:pt idx="17">
                  <c:v>24</c:v>
                </c:pt>
                <c:pt idx="18">
                  <c:v>22</c:v>
                </c:pt>
                <c:pt idx="19">
                  <c:v>11</c:v>
                </c:pt>
                <c:pt idx="20">
                  <c:v>52</c:v>
                </c:pt>
                <c:pt idx="21">
                  <c:v>31</c:v>
                </c:pt>
                <c:pt idx="22">
                  <c:v>29</c:v>
                </c:pt>
                <c:pt idx="23">
                  <c:v>34</c:v>
                </c:pt>
                <c:pt idx="24">
                  <c:v>38</c:v>
                </c:pt>
                <c:pt idx="25">
                  <c:v>30</c:v>
                </c:pt>
                <c:pt idx="26">
                  <c:v>18</c:v>
                </c:pt>
                <c:pt idx="27">
                  <c:v>22</c:v>
                </c:pt>
                <c:pt idx="28">
                  <c:v>30</c:v>
                </c:pt>
                <c:pt idx="29">
                  <c:v>14</c:v>
                </c:pt>
                <c:pt idx="30">
                  <c:v>76</c:v>
                </c:pt>
              </c:numCache>
            </c:numRef>
          </c:yVal>
          <c:smooth val="1"/>
        </c:ser>
        <c:axId val="120558720"/>
        <c:axId val="120560256"/>
      </c:scatterChart>
      <c:valAx>
        <c:axId val="120558720"/>
        <c:scaling>
          <c:orientation val="minMax"/>
          <c:max val="40"/>
        </c:scaling>
        <c:axPos val="b"/>
        <c:numFmt formatCode="General" sourceLinked="1"/>
        <c:tickLblPos val="nextTo"/>
        <c:crossAx val="120560256"/>
        <c:crosses val="autoZero"/>
        <c:crossBetween val="midCat"/>
      </c:valAx>
      <c:valAx>
        <c:axId val="120560256"/>
        <c:scaling>
          <c:orientation val="minMax"/>
        </c:scaling>
        <c:axPos val="l"/>
        <c:majorGridlines/>
        <c:numFmt formatCode="General" sourceLinked="1"/>
        <c:tickLblPos val="nextTo"/>
        <c:crossAx val="120558720"/>
        <c:crosses val="autoZero"/>
        <c:crossBetween val="midCat"/>
      </c:valAx>
    </c:plotArea>
    <c:plotVisOnly val="1"/>
  </c:chart>
  <c:externalData r:id="rId1"/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9.9445866141732411E-2"/>
          <c:y val="0.20887201911363687"/>
          <c:w val="0.85644674103237106"/>
          <c:h val="0.62735233586142358"/>
        </c:manualLayout>
      </c:layout>
      <c:scatterChart>
        <c:scatterStyle val="smoothMarker"/>
        <c:ser>
          <c:idx val="0"/>
          <c:order val="0"/>
          <c:tx>
            <c:strRef>
              <c:f>'გაერთიანებული გრაფიკი'!$C$1</c:f>
              <c:strCache>
                <c:ptCount val="1"/>
                <c:pt idx="0">
                  <c:v>სტუდენტთა რაოდენობა </c:v>
                </c:pt>
              </c:strCache>
            </c:strRef>
          </c:tx>
          <c:xVal>
            <c:numRef>
              <c:f>'გაერთიანებული გრაფიკი'!$B$2:$B$16725</c:f>
              <c:numCache>
                <c:formatCode>General</c:formatCod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numCache>
            </c:numRef>
          </c:xVal>
          <c:yVal>
            <c:numRef>
              <c:f>'გაერთიანებული გრაფიკი'!$C$2:$C$16725</c:f>
              <c:numCache>
                <c:formatCode>General</c:formatCode>
                <c:ptCount val="41"/>
                <c:pt idx="0">
                  <c:v>131</c:v>
                </c:pt>
                <c:pt idx="1">
                  <c:v>17</c:v>
                </c:pt>
                <c:pt idx="2">
                  <c:v>16</c:v>
                </c:pt>
                <c:pt idx="3">
                  <c:v>27</c:v>
                </c:pt>
                <c:pt idx="4">
                  <c:v>37</c:v>
                </c:pt>
                <c:pt idx="5">
                  <c:v>58</c:v>
                </c:pt>
                <c:pt idx="6">
                  <c:v>69</c:v>
                </c:pt>
                <c:pt idx="7">
                  <c:v>72</c:v>
                </c:pt>
                <c:pt idx="8">
                  <c:v>86</c:v>
                </c:pt>
                <c:pt idx="9">
                  <c:v>95</c:v>
                </c:pt>
                <c:pt idx="10">
                  <c:v>147</c:v>
                </c:pt>
                <c:pt idx="11">
                  <c:v>125</c:v>
                </c:pt>
                <c:pt idx="12">
                  <c:v>168</c:v>
                </c:pt>
                <c:pt idx="13">
                  <c:v>196</c:v>
                </c:pt>
                <c:pt idx="14">
                  <c:v>194</c:v>
                </c:pt>
                <c:pt idx="15">
                  <c:v>297</c:v>
                </c:pt>
                <c:pt idx="16">
                  <c:v>309</c:v>
                </c:pt>
                <c:pt idx="17">
                  <c:v>259</c:v>
                </c:pt>
                <c:pt idx="18">
                  <c:v>201</c:v>
                </c:pt>
                <c:pt idx="19">
                  <c:v>78</c:v>
                </c:pt>
                <c:pt idx="20">
                  <c:v>935</c:v>
                </c:pt>
                <c:pt idx="21">
                  <c:v>770</c:v>
                </c:pt>
                <c:pt idx="22">
                  <c:v>631</c:v>
                </c:pt>
                <c:pt idx="23">
                  <c:v>583</c:v>
                </c:pt>
                <c:pt idx="24">
                  <c:v>557</c:v>
                </c:pt>
                <c:pt idx="25">
                  <c:v>741</c:v>
                </c:pt>
                <c:pt idx="26">
                  <c:v>556</c:v>
                </c:pt>
                <c:pt idx="27">
                  <c:v>721</c:v>
                </c:pt>
                <c:pt idx="28">
                  <c:v>708</c:v>
                </c:pt>
                <c:pt idx="29">
                  <c:v>611</c:v>
                </c:pt>
                <c:pt idx="30">
                  <c:v>860</c:v>
                </c:pt>
                <c:pt idx="31">
                  <c:v>553</c:v>
                </c:pt>
                <c:pt idx="32">
                  <c:v>684</c:v>
                </c:pt>
                <c:pt idx="33">
                  <c:v>653</c:v>
                </c:pt>
                <c:pt idx="34">
                  <c:v>661</c:v>
                </c:pt>
                <c:pt idx="35">
                  <c:v>763</c:v>
                </c:pt>
                <c:pt idx="36">
                  <c:v>683</c:v>
                </c:pt>
                <c:pt idx="37">
                  <c:v>615</c:v>
                </c:pt>
                <c:pt idx="38">
                  <c:v>711</c:v>
                </c:pt>
                <c:pt idx="39">
                  <c:v>416</c:v>
                </c:pt>
                <c:pt idx="40">
                  <c:v>689</c:v>
                </c:pt>
              </c:numCache>
            </c:numRef>
          </c:yVal>
          <c:smooth val="1"/>
        </c:ser>
        <c:axId val="123063296"/>
        <c:axId val="123065088"/>
      </c:scatterChart>
      <c:valAx>
        <c:axId val="123063296"/>
        <c:scaling>
          <c:orientation val="minMax"/>
          <c:max val="40"/>
          <c:min val="0"/>
        </c:scaling>
        <c:axPos val="b"/>
        <c:numFmt formatCode="General" sourceLinked="1"/>
        <c:tickLblPos val="nextTo"/>
        <c:crossAx val="123065088"/>
        <c:crosses val="autoZero"/>
        <c:crossBetween val="midCat"/>
        <c:majorUnit val="5"/>
      </c:valAx>
      <c:valAx>
        <c:axId val="123065088"/>
        <c:scaling>
          <c:orientation val="minMax"/>
          <c:max val="1100"/>
          <c:min val="0"/>
        </c:scaling>
        <c:axPos val="l"/>
        <c:majorGridlines/>
        <c:numFmt formatCode="General" sourceLinked="1"/>
        <c:tickLblPos val="nextTo"/>
        <c:crossAx val="123063296"/>
        <c:crosses val="autoZero"/>
        <c:crossBetween val="midCat"/>
      </c:valAx>
    </c:plotArea>
    <c:plotVisOnly val="1"/>
  </c:chart>
  <c:externalData r:id="rId1"/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0186563014368971"/>
          <c:y val="0.18767169728783903"/>
          <c:w val="0.83138807331286979"/>
          <c:h val="0.64689495844269485"/>
        </c:manualLayout>
      </c:layout>
      <c:scatterChart>
        <c:scatterStyle val="lineMarker"/>
        <c:ser>
          <c:idx val="0"/>
          <c:order val="0"/>
          <c:tx>
            <c:strRef>
              <c:f>'ძირითადის გრაფიკი'!$E$2</c:f>
              <c:strCache>
                <c:ptCount val="1"/>
                <c:pt idx="0">
                  <c:v>შეფასებათა რაოდენობა</c:v>
                </c:pt>
              </c:strCache>
            </c:strRef>
          </c:tx>
          <c:marker>
            <c:symbol val="none"/>
          </c:marker>
          <c:xVal>
            <c:numRef>
              <c:f>'ძირითადის გრაფიკი'!$D$3:$D$10307</c:f>
              <c:numCache>
                <c:formatCode>General</c:formatCod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numCache>
            </c:numRef>
          </c:xVal>
          <c:yVal>
            <c:numRef>
              <c:f>'ძირითადის გრაფიკი'!$E$3:$E$10307</c:f>
              <c:numCache>
                <c:formatCode>General</c:formatCode>
                <c:ptCount val="41"/>
                <c:pt idx="0">
                  <c:v>378</c:v>
                </c:pt>
                <c:pt idx="1">
                  <c:v>52</c:v>
                </c:pt>
                <c:pt idx="2">
                  <c:v>98</c:v>
                </c:pt>
                <c:pt idx="3">
                  <c:v>99</c:v>
                </c:pt>
                <c:pt idx="4">
                  <c:v>81</c:v>
                </c:pt>
                <c:pt idx="5">
                  <c:v>131</c:v>
                </c:pt>
                <c:pt idx="6">
                  <c:v>119</c:v>
                </c:pt>
                <c:pt idx="7">
                  <c:v>106</c:v>
                </c:pt>
                <c:pt idx="8">
                  <c:v>156</c:v>
                </c:pt>
                <c:pt idx="9">
                  <c:v>124</c:v>
                </c:pt>
                <c:pt idx="10">
                  <c:v>275</c:v>
                </c:pt>
                <c:pt idx="11">
                  <c:v>176</c:v>
                </c:pt>
                <c:pt idx="12">
                  <c:v>184</c:v>
                </c:pt>
                <c:pt idx="13">
                  <c:v>186</c:v>
                </c:pt>
                <c:pt idx="14">
                  <c:v>204</c:v>
                </c:pt>
                <c:pt idx="15">
                  <c:v>207</c:v>
                </c:pt>
                <c:pt idx="16">
                  <c:v>206</c:v>
                </c:pt>
                <c:pt idx="17">
                  <c:v>168</c:v>
                </c:pt>
                <c:pt idx="18">
                  <c:v>150</c:v>
                </c:pt>
                <c:pt idx="19">
                  <c:v>39</c:v>
                </c:pt>
                <c:pt idx="20">
                  <c:v>726</c:v>
                </c:pt>
                <c:pt idx="21">
                  <c:v>657</c:v>
                </c:pt>
                <c:pt idx="22">
                  <c:v>446</c:v>
                </c:pt>
                <c:pt idx="23">
                  <c:v>333</c:v>
                </c:pt>
                <c:pt idx="24">
                  <c:v>361</c:v>
                </c:pt>
                <c:pt idx="25">
                  <c:v>351</c:v>
                </c:pt>
                <c:pt idx="26">
                  <c:v>320</c:v>
                </c:pt>
                <c:pt idx="27">
                  <c:v>293</c:v>
                </c:pt>
                <c:pt idx="28">
                  <c:v>355</c:v>
                </c:pt>
                <c:pt idx="29">
                  <c:v>236</c:v>
                </c:pt>
                <c:pt idx="30">
                  <c:v>367</c:v>
                </c:pt>
                <c:pt idx="31">
                  <c:v>247</c:v>
                </c:pt>
                <c:pt idx="32">
                  <c:v>342</c:v>
                </c:pt>
                <c:pt idx="33">
                  <c:v>213</c:v>
                </c:pt>
                <c:pt idx="34">
                  <c:v>276</c:v>
                </c:pt>
                <c:pt idx="35">
                  <c:v>256</c:v>
                </c:pt>
                <c:pt idx="36">
                  <c:v>272</c:v>
                </c:pt>
                <c:pt idx="37">
                  <c:v>182</c:v>
                </c:pt>
                <c:pt idx="38">
                  <c:v>257</c:v>
                </c:pt>
                <c:pt idx="39">
                  <c:v>160</c:v>
                </c:pt>
                <c:pt idx="40">
                  <c:v>475</c:v>
                </c:pt>
              </c:numCache>
            </c:numRef>
          </c:yVal>
        </c:ser>
        <c:axId val="124347520"/>
        <c:axId val="124349056"/>
      </c:scatterChart>
      <c:valAx>
        <c:axId val="124347520"/>
        <c:scaling>
          <c:orientation val="minMax"/>
          <c:max val="40"/>
        </c:scaling>
        <c:axPos val="b"/>
        <c:numFmt formatCode="General" sourceLinked="1"/>
        <c:tickLblPos val="nextTo"/>
        <c:crossAx val="124349056"/>
        <c:crosses val="autoZero"/>
        <c:crossBetween val="midCat"/>
      </c:valAx>
      <c:valAx>
        <c:axId val="124349056"/>
        <c:scaling>
          <c:orientation val="minMax"/>
        </c:scaling>
        <c:axPos val="l"/>
        <c:majorGridlines/>
        <c:numFmt formatCode="General" sourceLinked="1"/>
        <c:tickLblPos val="nextTo"/>
        <c:crossAx val="124347520"/>
        <c:crosses val="autoZero"/>
        <c:crossBetween val="midCat"/>
      </c:valAx>
    </c:plotArea>
    <c:plotVisOnly val="1"/>
  </c:chart>
  <c:externalData r:id="rId1"/>
  <c:userShapes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0.75385</cdr:y>
    </cdr:from>
    <cdr:to>
      <cdr:x>0.14035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0" y="401002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0.39427</cdr:x>
      <cdr:y>0.86128</cdr:y>
    </cdr:from>
    <cdr:to>
      <cdr:x>0.60573</cdr:x>
      <cdr:y>0.93375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143250" y="3962400"/>
          <a:ext cx="1685925" cy="3333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100" b="1" i="1" dirty="0"/>
            <a:t>მიღებული</a:t>
          </a:r>
          <a:r>
            <a:rPr lang="ka-GE" sz="1100" b="1" i="1" baseline="0" dirty="0"/>
            <a:t> </a:t>
          </a:r>
          <a:r>
            <a:rPr lang="ka-GE" sz="1100" b="1" i="1" dirty="0"/>
            <a:t>შეფასებები</a:t>
          </a:r>
          <a:endParaRPr lang="en-US" sz="1100" b="1" i="1" dirty="0"/>
        </a:p>
      </cdr:txBody>
    </cdr:sp>
  </cdr:relSizeAnchor>
  <cdr:relSizeAnchor xmlns:cdr="http://schemas.openxmlformats.org/drawingml/2006/chartDrawing">
    <cdr:from>
      <cdr:x>0.11224</cdr:x>
      <cdr:y>0</cdr:y>
    </cdr:from>
    <cdr:to>
      <cdr:x>0.95918</cdr:x>
      <cdr:y>0.18844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838200" y="0"/>
          <a:ext cx="6324600" cy="6293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algn="ctr"/>
          <a:r>
            <a:rPr lang="ka-GE" sz="1200" b="1" i="1" dirty="0"/>
            <a:t>საერთო</a:t>
          </a:r>
          <a:r>
            <a:rPr lang="ka-GE" sz="1200" b="1" i="1" baseline="0" dirty="0"/>
            <a:t>  საუნივერსიტეტო</a:t>
          </a:r>
          <a:endParaRPr lang="ka-GE" sz="1200" b="1" i="1" dirty="0"/>
        </a:p>
        <a:p xmlns:a="http://schemas.openxmlformats.org/drawingml/2006/main">
          <a:pPr algn="ctr"/>
          <a:r>
            <a:rPr lang="ka-GE" sz="1200" b="1" i="1" dirty="0"/>
            <a:t>შეფასებათა განაწილება (საგამოცდო ცენტრის მიერ ორგანიზებული</a:t>
          </a:r>
          <a:r>
            <a:rPr lang="ka-GE" sz="1200" b="1" i="1" baseline="0" dirty="0"/>
            <a:t> </a:t>
          </a:r>
          <a:r>
            <a:rPr lang="ka-GE" sz="1200" b="1" i="1" dirty="0"/>
            <a:t>ძირითადი გამოცდები)</a:t>
          </a:r>
          <a:endParaRPr lang="en-US" sz="1200" b="1" i="1" dirty="0"/>
        </a:p>
      </cdr:txBody>
    </cdr:sp>
  </cdr:relSizeAnchor>
  <cdr:relSizeAnchor xmlns:cdr="http://schemas.openxmlformats.org/drawingml/2006/chartDrawing">
    <cdr:from>
      <cdr:x>0.02041</cdr:x>
      <cdr:y>0.22817</cdr:y>
    </cdr:from>
    <cdr:to>
      <cdr:x>0.07143</cdr:x>
      <cdr:y>0.73016</cdr:y>
    </cdr:to>
    <cdr:sp macro="" textlink="">
      <cdr:nvSpPr>
        <cdr:cNvPr id="6" name="TextBox 5"/>
        <cdr:cNvSpPr txBox="1"/>
      </cdr:nvSpPr>
      <cdr:spPr>
        <a:xfrm xmlns:a="http://schemas.openxmlformats.org/drawingml/2006/main" rot="16200000">
          <a:off x="-495300" y="1409700"/>
          <a:ext cx="16764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b="1" i="1" dirty="0" smtClean="0"/>
            <a:t>სტუდენტთა რაოდენობა</a:t>
          </a:r>
          <a:endParaRPr lang="en-US" sz="1100" b="1" i="1" dirty="0"/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0.10363</cdr:x>
      <cdr:y>0.03462</cdr:y>
    </cdr:from>
    <cdr:to>
      <cdr:x>0.9443</cdr:x>
      <cdr:y>0.17746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62022" y="137508"/>
          <a:ext cx="6181699" cy="5673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endParaRPr lang="en-US" sz="1100"/>
        </a:p>
      </cdr:txBody>
    </cdr:sp>
  </cdr:relSizeAnchor>
  <cdr:relSizeAnchor xmlns:cdr="http://schemas.openxmlformats.org/drawingml/2006/chartDrawing">
    <cdr:from>
      <cdr:x>0.04167</cdr:x>
      <cdr:y>0.27083</cdr:y>
    </cdr:from>
    <cdr:to>
      <cdr:x>0.07405</cdr:x>
      <cdr:y>0.71278</cdr:y>
    </cdr:to>
    <cdr:sp macro="" textlink="">
      <cdr:nvSpPr>
        <cdr:cNvPr id="3" name="TextBox 2"/>
        <cdr:cNvSpPr txBox="1"/>
      </cdr:nvSpPr>
      <cdr:spPr>
        <a:xfrm xmlns:a="http://schemas.openxmlformats.org/drawingml/2006/main" rot="16200000">
          <a:off x="-279196" y="1650796"/>
          <a:ext cx="1616476" cy="29608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a-GE" sz="1100" b="1" i="1" dirty="0">
              <a:latin typeface="+mn-lt"/>
              <a:ea typeface="+mn-ea"/>
              <a:cs typeface="+mn-cs"/>
            </a:rPr>
            <a:t>სტუდენტთა</a:t>
          </a:r>
          <a:r>
            <a:rPr lang="ka-GE" sz="1100" b="1" i="1" baseline="0" dirty="0">
              <a:latin typeface="+mn-lt"/>
              <a:ea typeface="+mn-ea"/>
              <a:cs typeface="+mn-cs"/>
            </a:rPr>
            <a:t> რაოდენობა</a:t>
          </a:r>
          <a:endParaRPr lang="en-US" sz="1100" b="1" i="1" dirty="0">
            <a:latin typeface="+mn-lt"/>
            <a:ea typeface="+mn-ea"/>
            <a:cs typeface="+mn-cs"/>
          </a:endParaRPr>
        </a:p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0.46667</cdr:x>
      <cdr:y>0.9375</cdr:y>
    </cdr:from>
    <cdr:to>
      <cdr:x>0.66175</cdr:x>
      <cdr:y>0.99155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4267200" y="3428999"/>
          <a:ext cx="1783812" cy="1977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a-GE" sz="1100" b="1" i="1" baseline="0">
              <a:latin typeface="+mn-lt"/>
              <a:ea typeface="+mn-ea"/>
              <a:cs typeface="+mn-cs"/>
            </a:rPr>
            <a:t>მიღებული შეფ</a:t>
          </a:r>
          <a:r>
            <a:rPr lang="ka-GE" sz="1100" b="1" i="1">
              <a:latin typeface="+mn-lt"/>
              <a:ea typeface="+mn-ea"/>
              <a:cs typeface="+mn-cs"/>
            </a:rPr>
            <a:t>ასებები</a:t>
          </a:r>
          <a:endParaRPr lang="en-US" sz="1100" b="1" i="1">
            <a:latin typeface="+mn-lt"/>
            <a:ea typeface="+mn-ea"/>
            <a:cs typeface="+mn-cs"/>
          </a:endParaRPr>
        </a:p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0.1114</cdr:x>
      <cdr:y>0.00959</cdr:y>
    </cdr:from>
    <cdr:to>
      <cdr:x>0.95984</cdr:x>
      <cdr:y>0.2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1018642" y="32883"/>
          <a:ext cx="7758135" cy="6529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ka-GE" sz="1200" b="1" i="1" dirty="0">
              <a:latin typeface="+mn-lt"/>
              <a:ea typeface="+mn-ea"/>
              <a:cs typeface="+mn-cs"/>
            </a:rPr>
            <a:t>ზუსტ და საბუნებისმეტყველო მეცნიერებათა ფაკულტეტი  </a:t>
          </a:r>
          <a:endParaRPr lang="en-US" sz="1200" b="1" i="1" dirty="0">
            <a:latin typeface="+mn-lt"/>
            <a:ea typeface="+mn-ea"/>
            <a:cs typeface="+mn-cs"/>
          </a:endParaRPr>
        </a:p>
        <a:p xmlns:a="http://schemas.openxmlformats.org/drawingml/2006/main">
          <a:pPr algn="ctr"/>
          <a:r>
            <a:rPr lang="ka-GE" sz="1200" b="1" i="1" dirty="0">
              <a:latin typeface="+mn-lt"/>
              <a:ea typeface="+mn-ea"/>
              <a:cs typeface="+mn-cs"/>
            </a:rPr>
            <a:t>შეფასებათა განაწილება </a:t>
          </a:r>
          <a:r>
            <a:rPr lang="ru-RU" sz="1200" b="1" i="1" dirty="0">
              <a:latin typeface="+mn-lt"/>
              <a:ea typeface="+mn-ea"/>
              <a:cs typeface="+mn-cs"/>
            </a:rPr>
            <a:t>(</a:t>
          </a:r>
          <a:r>
            <a:rPr lang="ka-GE" sz="1200" b="1" i="1" dirty="0">
              <a:latin typeface="+mn-lt"/>
              <a:ea typeface="+mn-ea"/>
              <a:cs typeface="+mn-cs"/>
            </a:rPr>
            <a:t>ფაკულტეტის</a:t>
          </a:r>
          <a:r>
            <a:rPr lang="ka-GE" sz="1200" b="1" i="1" baseline="0" dirty="0">
              <a:latin typeface="+mn-lt"/>
              <a:ea typeface="+mn-ea"/>
              <a:cs typeface="+mn-cs"/>
            </a:rPr>
            <a:t> </a:t>
          </a:r>
          <a:r>
            <a:rPr lang="ka-GE" sz="1200" b="1" i="1" dirty="0">
              <a:latin typeface="+mn-lt"/>
              <a:ea typeface="+mn-ea"/>
              <a:cs typeface="+mn-cs"/>
            </a:rPr>
            <a:t>მიერ ორგანიზებული გამოცდები)</a:t>
          </a:r>
          <a:endParaRPr lang="en-US" sz="1200" b="1" i="1" dirty="0">
            <a:latin typeface="+mn-lt"/>
            <a:ea typeface="+mn-ea"/>
            <a:cs typeface="+mn-cs"/>
          </a:endParaRPr>
        </a:p>
        <a:p xmlns:a="http://schemas.openxmlformats.org/drawingml/2006/main">
          <a:endParaRPr lang="en-US" sz="1200" b="1" i="1" dirty="0">
            <a:latin typeface="+mn-lt"/>
            <a:ea typeface="+mn-ea"/>
            <a:cs typeface="+mn-cs"/>
          </a:endParaRPr>
        </a:p>
        <a:p xmlns:a="http://schemas.openxmlformats.org/drawingml/2006/main">
          <a:endParaRPr lang="en-US" sz="1200" b="1" i="1" dirty="0"/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0.28591</cdr:x>
      <cdr:y>0.0508</cdr:y>
    </cdr:from>
    <cdr:to>
      <cdr:x>0.84519</cdr:x>
      <cdr:y>0.30749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952626" y="180975"/>
          <a:ext cx="3819524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0.47699</cdr:x>
      <cdr:y>0.12567</cdr:y>
    </cdr:from>
    <cdr:to>
      <cdr:x>0.61088</cdr:x>
      <cdr:y>0.38235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257550" y="44767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0.04463</cdr:x>
      <cdr:y>0.03476</cdr:y>
    </cdr:from>
    <cdr:to>
      <cdr:x>0.93724</cdr:x>
      <cdr:y>0.24324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60910" y="98002"/>
          <a:ext cx="7218291" cy="5877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ka-GE" sz="1200" b="1" i="1" dirty="0">
              <a:latin typeface="+mn-lt"/>
              <a:ea typeface="+mn-ea"/>
              <a:cs typeface="+mn-cs"/>
            </a:rPr>
            <a:t>ზუსტ და საბუნებისმეტყველო მეცნიერებათა ფაკულტეტი  </a:t>
          </a:r>
          <a:endParaRPr lang="en-US" sz="1200" b="1" i="1" dirty="0"/>
        </a:p>
        <a:p xmlns:a="http://schemas.openxmlformats.org/drawingml/2006/main">
          <a:pPr algn="ctr"/>
          <a:r>
            <a:rPr lang="ka-GE" sz="1200" b="1" i="1" dirty="0">
              <a:latin typeface="+mn-lt"/>
              <a:ea typeface="+mn-ea"/>
              <a:cs typeface="+mn-cs"/>
            </a:rPr>
            <a:t>შეფასებათა განაწილება (თსუ საგამოცდო ცენტრის და</a:t>
          </a:r>
          <a:r>
            <a:rPr lang="ka-GE" sz="1200" b="1" i="1" baseline="0" dirty="0">
              <a:latin typeface="+mn-lt"/>
              <a:ea typeface="+mn-ea"/>
              <a:cs typeface="+mn-cs"/>
            </a:rPr>
            <a:t> ფაკულტეტის </a:t>
          </a:r>
          <a:r>
            <a:rPr lang="ka-GE" sz="1200" b="1" i="1" dirty="0">
              <a:latin typeface="+mn-lt"/>
              <a:ea typeface="+mn-ea"/>
              <a:cs typeface="+mn-cs"/>
            </a:rPr>
            <a:t>მიერ ორგანიზებული გამოცდები)</a:t>
          </a:r>
          <a:endParaRPr lang="en-US" sz="1200" b="1" i="1" dirty="0">
            <a:latin typeface="+mn-lt"/>
            <a:ea typeface="+mn-ea"/>
            <a:cs typeface="+mn-cs"/>
          </a:endParaRPr>
        </a:p>
        <a:p xmlns:a="http://schemas.openxmlformats.org/drawingml/2006/main">
          <a:endParaRPr lang="en-US" sz="1200" b="1" i="1" dirty="0"/>
        </a:p>
      </cdr:txBody>
    </cdr:sp>
  </cdr:relSizeAnchor>
  <cdr:relSizeAnchor xmlns:cdr="http://schemas.openxmlformats.org/drawingml/2006/chartDrawing">
    <cdr:from>
      <cdr:x>0.00766</cdr:x>
      <cdr:y>0.175</cdr:y>
    </cdr:from>
    <cdr:to>
      <cdr:x>0.04888</cdr:x>
      <cdr:y>0.75508</cdr:y>
    </cdr:to>
    <cdr:sp macro="" textlink="">
      <cdr:nvSpPr>
        <cdr:cNvPr id="6" name="TextBox 5"/>
        <cdr:cNvSpPr txBox="1"/>
      </cdr:nvSpPr>
      <cdr:spPr>
        <a:xfrm xmlns:a="http://schemas.openxmlformats.org/drawingml/2006/main" rot="16200000">
          <a:off x="-625541" y="1228984"/>
          <a:ext cx="1768084" cy="3769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100" b="1" i="1" dirty="0"/>
            <a:t>სტუდენტთა</a:t>
          </a:r>
          <a:r>
            <a:rPr lang="ka-GE" sz="1100" b="1" i="1" baseline="0" dirty="0"/>
            <a:t> რაოდენობა</a:t>
          </a:r>
          <a:endParaRPr lang="en-US" sz="1100" b="1" i="1" dirty="0"/>
        </a:p>
      </cdr:txBody>
    </cdr:sp>
  </cdr:relSizeAnchor>
  <cdr:relSizeAnchor xmlns:cdr="http://schemas.openxmlformats.org/drawingml/2006/chartDrawing">
    <cdr:from>
      <cdr:x>0.44167</cdr:x>
      <cdr:y>0.91304</cdr:y>
    </cdr:from>
    <cdr:to>
      <cdr:x>0.63837</cdr:x>
      <cdr:y>0.99426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4038600" y="3200400"/>
          <a:ext cx="1798625" cy="2846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100" b="1" i="1" dirty="0"/>
            <a:t>მიღებული</a:t>
          </a:r>
          <a:r>
            <a:rPr lang="ka-GE" sz="1100" b="1" i="1" baseline="0" dirty="0"/>
            <a:t> შეფასებები</a:t>
          </a:r>
          <a:endParaRPr lang="en-US" sz="1100" b="1" i="1" dirty="0"/>
        </a:p>
      </cdr:txBody>
    </cdr:sp>
  </cdr:relSizeAnchor>
  <cdr:relSizeAnchor xmlns:cdr="http://schemas.openxmlformats.org/drawingml/2006/chartDrawing">
    <cdr:from>
      <cdr:x>0.47114</cdr:x>
      <cdr:y>0</cdr:y>
    </cdr:from>
    <cdr:to>
      <cdr:x>0.58422</cdr:x>
      <cdr:y>0.27907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3810000" y="-762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0.14167</cdr:x>
      <cdr:y>0.01942</cdr:y>
    </cdr:from>
    <cdr:to>
      <cdr:x>0.9</cdr:x>
      <cdr:y>0.19417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295400" y="76210"/>
          <a:ext cx="6934200" cy="6857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ka-GE" sz="1200" b="1" i="1" dirty="0"/>
            <a:t>ჰუმანიტარულ მეცნიერებათა ფაკულტეტი</a:t>
          </a:r>
          <a:r>
            <a:rPr lang="en-US" sz="1200" b="1" i="1" dirty="0"/>
            <a:t> </a:t>
          </a:r>
          <a:endParaRPr lang="ka-GE" sz="1200" b="1" i="1" dirty="0"/>
        </a:p>
        <a:p xmlns:a="http://schemas.openxmlformats.org/drawingml/2006/main">
          <a:pPr algn="ctr"/>
          <a:r>
            <a:rPr lang="ka-GE" sz="1200" b="1" i="1" dirty="0"/>
            <a:t>შეფასება  განაწილება (თსუ საგამოცდო ცენტრის მიერ ორგანიზებული გამოცდები)</a:t>
          </a:r>
        </a:p>
        <a:p xmlns:a="http://schemas.openxmlformats.org/drawingml/2006/main">
          <a:endParaRPr lang="en-US" sz="1200" dirty="0"/>
        </a:p>
      </cdr:txBody>
    </cdr:sp>
  </cdr:relSizeAnchor>
  <cdr:relSizeAnchor xmlns:cdr="http://schemas.openxmlformats.org/drawingml/2006/chartDrawing">
    <cdr:from>
      <cdr:x>0.02771</cdr:x>
      <cdr:y>0.21359</cdr:y>
    </cdr:from>
    <cdr:to>
      <cdr:x>0.06467</cdr:x>
      <cdr:y>0.69903</cdr:y>
    </cdr:to>
    <cdr:sp macro="" textlink="">
      <cdr:nvSpPr>
        <cdr:cNvPr id="3" name="TextBox 2"/>
        <cdr:cNvSpPr txBox="1"/>
      </cdr:nvSpPr>
      <cdr:spPr>
        <a:xfrm xmlns:a="http://schemas.openxmlformats.org/drawingml/2006/main" rot="16200000">
          <a:off x="-571500" y="1638300"/>
          <a:ext cx="19050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100" b="1" i="1" dirty="0" smtClean="0"/>
            <a:t>სტუდენტთა რაოდენობა</a:t>
          </a:r>
          <a:endParaRPr lang="en-US" sz="1100" b="1" i="1" dirty="0"/>
        </a:p>
      </cdr:txBody>
    </cdr:sp>
  </cdr:relSizeAnchor>
  <cdr:relSizeAnchor xmlns:cdr="http://schemas.openxmlformats.org/drawingml/2006/chartDrawing">
    <cdr:from>
      <cdr:x>0.40647</cdr:x>
      <cdr:y>0.8932</cdr:y>
    </cdr:from>
    <cdr:to>
      <cdr:x>0.61894</cdr:x>
      <cdr:y>0.98058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352800" y="3505200"/>
          <a:ext cx="1752600" cy="3429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100" b="1" i="1" dirty="0" smtClean="0"/>
            <a:t>მიღებული შეფასებები</a:t>
          </a:r>
          <a:endParaRPr lang="en-US" sz="1100" b="1" i="1" dirty="0"/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0.12794</cdr:x>
      <cdr:y>0.04091</cdr:y>
    </cdr:from>
    <cdr:to>
      <cdr:x>0.86716</cdr:x>
      <cdr:y>0.2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90775" y="171450"/>
          <a:ext cx="5724352" cy="666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 fontAlgn="base"/>
          <a:r>
            <a:rPr lang="ka-GE" sz="1200" b="1" i="1" dirty="0">
              <a:latin typeface="+mn-lt"/>
              <a:ea typeface="+mn-ea"/>
              <a:cs typeface="+mn-cs"/>
            </a:rPr>
            <a:t>ჰუმანიტარულ</a:t>
          </a:r>
          <a:r>
            <a:rPr lang="ka-GE" sz="1200" b="1" i="1" baseline="0" dirty="0">
              <a:latin typeface="+mn-lt"/>
              <a:ea typeface="+mn-ea"/>
              <a:cs typeface="+mn-cs"/>
            </a:rPr>
            <a:t> მეცნიერებათა ფაკულტეტი</a:t>
          </a:r>
          <a:r>
            <a:rPr lang="en-US" sz="1200" b="1" i="1" baseline="0" dirty="0">
              <a:latin typeface="+mn-lt"/>
              <a:ea typeface="+mn-ea"/>
              <a:cs typeface="+mn-cs"/>
            </a:rPr>
            <a:t> </a:t>
          </a:r>
          <a:endParaRPr lang="ka-GE" sz="1200" b="1" i="1" baseline="0" dirty="0">
            <a:latin typeface="+mn-lt"/>
            <a:ea typeface="+mn-ea"/>
            <a:cs typeface="+mn-cs"/>
          </a:endParaRPr>
        </a:p>
        <a:p xmlns:a="http://schemas.openxmlformats.org/drawingml/2006/main">
          <a:pPr algn="ctr"/>
          <a:r>
            <a:rPr lang="ka-GE" sz="1200" b="1" i="1" baseline="0" dirty="0">
              <a:latin typeface="+mn-lt"/>
              <a:ea typeface="+mn-ea"/>
              <a:cs typeface="+mn-cs"/>
            </a:rPr>
            <a:t>შეფასება  განაწილება  (ფაკულტეტის მიერ ორგანიზებული გამოცდები) </a:t>
          </a:r>
          <a:endParaRPr lang="en-US" sz="1200" b="1" i="1" dirty="0"/>
        </a:p>
        <a:p xmlns:a="http://schemas.openxmlformats.org/drawingml/2006/main">
          <a:pPr algn="ctr"/>
          <a:endParaRPr lang="en-US" sz="1200" b="1" i="1" dirty="0"/>
        </a:p>
      </cdr:txBody>
    </cdr:sp>
  </cdr:relSizeAnchor>
  <cdr:relSizeAnchor xmlns:cdr="http://schemas.openxmlformats.org/drawingml/2006/chartDrawing">
    <cdr:from>
      <cdr:x>0.025</cdr:x>
      <cdr:y>0.2549</cdr:y>
    </cdr:from>
    <cdr:to>
      <cdr:x>0.06559</cdr:x>
      <cdr:y>0.74464</cdr:y>
    </cdr:to>
    <cdr:sp macro="" textlink="">
      <cdr:nvSpPr>
        <cdr:cNvPr id="4" name="TextBox 3"/>
        <cdr:cNvSpPr txBox="1"/>
      </cdr:nvSpPr>
      <cdr:spPr>
        <a:xfrm xmlns:a="http://schemas.openxmlformats.org/drawingml/2006/main" rot="16200000">
          <a:off x="-537435" y="1756637"/>
          <a:ext cx="1903228" cy="3711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100" b="1" i="1" dirty="0"/>
            <a:t>სტუდენტთა</a:t>
          </a:r>
          <a:r>
            <a:rPr lang="ka-GE" sz="1100" b="1" i="1" baseline="0" dirty="0"/>
            <a:t> რაოდენობა</a:t>
          </a:r>
          <a:endParaRPr lang="en-US" sz="1100" b="1" i="1" dirty="0"/>
        </a:p>
      </cdr:txBody>
    </cdr:sp>
  </cdr:relSizeAnchor>
  <cdr:relSizeAnchor xmlns:cdr="http://schemas.openxmlformats.org/drawingml/2006/chartDrawing">
    <cdr:from>
      <cdr:x>0.492</cdr:x>
      <cdr:y>0.78409</cdr:y>
    </cdr:from>
    <cdr:to>
      <cdr:x>0.754</cdr:x>
      <cdr:y>0.9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810001" y="3286124"/>
          <a:ext cx="2028825" cy="4857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0.45</cdr:x>
      <cdr:y>0.88235</cdr:y>
    </cdr:from>
    <cdr:to>
      <cdr:x>0.6498</cdr:x>
      <cdr:y>0.96078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4114800" y="3429000"/>
          <a:ext cx="1826941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100" b="1" i="1" dirty="0"/>
            <a:t>მიღებული შეფასებები</a:t>
          </a:r>
          <a:endParaRPr lang="en-US" sz="1100" b="1" i="1" dirty="0"/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0.40692</cdr:x>
      <cdr:y>0.86739</cdr:y>
    </cdr:from>
    <cdr:to>
      <cdr:x>0.67841</cdr:x>
      <cdr:y>0.94011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178248" y="3957427"/>
          <a:ext cx="2120498" cy="3318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100"/>
            <a:t>მიღებული</a:t>
          </a:r>
          <a:r>
            <a:rPr lang="ka-GE" sz="1100" baseline="0"/>
            <a:t> შეფასებები</a:t>
          </a:r>
          <a:endParaRPr lang="en-US" sz="1100"/>
        </a:p>
      </cdr:txBody>
    </cdr:sp>
  </cdr:relSizeAnchor>
  <cdr:relSizeAnchor xmlns:cdr="http://schemas.openxmlformats.org/drawingml/2006/chartDrawing">
    <cdr:from>
      <cdr:x>0.05279</cdr:x>
      <cdr:y>0.45714</cdr:y>
    </cdr:from>
    <cdr:to>
      <cdr:x>0.19759</cdr:x>
      <cdr:y>0.70649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33376" y="16764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0.01961</cdr:x>
      <cdr:y>0.20519</cdr:y>
    </cdr:from>
    <cdr:to>
      <cdr:x>0.04977</cdr:x>
      <cdr:y>0.72208</cdr:y>
    </cdr:to>
    <cdr:sp macro="" textlink="">
      <cdr:nvSpPr>
        <cdr:cNvPr id="4" name="TextBox 3"/>
        <cdr:cNvSpPr txBox="1"/>
      </cdr:nvSpPr>
      <cdr:spPr>
        <a:xfrm xmlns:a="http://schemas.openxmlformats.org/drawingml/2006/main" rot="16200000">
          <a:off x="-728661" y="1604961"/>
          <a:ext cx="1895475" cy="1905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100"/>
            <a:t>სტუდენტთა რაოდენობა</a:t>
          </a:r>
          <a:endParaRPr lang="en-US" sz="1100"/>
        </a:p>
      </cdr:txBody>
    </cdr:sp>
  </cdr:relSizeAnchor>
  <cdr:relSizeAnchor xmlns:cdr="http://schemas.openxmlformats.org/drawingml/2006/chartDrawing">
    <cdr:from>
      <cdr:x>0.0398</cdr:x>
      <cdr:y>0.02577</cdr:y>
    </cdr:from>
    <cdr:to>
      <cdr:x>0.92537</cdr:x>
      <cdr:y>0.29381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04800" y="95238"/>
          <a:ext cx="6781800" cy="9905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ka-GE" sz="1200" b="1" i="1" dirty="0"/>
            <a:t>ჰუმანიტარულ მეცნიერებათა ფაკულტეტი</a:t>
          </a:r>
        </a:p>
        <a:p xmlns:a="http://schemas.openxmlformats.org/drawingml/2006/main">
          <a:pPr algn="ctr"/>
          <a:r>
            <a:rPr lang="ka-GE" sz="1200" b="1" i="1" dirty="0"/>
            <a:t>შაფესებათა განაწილება</a:t>
          </a:r>
        </a:p>
        <a:p xmlns:a="http://schemas.openxmlformats.org/drawingml/2006/main">
          <a:pPr algn="ctr"/>
          <a:r>
            <a:rPr lang="ka-GE" sz="1200" b="1" i="1" dirty="0"/>
            <a:t> (თსუ საგამოცდო ცენტრის მიერ და ჰუმანიტარულ ფაკულტეტის მიერ ორგანიზებული გამოცდები)</a:t>
          </a:r>
          <a:endParaRPr lang="en-US" sz="1200" b="1" i="1" dirty="0"/>
        </a:p>
        <a:p xmlns:a="http://schemas.openxmlformats.org/drawingml/2006/main">
          <a:endParaRPr lang="en-US" sz="1200" i="1" dirty="0"/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0.17946</cdr:x>
      <cdr:y>0.02222</cdr:y>
    </cdr:from>
    <cdr:to>
      <cdr:x>0.85345</cdr:x>
      <cdr:y>0.16442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47800" y="76200"/>
          <a:ext cx="5437532" cy="4876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algn="ctr" rtl="0"/>
          <a:r>
            <a:rPr lang="ka-GE" sz="1200" b="1" baseline="0" dirty="0">
              <a:cs typeface="Calibri" pitchFamily="34" charset="0"/>
            </a:rPr>
            <a:t>სოციალურ და პოლიტიკურ მეცნიერებათა ფაკულტეტი</a:t>
          </a:r>
          <a:endParaRPr lang="en-US" sz="1200" b="1" dirty="0">
            <a:latin typeface="Calibri" pitchFamily="34" charset="0"/>
            <a:cs typeface="Calibri" pitchFamily="34" charset="0"/>
          </a:endParaRPr>
        </a:p>
        <a:p xmlns:a="http://schemas.openxmlformats.org/drawingml/2006/main">
          <a:pPr algn="ctr" rtl="0"/>
          <a:r>
            <a:rPr lang="ka-GE" sz="1200" b="1" baseline="0" dirty="0">
              <a:cs typeface="Calibri" pitchFamily="34" charset="0"/>
            </a:rPr>
            <a:t> შეფასებათა განაწილება  (საგამოცდო ცენტრის მიერ ორგანიზებული გამოცდები)</a:t>
          </a:r>
        </a:p>
        <a:p xmlns:a="http://schemas.openxmlformats.org/drawingml/2006/main">
          <a:pPr algn="ctr"/>
          <a:endParaRPr lang="en-US" sz="1100" dirty="0">
            <a:latin typeface="Calibri" pitchFamily="34" charset="0"/>
            <a:cs typeface="Calibri" pitchFamily="34" charset="0"/>
          </a:endParaRPr>
        </a:p>
      </cdr:txBody>
    </cdr:sp>
  </cdr:relSizeAnchor>
  <cdr:relSizeAnchor xmlns:cdr="http://schemas.openxmlformats.org/drawingml/2006/chartDrawing">
    <cdr:from>
      <cdr:x>0.01889</cdr:x>
      <cdr:y>0.17778</cdr:y>
    </cdr:from>
    <cdr:to>
      <cdr:x>0.05667</cdr:x>
      <cdr:y>0.74419</cdr:y>
    </cdr:to>
    <cdr:sp macro="" textlink="">
      <cdr:nvSpPr>
        <cdr:cNvPr id="3" name="TextBox 2"/>
        <cdr:cNvSpPr txBox="1"/>
      </cdr:nvSpPr>
      <cdr:spPr>
        <a:xfrm xmlns:a="http://schemas.openxmlformats.org/drawingml/2006/main" rot="16200000">
          <a:off x="-582484" y="1337728"/>
          <a:ext cx="1855887" cy="3454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b="1" i="1" dirty="0" smtClean="0"/>
            <a:t>სტუდენტთა რაოდენობა</a:t>
          </a:r>
          <a:endParaRPr lang="en-US" sz="1100" b="1" i="1" dirty="0"/>
        </a:p>
      </cdr:txBody>
    </cdr:sp>
  </cdr:relSizeAnchor>
  <cdr:relSizeAnchor xmlns:cdr="http://schemas.openxmlformats.org/drawingml/2006/chartDrawing">
    <cdr:from>
      <cdr:x>0.51948</cdr:x>
      <cdr:y>0.73333</cdr:y>
    </cdr:from>
    <cdr:to>
      <cdr:x>0.63282</cdr:x>
      <cdr:y>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4191000" y="32766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>
            <a:latin typeface="Calibri" pitchFamily="34" charset="0"/>
            <a:cs typeface="Calibri" pitchFamily="34" charset="0"/>
          </a:endParaRPr>
        </a:p>
      </cdr:txBody>
    </cdr:sp>
  </cdr:relSizeAnchor>
  <cdr:relSizeAnchor xmlns:cdr="http://schemas.openxmlformats.org/drawingml/2006/chartDrawing">
    <cdr:from>
      <cdr:x>0.42503</cdr:x>
      <cdr:y>0.88</cdr:y>
    </cdr:from>
    <cdr:to>
      <cdr:x>0.64227</cdr:x>
      <cdr:y>0.96667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429000" y="3352800"/>
          <a:ext cx="1752600" cy="330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b="1" dirty="0" smtClean="0">
              <a:latin typeface="Calibri" pitchFamily="34" charset="0"/>
              <a:cs typeface="Calibri" pitchFamily="34" charset="0"/>
            </a:rPr>
            <a:t>მიღებული შეფასებები</a:t>
          </a:r>
          <a:endParaRPr lang="en-US" b="1" dirty="0">
            <a:latin typeface="Calibri" pitchFamily="34" charset="0"/>
            <a:cs typeface="Calibri" pitchFamily="34" charset="0"/>
          </a:endParaRPr>
        </a:p>
      </cdr:txBody>
    </cdr: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0.44484</cdr:x>
      <cdr:y>0.8794</cdr:y>
    </cdr:from>
    <cdr:to>
      <cdr:x>0.67972</cdr:x>
      <cdr:y>0.95226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571875" y="3333751"/>
          <a:ext cx="1885950" cy="2762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100" b="1" dirty="0"/>
            <a:t>მიღებული</a:t>
          </a:r>
          <a:r>
            <a:rPr lang="ka-GE" sz="1100" b="1" baseline="0" dirty="0"/>
            <a:t> შეფასებები</a:t>
          </a:r>
          <a:endParaRPr lang="en-US" sz="1100" b="1" dirty="0"/>
        </a:p>
      </cdr:txBody>
    </cdr:sp>
  </cdr:relSizeAnchor>
  <cdr:relSizeAnchor xmlns:cdr="http://schemas.openxmlformats.org/drawingml/2006/chartDrawing">
    <cdr:from>
      <cdr:x>0.0261</cdr:x>
      <cdr:y>0.35427</cdr:y>
    </cdr:from>
    <cdr:to>
      <cdr:x>0.13998</cdr:x>
      <cdr:y>0.59548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09550" y="134302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0.00855</cdr:x>
      <cdr:y>0.201</cdr:y>
    </cdr:from>
    <cdr:to>
      <cdr:x>0.03991</cdr:x>
      <cdr:y>0.74623</cdr:y>
    </cdr:to>
    <cdr:sp macro="" textlink="">
      <cdr:nvSpPr>
        <cdr:cNvPr id="5" name="TextBox 4"/>
        <cdr:cNvSpPr txBox="1"/>
      </cdr:nvSpPr>
      <cdr:spPr>
        <a:xfrm xmlns:a="http://schemas.openxmlformats.org/drawingml/2006/main" rot="16200000">
          <a:off x="-817480" y="1655680"/>
          <a:ext cx="2066940" cy="2795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ka-GE" sz="1100" b="1" dirty="0"/>
            <a:t>სტუდენტტა</a:t>
          </a:r>
          <a:r>
            <a:rPr lang="ka-GE" sz="1100" b="1" baseline="0" dirty="0"/>
            <a:t> რაოდენობა</a:t>
          </a:r>
          <a:endParaRPr lang="en-US" sz="1100" b="1" dirty="0"/>
        </a:p>
      </cdr:txBody>
    </cdr:sp>
  </cdr:relSizeAnchor>
  <cdr:relSizeAnchor xmlns:cdr="http://schemas.openxmlformats.org/drawingml/2006/chartDrawing">
    <cdr:from>
      <cdr:x>0.17438</cdr:x>
      <cdr:y>0.03769</cdr:y>
    </cdr:from>
    <cdr:to>
      <cdr:x>0.79004</cdr:x>
      <cdr:y>0.12814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1400175" y="142876"/>
          <a:ext cx="4943475" cy="3429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0.15539</cdr:x>
      <cdr:y>0</cdr:y>
    </cdr:from>
    <cdr:to>
      <cdr:x>0.84104</cdr:x>
      <cdr:y>0.201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1385364" y="0"/>
          <a:ext cx="6112844" cy="762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algn="ctr" rtl="0"/>
          <a:r>
            <a:rPr lang="ka-GE" sz="1200" b="1" i="1" baseline="0" dirty="0">
              <a:latin typeface="+mn-lt"/>
              <a:ea typeface="+mn-ea"/>
              <a:cs typeface="+mn-cs"/>
            </a:rPr>
            <a:t>სოციალურ და პოლიტიკურ მეცნიერებათა ფაკულტეტი</a:t>
          </a:r>
          <a:endParaRPr lang="en-US" sz="1200" b="1" i="1" dirty="0">
            <a:latin typeface="+mn-lt"/>
            <a:ea typeface="+mn-ea"/>
            <a:cs typeface="+mn-cs"/>
          </a:endParaRPr>
        </a:p>
        <a:p xmlns:a="http://schemas.openxmlformats.org/drawingml/2006/main">
          <a:pPr algn="ctr" rtl="0"/>
          <a:r>
            <a:rPr lang="ka-GE" sz="1200" b="1" i="1" baseline="0" dirty="0">
              <a:latin typeface="+mn-lt"/>
              <a:ea typeface="+mn-ea"/>
              <a:cs typeface="+mn-cs"/>
            </a:rPr>
            <a:t> შეფასებათა განაწილება  (ფაკულტეტის მიერ ორგანიზებული გამოცდები)</a:t>
          </a:r>
          <a:endParaRPr lang="en-US" sz="1200" b="1" i="1" dirty="0">
            <a:latin typeface="+mn-lt"/>
            <a:ea typeface="+mn-ea"/>
            <a:cs typeface="+mn-cs"/>
          </a:endParaRPr>
        </a:p>
        <a:p xmlns:a="http://schemas.openxmlformats.org/drawingml/2006/main">
          <a:endParaRPr lang="en-US" sz="1100" b="1" i="1" dirty="0">
            <a:latin typeface="+mn-lt"/>
            <a:ea typeface="+mn-ea"/>
            <a:cs typeface="+mn-cs"/>
          </a:endParaRPr>
        </a:p>
        <a:p xmlns:a="http://schemas.openxmlformats.org/drawingml/2006/main">
          <a:endParaRPr lang="en-US" sz="1100" b="1" i="1" dirty="0"/>
        </a:p>
      </cdr:txBody>
    </cdr:sp>
  </cdr:relSizeAnchor>
</c:userShapes>
</file>

<file path=ppt/drawings/drawing17.xml><?xml version="1.0" encoding="utf-8"?>
<c:userShapes xmlns:c="http://schemas.openxmlformats.org/drawingml/2006/chart">
  <cdr:relSizeAnchor xmlns:cdr="http://schemas.openxmlformats.org/drawingml/2006/chartDrawing">
    <cdr:from>
      <cdr:x>0.16396</cdr:x>
      <cdr:y>0.08564</cdr:y>
    </cdr:from>
    <cdr:to>
      <cdr:x>1</cdr:x>
      <cdr:y>0.32746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247776" y="323851"/>
          <a:ext cx="6362699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0.15019</cdr:x>
      <cdr:y>0.02564</cdr:y>
    </cdr:from>
    <cdr:to>
      <cdr:x>0.95745</cdr:x>
      <cdr:y>0.17949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117267" y="76200"/>
          <a:ext cx="6005227" cy="457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algn="ctr" rtl="0"/>
          <a:r>
            <a:rPr lang="ka-GE" sz="1200" b="1" i="1" baseline="0" dirty="0">
              <a:latin typeface="+mn-lt"/>
              <a:ea typeface="+mn-ea"/>
              <a:cs typeface="+mn-cs"/>
            </a:rPr>
            <a:t>სოციალურ და პოლიტიკურ მეცნიერებათა ფაკულტეტი</a:t>
          </a:r>
          <a:endParaRPr lang="en-US" sz="1200" b="1" i="1" dirty="0">
            <a:latin typeface="+mn-lt"/>
            <a:ea typeface="+mn-ea"/>
            <a:cs typeface="+mn-cs"/>
          </a:endParaRPr>
        </a:p>
        <a:p xmlns:a="http://schemas.openxmlformats.org/drawingml/2006/main">
          <a:pPr algn="ctr" rtl="0"/>
          <a:r>
            <a:rPr lang="ka-GE" sz="1200" b="1" i="1" baseline="0" dirty="0">
              <a:latin typeface="+mn-lt"/>
              <a:ea typeface="+mn-ea"/>
              <a:cs typeface="+mn-cs"/>
            </a:rPr>
            <a:t> შეფასებათა განაწილება  </a:t>
          </a:r>
          <a:r>
            <a:rPr lang="ru-RU" sz="1200" b="1" i="1" baseline="0" dirty="0">
              <a:latin typeface="+mn-lt"/>
              <a:ea typeface="+mn-ea"/>
              <a:cs typeface="+mn-cs"/>
            </a:rPr>
            <a:t>(</a:t>
          </a:r>
          <a:r>
            <a:rPr lang="ka-GE" sz="1200" b="1" i="1" baseline="0" dirty="0">
              <a:latin typeface="+mn-lt"/>
              <a:ea typeface="+mn-ea"/>
              <a:cs typeface="+mn-cs"/>
            </a:rPr>
            <a:t>საგამოცდო ცენტრის და ფაკულტეტის მიერ ორგანიზებული გამოცდები)</a:t>
          </a:r>
          <a:endParaRPr lang="en-US" sz="1200" b="1" i="1" dirty="0">
            <a:latin typeface="+mn-lt"/>
            <a:ea typeface="+mn-ea"/>
            <a:cs typeface="+mn-cs"/>
          </a:endParaRPr>
        </a:p>
        <a:p xmlns:a="http://schemas.openxmlformats.org/drawingml/2006/main">
          <a:endParaRPr lang="en-US" sz="1200" b="1" i="1" dirty="0">
            <a:latin typeface="+mn-lt"/>
            <a:ea typeface="+mn-ea"/>
            <a:cs typeface="+mn-cs"/>
          </a:endParaRPr>
        </a:p>
        <a:p xmlns:a="http://schemas.openxmlformats.org/drawingml/2006/main">
          <a:endParaRPr lang="en-US" sz="1200" b="1" i="1" dirty="0">
            <a:latin typeface="+mn-lt"/>
            <a:ea typeface="+mn-ea"/>
            <a:cs typeface="+mn-cs"/>
          </a:endParaRPr>
        </a:p>
        <a:p xmlns:a="http://schemas.openxmlformats.org/drawingml/2006/main">
          <a:endParaRPr lang="en-US" sz="1200" b="1" i="1" dirty="0"/>
        </a:p>
      </cdr:txBody>
    </cdr:sp>
  </cdr:relSizeAnchor>
  <cdr:relSizeAnchor xmlns:cdr="http://schemas.openxmlformats.org/drawingml/2006/chartDrawing">
    <cdr:from>
      <cdr:x>0.04255</cdr:x>
      <cdr:y>0.44588</cdr:y>
    </cdr:from>
    <cdr:to>
      <cdr:x>0.1627</cdr:x>
      <cdr:y>0.6933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323851" y="164782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0.01024</cdr:x>
      <cdr:y>0.15385</cdr:y>
    </cdr:from>
    <cdr:to>
      <cdr:x>0.04403</cdr:x>
      <cdr:y>0.71313</cdr:y>
    </cdr:to>
    <cdr:sp macro="" textlink="">
      <cdr:nvSpPr>
        <cdr:cNvPr id="7" name="TextBox 6"/>
        <cdr:cNvSpPr txBox="1"/>
      </cdr:nvSpPr>
      <cdr:spPr>
        <a:xfrm xmlns:a="http://schemas.openxmlformats.org/drawingml/2006/main" rot="16200000">
          <a:off x="-629152" y="1162553"/>
          <a:ext cx="1662069" cy="2513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100" b="1" i="1" dirty="0"/>
            <a:t>სტუდენთტა  რაოდენობა </a:t>
          </a:r>
          <a:endParaRPr lang="en-US" sz="1100" b="1" i="1" dirty="0"/>
        </a:p>
      </cdr:txBody>
    </cdr:sp>
  </cdr:relSizeAnchor>
  <cdr:relSizeAnchor xmlns:cdr="http://schemas.openxmlformats.org/drawingml/2006/chartDrawing">
    <cdr:from>
      <cdr:x>0.44556</cdr:x>
      <cdr:y>0.75258</cdr:y>
    </cdr:from>
    <cdr:to>
      <cdr:x>0.56571</cdr:x>
      <cdr:y>1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3390901" y="350520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0.48185</cdr:x>
      <cdr:y>0.75258</cdr:y>
    </cdr:from>
    <cdr:to>
      <cdr:x>0.602</cdr:x>
      <cdr:y>1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3667126" y="346710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0.43333</cdr:x>
      <cdr:y>0.8913</cdr:y>
    </cdr:from>
    <cdr:to>
      <cdr:x>0.64932</cdr:x>
      <cdr:y>0.95836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3962400" y="3124200"/>
          <a:ext cx="1975013" cy="2350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b="1" i="1" dirty="0" smtClean="0"/>
            <a:t>მიღებული </a:t>
          </a:r>
          <a:r>
            <a:rPr lang="ka-GE" sz="1100" b="1" i="1" dirty="0" smtClean="0"/>
            <a:t>შეფასებები</a:t>
          </a:r>
          <a:endParaRPr lang="en-US" sz="1100" b="1" i="1" dirty="0"/>
        </a:p>
      </cdr:txBody>
    </cdr:sp>
  </cdr:relSizeAnchor>
</c:userShapes>
</file>

<file path=ppt/drawings/drawing18.xml><?xml version="1.0" encoding="utf-8"?>
<c:userShapes xmlns:c="http://schemas.openxmlformats.org/drawingml/2006/chart">
  <cdr:relSizeAnchor xmlns:cdr="http://schemas.openxmlformats.org/drawingml/2006/chartDrawing">
    <cdr:from>
      <cdr:x>0.025</cdr:x>
      <cdr:y>0.25</cdr:y>
    </cdr:from>
    <cdr:to>
      <cdr:x>0.06068</cdr:x>
      <cdr:y>0.81327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28600" y="838201"/>
          <a:ext cx="326258" cy="1888531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="vert270" wrap="square" rtlCol="0" anchor="ctr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ka-GE" sz="1100" b="1" i="1" dirty="0"/>
            <a:t>სტუდენტთა  რაოდენობა</a:t>
          </a:r>
          <a:endParaRPr lang="en-US" sz="1100" b="1" i="1" dirty="0"/>
        </a:p>
      </cdr:txBody>
    </cdr:sp>
  </cdr:relSizeAnchor>
  <cdr:relSizeAnchor xmlns:cdr="http://schemas.openxmlformats.org/drawingml/2006/chartDrawing">
    <cdr:from>
      <cdr:x>0.40714</cdr:x>
      <cdr:y>0.10366</cdr:y>
    </cdr:from>
    <cdr:to>
      <cdr:x>0.57857</cdr:x>
      <cdr:y>0.39634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171700" y="32385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0.12488</cdr:x>
      <cdr:y>0</cdr:y>
    </cdr:from>
    <cdr:to>
      <cdr:x>0.91687</cdr:x>
      <cdr:y>0.1938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938501" y="0"/>
          <a:ext cx="5951983" cy="5759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marL="0" marR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a-GE" sz="1200" b="1" i="1" baseline="0" dirty="0">
              <a:latin typeface="+mn-lt"/>
              <a:ea typeface="+mn-ea"/>
              <a:cs typeface="+mn-cs"/>
            </a:rPr>
            <a:t>ტურიზმის  საერთაშორისო სკოლა  </a:t>
          </a:r>
        </a:p>
        <a:p xmlns:a="http://schemas.openxmlformats.org/drawingml/2006/main">
          <a:pPr marL="0" marR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a-GE" sz="1200" b="1" i="1" baseline="0" dirty="0">
              <a:latin typeface="+mn-lt"/>
              <a:ea typeface="+mn-ea"/>
              <a:cs typeface="+mn-cs"/>
            </a:rPr>
            <a:t>შეფასებათა განაწილება (თსუ საგამოცდო ცენტრის მიერ ორგანიზებული გამოცდა)</a:t>
          </a:r>
          <a:endParaRPr lang="en-US" sz="1200" i="1" dirty="0"/>
        </a:p>
        <a:p xmlns:a="http://schemas.openxmlformats.org/drawingml/2006/main">
          <a:pPr algn="ctr"/>
          <a:endParaRPr lang="en-US" sz="1200" i="1" dirty="0"/>
        </a:p>
      </cdr:txBody>
    </cdr:sp>
  </cdr:relSizeAnchor>
  <cdr:relSizeAnchor xmlns:cdr="http://schemas.openxmlformats.org/drawingml/2006/chartDrawing">
    <cdr:from>
      <cdr:x>0.41667</cdr:x>
      <cdr:y>0.85417</cdr:y>
    </cdr:from>
    <cdr:to>
      <cdr:x>0.63333</cdr:x>
      <cdr:y>0.9375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3810000" y="3124201"/>
          <a:ext cx="19812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100" b="1" i="1" dirty="0" smtClean="0"/>
            <a:t>მიღებული შეფასებები</a:t>
          </a:r>
          <a:endParaRPr lang="en-US" sz="1100" b="1" i="1" dirty="0"/>
        </a:p>
      </cdr:txBody>
    </cdr:sp>
  </cdr:relSizeAnchor>
</c:userShapes>
</file>

<file path=ppt/drawings/drawing19.xml><?xml version="1.0" encoding="utf-8"?>
<c:userShapes xmlns:c="http://schemas.openxmlformats.org/drawingml/2006/chart">
  <cdr:relSizeAnchor xmlns:cdr="http://schemas.openxmlformats.org/drawingml/2006/chartDrawing">
    <cdr:from>
      <cdr:x>0.05556</cdr:x>
      <cdr:y>0.11785</cdr:y>
    </cdr:from>
    <cdr:to>
      <cdr:x>0.09375</cdr:x>
      <cdr:y>0.59979</cdr:y>
    </cdr:to>
    <cdr:sp macro="" textlink="">
      <cdr:nvSpPr>
        <cdr:cNvPr id="2" name="TextBox 6"/>
        <cdr:cNvSpPr txBox="1"/>
      </cdr:nvSpPr>
      <cdr:spPr>
        <a:xfrm xmlns:a="http://schemas.openxmlformats.org/drawingml/2006/main" rot="16200000">
          <a:off x="-476249" y="1466851"/>
          <a:ext cx="2181226" cy="31432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square" rtlCol="0" anchor="t">
          <a:noAutofit/>
        </a:bodyPr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ka-GE" sz="1200" b="1" i="1" dirty="0"/>
            <a:t>სტუდენტთა</a:t>
          </a:r>
          <a:r>
            <a:rPr lang="ka-GE" sz="1200" b="1" i="1" baseline="0" dirty="0"/>
            <a:t> </a:t>
          </a:r>
          <a:r>
            <a:rPr lang="ka-GE" sz="1200" b="1" i="1" dirty="0"/>
            <a:t> რაოდენობა</a:t>
          </a:r>
          <a:endParaRPr lang="en-US" sz="1200" b="1" i="1" dirty="0"/>
        </a:p>
      </cdr:txBody>
    </cdr:sp>
  </cdr:relSizeAnchor>
  <cdr:relSizeAnchor xmlns:cdr="http://schemas.openxmlformats.org/drawingml/2006/chartDrawing">
    <cdr:from>
      <cdr:x>0.41667</cdr:x>
      <cdr:y>0.70712</cdr:y>
    </cdr:from>
    <cdr:to>
      <cdr:x>0.66204</cdr:x>
      <cdr:y>0.76605</cdr:y>
    </cdr:to>
    <cdr:sp macro="" textlink="">
      <cdr:nvSpPr>
        <cdr:cNvPr id="3" name="TextBox 7"/>
        <cdr:cNvSpPr txBox="1"/>
      </cdr:nvSpPr>
      <cdr:spPr>
        <a:xfrm xmlns:a="http://schemas.openxmlformats.org/drawingml/2006/main">
          <a:off x="3429000" y="3200400"/>
          <a:ext cx="2019300" cy="26670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square" rtlCol="0" anchor="t">
          <a:noAutofit/>
        </a:bodyPr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ka-GE" sz="1200" b="1" i="1" baseline="0" dirty="0"/>
            <a:t>მიღებული  შეფასება </a:t>
          </a:r>
          <a:endParaRPr lang="en-US" sz="1200" b="1" i="1" dirty="0"/>
        </a:p>
      </cdr:txBody>
    </cdr:sp>
  </cdr:relSizeAnchor>
  <cdr:relSizeAnchor xmlns:cdr="http://schemas.openxmlformats.org/drawingml/2006/chartDrawing">
    <cdr:from>
      <cdr:x>0.07407</cdr:x>
      <cdr:y>0.71212</cdr:y>
    </cdr:from>
    <cdr:to>
      <cdr:x>0.64815</cdr:x>
      <cdr:y>1</cdr:y>
    </cdr:to>
    <cdr:sp macro="" textlink="">
      <cdr:nvSpPr>
        <cdr:cNvPr id="4" name="TextBox 8"/>
        <cdr:cNvSpPr txBox="1"/>
      </cdr:nvSpPr>
      <cdr:spPr>
        <a:xfrm xmlns:a="http://schemas.openxmlformats.org/drawingml/2006/main">
          <a:off x="609600" y="3657600"/>
          <a:ext cx="4724400" cy="144780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square" rtlCol="0" anchor="t">
          <a:noAutofit/>
        </a:bodyPr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ka-GE" sz="1100" dirty="0">
              <a:solidFill>
                <a:sysClr val="windowText" lastClr="000000"/>
              </a:solidFill>
              <a:latin typeface="Calibri"/>
            </a:rPr>
            <a:t>ჩაწერილი იყო – 4792</a:t>
          </a:r>
        </a:p>
        <a:p xmlns:a="http://schemas.openxmlformats.org/drawingml/2006/main">
          <a:r>
            <a:rPr lang="en-US" sz="1100" dirty="0" err="1">
              <a:solidFill>
                <a:sysClr val="windowText" lastClr="000000"/>
              </a:solidFill>
              <a:latin typeface="Calibri"/>
            </a:rPr>
            <a:t>გამოცდაზე</a:t>
          </a:r>
          <a:r>
            <a:rPr lang="en-US" sz="1100" dirty="0">
              <a:solidFill>
                <a:sysClr val="windowText" lastClr="000000"/>
              </a:solidFill>
              <a:latin typeface="Calibri"/>
            </a:rPr>
            <a:t> </a:t>
          </a:r>
          <a:r>
            <a:rPr lang="en-US" sz="1100" dirty="0" err="1">
              <a:solidFill>
                <a:sysClr val="windowText" lastClr="000000"/>
              </a:solidFill>
              <a:latin typeface="Calibri"/>
            </a:rPr>
            <a:t>გამოვიდა</a:t>
          </a:r>
          <a:r>
            <a:rPr lang="ka-GE" sz="1100" dirty="0">
              <a:solidFill>
                <a:sysClr val="windowText" lastClr="000000"/>
              </a:solidFill>
              <a:latin typeface="Calibri"/>
            </a:rPr>
            <a:t>  4228</a:t>
          </a:r>
          <a:endParaRPr lang="en-US" sz="1100" dirty="0">
            <a:solidFill>
              <a:sysClr val="windowText" lastClr="000000"/>
            </a:solidFill>
            <a:latin typeface="Calibri"/>
          </a:endParaRPr>
        </a:p>
        <a:p xmlns:a="http://schemas.openxmlformats.org/drawingml/2006/main">
          <a:r>
            <a:rPr lang="en-US" sz="1100" dirty="0" err="1">
              <a:solidFill>
                <a:sysClr val="windowText" lastClr="000000"/>
              </a:solidFill>
              <a:latin typeface="Calibri"/>
            </a:rPr>
            <a:t>არ</a:t>
          </a:r>
          <a:r>
            <a:rPr lang="en-US" sz="1100" dirty="0">
              <a:solidFill>
                <a:sysClr val="windowText" lastClr="000000"/>
              </a:solidFill>
              <a:latin typeface="Calibri"/>
            </a:rPr>
            <a:t> </a:t>
          </a:r>
          <a:r>
            <a:rPr lang="en-US" sz="1100" dirty="0" err="1">
              <a:solidFill>
                <a:sysClr val="windowText" lastClr="000000"/>
              </a:solidFill>
              <a:latin typeface="Calibri"/>
            </a:rPr>
            <a:t>ჰქონდა</a:t>
          </a:r>
          <a:r>
            <a:rPr lang="en-US" sz="1100" dirty="0">
              <a:solidFill>
                <a:sysClr val="windowText" lastClr="000000"/>
              </a:solidFill>
              <a:latin typeface="Calibri"/>
            </a:rPr>
            <a:t> </a:t>
          </a:r>
          <a:r>
            <a:rPr lang="en-US" sz="1100" dirty="0" err="1">
              <a:solidFill>
                <a:sysClr val="windowText" lastClr="000000"/>
              </a:solidFill>
              <a:latin typeface="Calibri"/>
            </a:rPr>
            <a:t>გამოცდაზე</a:t>
          </a:r>
          <a:r>
            <a:rPr lang="en-US" sz="1100" dirty="0">
              <a:solidFill>
                <a:sysClr val="windowText" lastClr="000000"/>
              </a:solidFill>
              <a:latin typeface="Calibri"/>
            </a:rPr>
            <a:t> </a:t>
          </a:r>
          <a:r>
            <a:rPr lang="en-US" sz="1100" dirty="0" err="1">
              <a:solidFill>
                <a:sysClr val="windowText" lastClr="000000"/>
              </a:solidFill>
              <a:latin typeface="Calibri"/>
            </a:rPr>
            <a:t>გასვლის</a:t>
          </a:r>
          <a:r>
            <a:rPr lang="en-US" sz="1100" dirty="0">
              <a:solidFill>
                <a:sysClr val="windowText" lastClr="000000"/>
              </a:solidFill>
              <a:latin typeface="Calibri"/>
            </a:rPr>
            <a:t> </a:t>
          </a:r>
          <a:r>
            <a:rPr lang="en-US" sz="1100" dirty="0" err="1">
              <a:solidFill>
                <a:sysClr val="windowText" lastClr="000000"/>
              </a:solidFill>
              <a:latin typeface="Calibri"/>
            </a:rPr>
            <a:t>უფლება</a:t>
          </a:r>
          <a:r>
            <a:rPr lang="ka-GE" sz="1100" dirty="0">
              <a:solidFill>
                <a:sysClr val="windowText" lastClr="000000"/>
              </a:solidFill>
              <a:latin typeface="Calibri"/>
            </a:rPr>
            <a:t> – 186</a:t>
          </a:r>
          <a:endParaRPr lang="en-US" sz="1100" dirty="0">
            <a:solidFill>
              <a:sysClr val="windowText" lastClr="000000"/>
            </a:solidFill>
            <a:latin typeface="Calibri"/>
          </a:endParaRPr>
        </a:p>
        <a:p xmlns:a="http://schemas.openxmlformats.org/drawingml/2006/main">
          <a:r>
            <a:rPr lang="en-US" sz="1100" dirty="0" err="1">
              <a:solidFill>
                <a:sysClr val="windowText" lastClr="000000"/>
              </a:solidFill>
              <a:latin typeface="Calibri"/>
            </a:rPr>
            <a:t>არ</a:t>
          </a:r>
          <a:r>
            <a:rPr lang="en-US" sz="1100" dirty="0">
              <a:solidFill>
                <a:sysClr val="windowText" lastClr="000000"/>
              </a:solidFill>
              <a:latin typeface="Calibri"/>
            </a:rPr>
            <a:t> </a:t>
          </a:r>
          <a:r>
            <a:rPr lang="en-US" sz="1100" dirty="0" err="1">
              <a:solidFill>
                <a:sysClr val="windowText" lastClr="000000"/>
              </a:solidFill>
              <a:latin typeface="Calibri"/>
            </a:rPr>
            <a:t>გამოცხადდა</a:t>
          </a:r>
          <a:r>
            <a:rPr lang="ka-GE" sz="1100" dirty="0">
              <a:solidFill>
                <a:sysClr val="windowText" lastClr="000000"/>
              </a:solidFill>
              <a:latin typeface="Calibri"/>
            </a:rPr>
            <a:t> – 530</a:t>
          </a:r>
          <a:endParaRPr lang="en-US" sz="1100" dirty="0">
            <a:solidFill>
              <a:sysClr val="windowText" lastClr="000000"/>
            </a:solidFill>
            <a:latin typeface="Calibri"/>
          </a:endParaRPr>
        </a:p>
        <a:p xmlns:a="http://schemas.openxmlformats.org/drawingml/2006/main">
          <a:r>
            <a:rPr lang="en-US" sz="1100" dirty="0" err="1">
              <a:solidFill>
                <a:sysClr val="windowText" lastClr="000000"/>
              </a:solidFill>
              <a:latin typeface="Calibri"/>
            </a:rPr>
            <a:t>მოხსნილია</a:t>
          </a:r>
          <a:r>
            <a:rPr lang="ka-GE" sz="1100" dirty="0">
              <a:solidFill>
                <a:sysClr val="windowText" lastClr="000000"/>
              </a:solidFill>
              <a:latin typeface="Calibri"/>
            </a:rPr>
            <a:t> – 0</a:t>
          </a:r>
          <a:endParaRPr lang="en-US" sz="1100" dirty="0">
            <a:solidFill>
              <a:sysClr val="windowText" lastClr="000000"/>
            </a:solidFill>
            <a:latin typeface="Calibri"/>
          </a:endParaRPr>
        </a:p>
        <a:p xmlns:a="http://schemas.openxmlformats.org/drawingml/2006/main">
          <a:r>
            <a:rPr lang="en-US" sz="1100" dirty="0" err="1">
              <a:solidFill>
                <a:sysClr val="windowText" lastClr="000000"/>
              </a:solidFill>
              <a:latin typeface="Calibri"/>
            </a:rPr>
            <a:t>ჩაიჭრა</a:t>
          </a:r>
          <a:r>
            <a:rPr lang="en-US" sz="1100" baseline="0" dirty="0">
              <a:solidFill>
                <a:sysClr val="windowText" lastClr="000000"/>
              </a:solidFill>
              <a:latin typeface="Calibri"/>
            </a:rPr>
            <a:t> </a:t>
          </a:r>
          <a:r>
            <a:rPr lang="en-US" sz="1100" dirty="0">
              <a:solidFill>
                <a:sysClr val="windowText" lastClr="000000"/>
              </a:solidFill>
              <a:latin typeface="Calibri"/>
            </a:rPr>
            <a:t>–</a:t>
          </a:r>
          <a:r>
            <a:rPr lang="ka-GE" sz="1100" dirty="0">
              <a:solidFill>
                <a:sysClr val="windowText" lastClr="000000"/>
              </a:solidFill>
              <a:latin typeface="Calibri"/>
            </a:rPr>
            <a:t>536</a:t>
          </a:r>
          <a:endParaRPr lang="en-US" sz="1100" dirty="0">
            <a:solidFill>
              <a:sysClr val="windowText" lastClr="000000"/>
            </a:solidFill>
            <a:latin typeface="Calibri"/>
          </a:endParaRPr>
        </a:p>
        <a:p xmlns:a="http://schemas.openxmlformats.org/drawingml/2006/main">
          <a:r>
            <a:rPr lang="en-US" sz="1100" dirty="0" err="1">
              <a:solidFill>
                <a:sysClr val="windowText" lastClr="000000"/>
              </a:solidFill>
              <a:latin typeface="Calibri"/>
            </a:rPr>
            <a:t>მათ</a:t>
          </a:r>
          <a:r>
            <a:rPr lang="en-US" sz="1100" dirty="0">
              <a:solidFill>
                <a:sysClr val="windowText" lastClr="000000"/>
              </a:solidFill>
              <a:latin typeface="Calibri"/>
            </a:rPr>
            <a:t> </a:t>
          </a:r>
          <a:r>
            <a:rPr lang="en-US" sz="1100" dirty="0" err="1">
              <a:solidFill>
                <a:sysClr val="windowText" lastClr="000000"/>
              </a:solidFill>
              <a:latin typeface="Calibri"/>
            </a:rPr>
            <a:t>შორის</a:t>
          </a:r>
          <a:r>
            <a:rPr lang="en-US" sz="1100" dirty="0">
              <a:solidFill>
                <a:sysClr val="windowText" lastClr="000000"/>
              </a:solidFill>
              <a:latin typeface="Calibri"/>
            </a:rPr>
            <a:t> </a:t>
          </a:r>
          <a:r>
            <a:rPr lang="en-US" sz="1100" dirty="0" err="1">
              <a:solidFill>
                <a:sysClr val="windowText" lastClr="000000"/>
              </a:solidFill>
              <a:latin typeface="Calibri"/>
            </a:rPr>
            <a:t>მიიღო</a:t>
          </a:r>
          <a:r>
            <a:rPr lang="en-US" sz="1100" dirty="0">
              <a:solidFill>
                <a:sysClr val="windowText" lastClr="000000"/>
              </a:solidFill>
              <a:latin typeface="Calibri"/>
            </a:rPr>
            <a:t> </a:t>
          </a:r>
          <a:r>
            <a:rPr lang="en-US" sz="1100" dirty="0" err="1">
              <a:solidFill>
                <a:sysClr val="windowText" lastClr="000000"/>
              </a:solidFill>
              <a:latin typeface="Calibri"/>
            </a:rPr>
            <a:t>შეფასება</a:t>
          </a:r>
          <a:r>
            <a:rPr lang="ka-GE" sz="1100" dirty="0">
              <a:solidFill>
                <a:sysClr val="windowText" lastClr="000000"/>
              </a:solidFill>
              <a:latin typeface="Calibri"/>
            </a:rPr>
            <a:t> "0"</a:t>
          </a:r>
          <a:r>
            <a:rPr lang="en-US" sz="1100" dirty="0">
              <a:solidFill>
                <a:sysClr val="windowText" lastClr="000000"/>
              </a:solidFill>
              <a:latin typeface="Calibri"/>
            </a:rPr>
            <a:t> </a:t>
          </a:r>
          <a:r>
            <a:rPr lang="ka-GE" sz="1100" dirty="0">
              <a:solidFill>
                <a:sysClr val="windowText" lastClr="000000"/>
              </a:solidFill>
              <a:latin typeface="Calibri"/>
            </a:rPr>
            <a:t> – 76</a:t>
          </a:r>
          <a:endParaRPr lang="en-US" sz="1100" dirty="0">
            <a:solidFill>
              <a:sysClr val="windowText" lastClr="000000"/>
            </a:solidFill>
            <a:latin typeface="Calibri"/>
          </a:endParaRPr>
        </a:p>
        <a:p xmlns:a="http://schemas.openxmlformats.org/drawingml/2006/main">
          <a:r>
            <a:rPr lang="ka-GE" sz="1100" dirty="0">
              <a:solidFill>
                <a:sysClr val="windowText" lastClr="000000"/>
              </a:solidFill>
              <a:latin typeface="Calibri"/>
            </a:rPr>
            <a:t>მიიღო დადებითი შეფასება</a:t>
          </a:r>
          <a:r>
            <a:rPr lang="ka-GE" sz="1100" baseline="0" dirty="0">
              <a:solidFill>
                <a:sysClr val="windowText" lastClr="000000"/>
              </a:solidFill>
              <a:latin typeface="Calibri"/>
            </a:rPr>
            <a:t> – 3638 </a:t>
          </a:r>
        </a:p>
        <a:p xmlns:a="http://schemas.openxmlformats.org/drawingml/2006/main">
          <a:r>
            <a:rPr lang="ka-GE" sz="1100" baseline="0" dirty="0">
              <a:solidFill>
                <a:sysClr val="windowText" lastClr="000000"/>
              </a:solidFill>
              <a:latin typeface="Calibri"/>
            </a:rPr>
            <a:t>მათ შორის უმაღლესი შეფასება – 539</a:t>
          </a:r>
          <a:endParaRPr lang="en-US" sz="1100" dirty="0">
            <a:solidFill>
              <a:sysClr val="windowText" lastClr="000000"/>
            </a:solidFill>
            <a:latin typeface="Calibri"/>
          </a:endParaRPr>
        </a:p>
        <a:p xmlns:a="http://schemas.openxmlformats.org/drawingml/2006/main">
          <a:endParaRPr lang="en-US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0.13462</cdr:x>
      <cdr:y>0</cdr:y>
    </cdr:from>
    <cdr:to>
      <cdr:x>0.99057</cdr:x>
      <cdr:y>0.18263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66800" y="0"/>
          <a:ext cx="6783269" cy="65407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algn="ctr"/>
          <a:r>
            <a:rPr lang="ka-GE" sz="1200" b="1" i="1" dirty="0">
              <a:latin typeface="+mn-lt"/>
              <a:ea typeface="+mn-ea"/>
              <a:cs typeface="+mn-cs"/>
            </a:rPr>
            <a:t>საერთო</a:t>
          </a:r>
          <a:r>
            <a:rPr lang="ka-GE" sz="1200" b="1" i="1" baseline="0" dirty="0">
              <a:latin typeface="+mn-lt"/>
              <a:ea typeface="+mn-ea"/>
              <a:cs typeface="+mn-cs"/>
            </a:rPr>
            <a:t>  საუნივერსიტეტო</a:t>
          </a:r>
          <a:endParaRPr lang="ka-GE" sz="1200" b="1" i="1" dirty="0">
            <a:latin typeface="+mn-lt"/>
            <a:ea typeface="+mn-ea"/>
            <a:cs typeface="+mn-cs"/>
          </a:endParaRPr>
        </a:p>
        <a:p xmlns:a="http://schemas.openxmlformats.org/drawingml/2006/main">
          <a:pPr algn="ctr"/>
          <a:r>
            <a:rPr lang="ka-GE" sz="1200" b="1" i="1" dirty="0">
              <a:latin typeface="+mn-lt"/>
              <a:ea typeface="+mn-ea"/>
              <a:cs typeface="+mn-cs"/>
            </a:rPr>
            <a:t>შეფასებათა განაწილება (საგამოცდო ცენტრის მიერ ორგანიზებული</a:t>
          </a:r>
          <a:r>
            <a:rPr lang="ka-GE" sz="1200" b="1" i="1" baseline="0" dirty="0">
              <a:latin typeface="+mn-lt"/>
              <a:ea typeface="+mn-ea"/>
              <a:cs typeface="+mn-cs"/>
            </a:rPr>
            <a:t> დამატებითი </a:t>
          </a:r>
          <a:r>
            <a:rPr lang="ka-GE" sz="1200" b="1" i="1" dirty="0" smtClean="0">
              <a:latin typeface="+mn-lt"/>
              <a:ea typeface="+mn-ea"/>
              <a:cs typeface="+mn-cs"/>
            </a:rPr>
            <a:t>გამოცდები)</a:t>
          </a:r>
          <a:endParaRPr lang="en-US" sz="1200" b="1" i="1" dirty="0"/>
        </a:p>
      </cdr:txBody>
    </cdr:sp>
  </cdr:relSizeAnchor>
  <cdr:relSizeAnchor xmlns:cdr="http://schemas.openxmlformats.org/drawingml/2006/chartDrawing">
    <cdr:from>
      <cdr:x>0.01923</cdr:x>
      <cdr:y>0.29787</cdr:y>
    </cdr:from>
    <cdr:to>
      <cdr:x>0.06299</cdr:x>
      <cdr:y>0.78977</cdr:y>
    </cdr:to>
    <cdr:sp macro="" textlink="">
      <cdr:nvSpPr>
        <cdr:cNvPr id="3" name="TextBox 2"/>
        <cdr:cNvSpPr txBox="1"/>
      </cdr:nvSpPr>
      <cdr:spPr>
        <a:xfrm xmlns:a="http://schemas.openxmlformats.org/drawingml/2006/main" rot="16200000">
          <a:off x="-555045" y="1774246"/>
          <a:ext cx="1761680" cy="34678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100" b="1" i="1" dirty="0"/>
            <a:t>სტუდენტთა რაოდენობა</a:t>
          </a:r>
          <a:endParaRPr lang="en-US" sz="1100" b="1" i="1" dirty="0"/>
        </a:p>
      </cdr:txBody>
    </cdr:sp>
  </cdr:relSizeAnchor>
  <cdr:relSizeAnchor xmlns:cdr="http://schemas.openxmlformats.org/drawingml/2006/chartDrawing">
    <cdr:from>
      <cdr:x>0.40385</cdr:x>
      <cdr:y>0.89362</cdr:y>
    </cdr:from>
    <cdr:to>
      <cdr:x>0.62931</cdr:x>
      <cdr:y>0.98453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200400" y="3200400"/>
          <a:ext cx="1786726" cy="32558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100" b="1" i="1" dirty="0"/>
            <a:t>მიღებული შეფასებები</a:t>
          </a:r>
          <a:endParaRPr lang="en-US" sz="1100" b="1" i="1" dirty="0"/>
        </a:p>
      </cdr:txBody>
    </cdr:sp>
  </cdr:relSizeAnchor>
  <cdr:relSizeAnchor xmlns:cdr="http://schemas.openxmlformats.org/drawingml/2006/chartDrawing">
    <cdr:from>
      <cdr:x>0.4717</cdr:x>
      <cdr:y>0.54167</cdr:y>
    </cdr:from>
    <cdr:to>
      <cdr:x>0.9434</cdr:x>
      <cdr:y>1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810000" y="1981200"/>
          <a:ext cx="3810000" cy="1676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0.37736</cdr:x>
      <cdr:y>0.41667</cdr:y>
    </cdr:from>
    <cdr:to>
      <cdr:x>0.49057</cdr:x>
      <cdr:y>0.66667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3048000" y="15240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0.46639</cdr:x>
      <cdr:y>0.72727</cdr:y>
    </cdr:from>
    <cdr:to>
      <cdr:x>0.59808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238500" y="313372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0.40095</cdr:x>
      <cdr:y>0.85844</cdr:y>
    </cdr:from>
    <cdr:to>
      <cdr:x>0.61667</cdr:x>
      <cdr:y>0.94935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666329" y="3009004"/>
          <a:ext cx="1972471" cy="31865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algn="ctr"/>
          <a:r>
            <a:rPr lang="ka-GE" sz="1100" b="1" i="1" dirty="0"/>
            <a:t>მიღებული</a:t>
          </a:r>
          <a:r>
            <a:rPr lang="ka-GE" sz="1100" b="1" i="1" baseline="0" dirty="0"/>
            <a:t> შეფასებები</a:t>
          </a:r>
          <a:endParaRPr lang="en-US" sz="1100" b="1" i="1" dirty="0"/>
        </a:p>
      </cdr:txBody>
    </cdr:sp>
  </cdr:relSizeAnchor>
  <cdr:relSizeAnchor xmlns:cdr="http://schemas.openxmlformats.org/drawingml/2006/chartDrawing">
    <cdr:from>
      <cdr:x>0.08634</cdr:x>
      <cdr:y>2.73403E-7</cdr:y>
    </cdr:from>
    <cdr:to>
      <cdr:x>0.90527</cdr:x>
      <cdr:y>0.17391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789493" y="1"/>
          <a:ext cx="7488296" cy="6361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algn="ctr" rtl="0"/>
          <a:r>
            <a:rPr lang="ka-GE" sz="1200" b="1" i="1" baseline="0" dirty="0">
              <a:latin typeface="+mn-lt"/>
              <a:ea typeface="+mn-ea"/>
              <a:cs typeface="+mn-cs"/>
            </a:rPr>
            <a:t>ეკონომიკისა და ბიზნესისი ფაკულტეტი</a:t>
          </a:r>
          <a:endParaRPr lang="en-US" sz="1200" i="1" dirty="0"/>
        </a:p>
        <a:p xmlns:a="http://schemas.openxmlformats.org/drawingml/2006/main">
          <a:pPr algn="ctr" rtl="0" fontAlgn="base"/>
          <a:r>
            <a:rPr lang="ka-GE" sz="1200" b="1" i="1" baseline="0" dirty="0">
              <a:latin typeface="+mn-lt"/>
              <a:ea typeface="+mn-ea"/>
              <a:cs typeface="+mn-cs"/>
            </a:rPr>
            <a:t> შეფასებათა განაწილება (საგამოცდო ცენტროს მიერ ორგანიზებული გამოცდები)</a:t>
          </a:r>
          <a:endParaRPr lang="en-US" sz="1200" b="1" i="1" baseline="0" dirty="0">
            <a:latin typeface="+mn-lt"/>
            <a:ea typeface="+mn-ea"/>
            <a:cs typeface="+mn-cs"/>
          </a:endParaRPr>
        </a:p>
        <a:p xmlns:a="http://schemas.openxmlformats.org/drawingml/2006/main">
          <a:endParaRPr lang="en-US" sz="1200" i="1" dirty="0"/>
        </a:p>
      </cdr:txBody>
    </cdr:sp>
  </cdr:relSizeAnchor>
  <cdr:relSizeAnchor xmlns:cdr="http://schemas.openxmlformats.org/drawingml/2006/chartDrawing">
    <cdr:from>
      <cdr:x>0.03333</cdr:x>
      <cdr:y>0.21739</cdr:y>
    </cdr:from>
    <cdr:to>
      <cdr:x>0.07152</cdr:x>
      <cdr:y>0.73913</cdr:y>
    </cdr:to>
    <cdr:sp macro="" textlink="">
      <cdr:nvSpPr>
        <cdr:cNvPr id="5" name="TextBox 4"/>
        <cdr:cNvSpPr txBox="1"/>
      </cdr:nvSpPr>
      <cdr:spPr>
        <a:xfrm xmlns:a="http://schemas.openxmlformats.org/drawingml/2006/main" rot="16200000">
          <a:off x="-434998" y="1501800"/>
          <a:ext cx="1828802" cy="34920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square" rtlCol="0" anchor="t">
          <a:noAutofit/>
        </a:bodyPr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ka-GE" sz="1100" b="1" i="1" dirty="0"/>
            <a:t>სტუდენტთა </a:t>
          </a:r>
          <a:r>
            <a:rPr lang="ka-GE" sz="1100" b="1" i="1" baseline="0" dirty="0"/>
            <a:t> რაოდენობა</a:t>
          </a:r>
          <a:endParaRPr lang="en-US" sz="1100" b="1" i="1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0.025</cdr:x>
      <cdr:y>0.21739</cdr:y>
    </cdr:from>
    <cdr:to>
      <cdr:x>0.0629</cdr:x>
      <cdr:y>0.74851</cdr:y>
    </cdr:to>
    <cdr:sp macro="" textlink="">
      <cdr:nvSpPr>
        <cdr:cNvPr id="2" name="TextBox 4"/>
        <cdr:cNvSpPr txBox="1"/>
      </cdr:nvSpPr>
      <cdr:spPr>
        <a:xfrm xmlns:a="http://schemas.openxmlformats.org/drawingml/2006/main" rot="16200000">
          <a:off x="-528964" y="1519564"/>
          <a:ext cx="1861686" cy="34655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square" rtlCol="0" anchor="t">
          <a:noAutofit/>
        </a:bodyPr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ka-GE" sz="1100" b="1" i="1" dirty="0"/>
            <a:t>სტუდენტთა </a:t>
          </a:r>
          <a:r>
            <a:rPr lang="ka-GE" sz="1100" b="1" i="1" baseline="0" dirty="0"/>
            <a:t> რაოდენობა</a:t>
          </a:r>
          <a:endParaRPr lang="en-US" sz="1100" b="1" i="1" dirty="0"/>
        </a:p>
      </cdr:txBody>
    </cdr:sp>
  </cdr:relSizeAnchor>
  <cdr:relSizeAnchor xmlns:cdr="http://schemas.openxmlformats.org/drawingml/2006/chartDrawing">
    <cdr:from>
      <cdr:x>0.41667</cdr:x>
      <cdr:y>0.8913</cdr:y>
    </cdr:from>
    <cdr:to>
      <cdr:x>0.61667</cdr:x>
      <cdr:y>0.97781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3810000" y="3124200"/>
          <a:ext cx="1828800" cy="3032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 anchor="ctr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/>
          <a:r>
            <a:rPr lang="ka-GE" sz="1100" b="1" i="1" dirty="0"/>
            <a:t>მიღებული</a:t>
          </a:r>
          <a:r>
            <a:rPr lang="ka-GE" sz="1100" b="1" i="1" baseline="0" dirty="0"/>
            <a:t> შეფასებები</a:t>
          </a:r>
          <a:endParaRPr lang="en-US" sz="1100" b="1" i="1" dirty="0"/>
        </a:p>
      </cdr:txBody>
    </cdr:sp>
  </cdr:relSizeAnchor>
  <cdr:relSizeAnchor xmlns:cdr="http://schemas.openxmlformats.org/drawingml/2006/chartDrawing">
    <cdr:from>
      <cdr:x>0.07457</cdr:x>
      <cdr:y>0.02899</cdr:y>
    </cdr:from>
    <cdr:to>
      <cdr:x>0.91932</cdr:x>
      <cdr:y>0.19789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581025" y="104637"/>
          <a:ext cx="6581775" cy="60973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algn="ctr"/>
          <a:r>
            <a:rPr lang="ka-GE" sz="1200" b="1" i="1" dirty="0"/>
            <a:t>ეკონომიკისა</a:t>
          </a:r>
          <a:r>
            <a:rPr lang="ka-GE" sz="1200" b="1" i="1" baseline="0" dirty="0"/>
            <a:t> და ბიზნესის ფაკულტეტი</a:t>
          </a:r>
        </a:p>
        <a:p xmlns:a="http://schemas.openxmlformats.org/drawingml/2006/main">
          <a:pPr algn="ctr"/>
          <a:r>
            <a:rPr lang="ka-GE" sz="1200" b="1" i="1" baseline="0" dirty="0"/>
            <a:t>შეფასებათა განაწილება (ფაკულტეტის მიერ ორგანიზებული გამოცდები)</a:t>
          </a:r>
          <a:endParaRPr lang="en-US" sz="1200" b="1" i="1" dirty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0.025</cdr:x>
      <cdr:y>0.19048</cdr:y>
    </cdr:from>
    <cdr:to>
      <cdr:x>0.05329</cdr:x>
      <cdr:y>0.79434</cdr:y>
    </cdr:to>
    <cdr:sp macro="" textlink="">
      <cdr:nvSpPr>
        <cdr:cNvPr id="2" name="TextBox 4"/>
        <cdr:cNvSpPr txBox="1"/>
      </cdr:nvSpPr>
      <cdr:spPr>
        <a:xfrm xmlns:a="http://schemas.openxmlformats.org/drawingml/2006/main" rot="16200000">
          <a:off x="-608345" y="1446545"/>
          <a:ext cx="1932604" cy="25871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square" rtlCol="0" anchor="t">
          <a:noAutofit/>
        </a:bodyPr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ka-GE" b="1" i="1" dirty="0">
              <a:latin typeface="+mj-lt"/>
            </a:rPr>
            <a:t>სტუდენტთა </a:t>
          </a:r>
          <a:r>
            <a:rPr lang="ka-GE" b="1" i="1" baseline="0" dirty="0">
              <a:latin typeface="+mj-lt"/>
            </a:rPr>
            <a:t> რაოდენობა</a:t>
          </a:r>
          <a:endParaRPr lang="en-US" b="1" i="1" dirty="0">
            <a:latin typeface="+mj-lt"/>
          </a:endParaRPr>
        </a:p>
      </cdr:txBody>
    </cdr:sp>
  </cdr:relSizeAnchor>
  <cdr:relSizeAnchor xmlns:cdr="http://schemas.openxmlformats.org/drawingml/2006/chartDrawing">
    <cdr:from>
      <cdr:x>0.38333</cdr:x>
      <cdr:y>0.89957</cdr:y>
    </cdr:from>
    <cdr:to>
      <cdr:x>0.6</cdr:x>
      <cdr:y>0.97619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3505200" y="2878984"/>
          <a:ext cx="1981200" cy="2452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 anchor="ctr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/>
          <a:r>
            <a:rPr lang="ka-GE" sz="1100" b="1" i="1" dirty="0"/>
            <a:t>მიღებული</a:t>
          </a:r>
          <a:r>
            <a:rPr lang="ka-GE" sz="1100" b="1" i="1" baseline="0" dirty="0"/>
            <a:t> შეფასებები</a:t>
          </a:r>
          <a:endParaRPr lang="en-US" sz="1100" b="1" i="1" dirty="0"/>
        </a:p>
      </cdr:txBody>
    </cdr:sp>
  </cdr:relSizeAnchor>
  <cdr:relSizeAnchor xmlns:cdr="http://schemas.openxmlformats.org/drawingml/2006/chartDrawing">
    <cdr:from>
      <cdr:x>0.07457</cdr:x>
      <cdr:y>0</cdr:y>
    </cdr:from>
    <cdr:to>
      <cdr:x>0.91932</cdr:x>
      <cdr:y>0.19789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681868" y="0"/>
          <a:ext cx="7724394" cy="60316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algn="ctr"/>
          <a:r>
            <a:rPr lang="ka-GE" sz="1200" b="1" i="1" dirty="0"/>
            <a:t>ეკონომიკისა</a:t>
          </a:r>
          <a:r>
            <a:rPr lang="ka-GE" sz="1200" b="1" i="1" baseline="0" dirty="0"/>
            <a:t> და ბიზნესის ფაკულტეტი</a:t>
          </a:r>
        </a:p>
        <a:p xmlns:a="http://schemas.openxmlformats.org/drawingml/2006/main">
          <a:pPr algn="ctr"/>
          <a:r>
            <a:rPr lang="ka-GE" sz="1200" b="1" i="1" baseline="0" dirty="0"/>
            <a:t>შეფასებათა განაწილება (თსუ საგამოცდო ცენტრის და</a:t>
          </a:r>
          <a:r>
            <a:rPr lang="en-US" sz="1200" b="1" i="1" baseline="0" dirty="0"/>
            <a:t> </a:t>
          </a:r>
          <a:r>
            <a:rPr lang="ka-GE" sz="1200" b="1" i="1" baseline="0" dirty="0"/>
            <a:t>ფაკულტეტის მიერ ორგანიზებული გამოცდები)</a:t>
          </a:r>
          <a:endParaRPr lang="en-US" sz="1200" b="1" i="1" dirty="0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0.075</cdr:x>
      <cdr:y>0</cdr:y>
    </cdr:from>
    <cdr:to>
      <cdr:x>0.91678</cdr:x>
      <cdr:y>0.18157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85800" y="-76200"/>
          <a:ext cx="7697237" cy="6191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algn="ctr"/>
          <a:r>
            <a:rPr lang="ka-GE" sz="1200" b="1" i="1" dirty="0"/>
            <a:t>იურიდიული</a:t>
          </a:r>
          <a:r>
            <a:rPr lang="ka-GE" sz="1200" b="1" i="1" baseline="0" dirty="0"/>
            <a:t> ფაკულტეტი</a:t>
          </a:r>
        </a:p>
        <a:p xmlns:a="http://schemas.openxmlformats.org/drawingml/2006/main">
          <a:pPr algn="ctr"/>
          <a:r>
            <a:rPr lang="ka-GE" sz="1200" b="1" i="1" baseline="0" dirty="0"/>
            <a:t>შეფასებათა  განაწილება (თსუ საგამოცდო ცენტრის მიერ ორგანიზებული გამოცდები)</a:t>
          </a:r>
          <a:endParaRPr lang="en-US" sz="1200" b="1" i="1" dirty="0"/>
        </a:p>
      </cdr:txBody>
    </cdr:sp>
  </cdr:relSizeAnchor>
  <cdr:relSizeAnchor xmlns:cdr="http://schemas.openxmlformats.org/drawingml/2006/chartDrawing">
    <cdr:from>
      <cdr:x>0.01667</cdr:x>
      <cdr:y>0.20455</cdr:y>
    </cdr:from>
    <cdr:to>
      <cdr:x>0.05211</cdr:x>
      <cdr:y>0.76321</cdr:y>
    </cdr:to>
    <cdr:sp macro="" textlink="">
      <cdr:nvSpPr>
        <cdr:cNvPr id="3" name="TextBox 2"/>
        <cdr:cNvSpPr txBox="1"/>
      </cdr:nvSpPr>
      <cdr:spPr>
        <a:xfrm xmlns:a="http://schemas.openxmlformats.org/drawingml/2006/main" rot="16200000">
          <a:off x="-622106" y="1460306"/>
          <a:ext cx="1873075" cy="3240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b="1" i="1" dirty="0" smtClean="0"/>
            <a:t>სტუდენტთა რაოდენობა</a:t>
          </a:r>
          <a:endParaRPr lang="en-US" b="1" i="1" dirty="0"/>
        </a:p>
      </cdr:txBody>
    </cdr:sp>
  </cdr:relSizeAnchor>
  <cdr:relSizeAnchor xmlns:cdr="http://schemas.openxmlformats.org/drawingml/2006/chartDrawing">
    <cdr:from>
      <cdr:x>0.41667</cdr:x>
      <cdr:y>0.90909</cdr:y>
    </cdr:from>
    <cdr:to>
      <cdr:x>0.60686</cdr:x>
      <cdr:y>0.97886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810000" y="3048000"/>
          <a:ext cx="1739097" cy="2339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b="1" i="1" dirty="0" smtClean="0"/>
            <a:t>მიღებული შეფასებები</a:t>
          </a:r>
          <a:endParaRPr lang="en-US" b="1" i="1" dirty="0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0.13403</cdr:x>
      <cdr:y>0</cdr:y>
    </cdr:from>
    <cdr:to>
      <cdr:x>0.82129</cdr:x>
      <cdr:y>0.17714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71550" y="0"/>
          <a:ext cx="4981575" cy="5905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 anchor="b"/>
        <a:lstStyle xmlns:a="http://schemas.openxmlformats.org/drawingml/2006/main"/>
        <a:p xmlns:a="http://schemas.openxmlformats.org/drawingml/2006/main">
          <a:pPr algn="ctr"/>
          <a:r>
            <a:rPr lang="ka-GE" sz="1200" b="1" i="1" dirty="0">
              <a:latin typeface="+mn-lt"/>
              <a:ea typeface="+mn-ea"/>
              <a:cs typeface="+mn-cs"/>
            </a:rPr>
            <a:t>იურიდიული</a:t>
          </a:r>
          <a:r>
            <a:rPr lang="ka-GE" sz="1200" b="1" i="1" baseline="0" dirty="0">
              <a:latin typeface="+mn-lt"/>
              <a:ea typeface="+mn-ea"/>
              <a:cs typeface="+mn-cs"/>
            </a:rPr>
            <a:t> ფაკულტეტი</a:t>
          </a:r>
          <a:endParaRPr lang="en-US" sz="1200" b="1" i="1" dirty="0"/>
        </a:p>
        <a:p xmlns:a="http://schemas.openxmlformats.org/drawingml/2006/main">
          <a:pPr algn="ctr"/>
          <a:r>
            <a:rPr lang="ka-GE" sz="1200" b="1" i="1" baseline="0" dirty="0">
              <a:latin typeface="+mn-lt"/>
              <a:ea typeface="+mn-ea"/>
              <a:cs typeface="+mn-cs"/>
            </a:rPr>
            <a:t>შეფასებათა  </a:t>
          </a:r>
          <a:r>
            <a:rPr lang="ka-GE" sz="1200" b="1" i="1" baseline="0" dirty="0" smtClean="0">
              <a:latin typeface="+mn-lt"/>
              <a:ea typeface="+mn-ea"/>
              <a:cs typeface="+mn-cs"/>
            </a:rPr>
            <a:t>განაწილება </a:t>
          </a:r>
          <a:r>
            <a:rPr lang="en-US" sz="1200" b="1" i="1" baseline="0" dirty="0" smtClean="0">
              <a:latin typeface="+mn-lt"/>
              <a:ea typeface="+mn-ea"/>
              <a:cs typeface="+mn-cs"/>
            </a:rPr>
            <a:t>(</a:t>
          </a:r>
          <a:r>
            <a:rPr lang="ka-GE" sz="1200" b="1" i="1" baseline="0" dirty="0" smtClean="0">
              <a:latin typeface="+mn-lt"/>
              <a:ea typeface="+mn-ea"/>
              <a:cs typeface="+mn-cs"/>
            </a:rPr>
            <a:t>ფაკულტეტის </a:t>
          </a:r>
          <a:r>
            <a:rPr lang="ka-GE" sz="1200" b="1" i="1" baseline="0" dirty="0">
              <a:latin typeface="+mn-lt"/>
              <a:ea typeface="+mn-ea"/>
              <a:cs typeface="+mn-cs"/>
            </a:rPr>
            <a:t>მიერ ორგანიზებული გამოცდები)</a:t>
          </a:r>
          <a:endParaRPr lang="en-US" sz="1200" b="1" i="1" dirty="0">
            <a:latin typeface="+mn-lt"/>
            <a:ea typeface="+mn-ea"/>
            <a:cs typeface="+mn-cs"/>
          </a:endParaRPr>
        </a:p>
        <a:p xmlns:a="http://schemas.openxmlformats.org/drawingml/2006/main">
          <a:endParaRPr lang="en-US" sz="1200" b="1" dirty="0"/>
        </a:p>
      </cdr:txBody>
    </cdr:sp>
  </cdr:relSizeAnchor>
  <cdr:relSizeAnchor xmlns:cdr="http://schemas.openxmlformats.org/drawingml/2006/chartDrawing">
    <cdr:from>
      <cdr:x>0.03811</cdr:x>
      <cdr:y>0.35</cdr:y>
    </cdr:from>
    <cdr:to>
      <cdr:x>0.16426</cdr:x>
      <cdr:y>0.65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76225" y="106680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0.02365</cdr:x>
      <cdr:y>0.14062</cdr:y>
    </cdr:from>
    <cdr:to>
      <cdr:x>0.07227</cdr:x>
      <cdr:y>0.86667</cdr:y>
    </cdr:to>
    <cdr:sp macro="" textlink="">
      <cdr:nvSpPr>
        <cdr:cNvPr id="4" name="TextBox 3"/>
        <cdr:cNvSpPr txBox="1"/>
      </cdr:nvSpPr>
      <cdr:spPr>
        <a:xfrm xmlns:a="http://schemas.openxmlformats.org/drawingml/2006/main" rot="16200000">
          <a:off x="-845271" y="1478830"/>
          <a:ext cx="2385865" cy="3524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ka-GE" sz="1100" b="1" i="1" dirty="0"/>
            <a:t>სტუდენტთა </a:t>
          </a:r>
          <a:r>
            <a:rPr lang="ka-GE" sz="1100" b="1" i="1" baseline="0" dirty="0"/>
            <a:t> რაოდენობა </a:t>
          </a:r>
          <a:endParaRPr lang="en-US" sz="1100" b="1" i="1" dirty="0"/>
        </a:p>
      </cdr:txBody>
    </cdr:sp>
  </cdr:relSizeAnchor>
  <cdr:relSizeAnchor xmlns:cdr="http://schemas.openxmlformats.org/drawingml/2006/chartDrawing">
    <cdr:from>
      <cdr:x>0.47963</cdr:x>
      <cdr:y>0.73481</cdr:y>
    </cdr:from>
    <cdr:to>
      <cdr:x>0.60578</cdr:x>
      <cdr:y>1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476625" y="3286127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0.39167</cdr:x>
      <cdr:y>0.91111</cdr:y>
    </cdr:from>
    <cdr:to>
      <cdr:x>0.63333</cdr:x>
      <cdr:y>0.99951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3581400" y="3124200"/>
          <a:ext cx="2209801" cy="3031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algn="ctr"/>
          <a:r>
            <a:rPr lang="ka-GE" b="1" i="1" dirty="0" smtClean="0"/>
            <a:t>მიღებული </a:t>
          </a:r>
          <a:r>
            <a:rPr lang="ka-GE" sz="1100" b="1" i="1" dirty="0" smtClean="0"/>
            <a:t> </a:t>
          </a:r>
          <a:r>
            <a:rPr lang="ka-GE" sz="1100" b="1" i="1" dirty="0"/>
            <a:t>შეფასებები</a:t>
          </a:r>
          <a:endParaRPr lang="en-US" sz="1100" b="1" i="1" dirty="0"/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0.02284</cdr:x>
      <cdr:y>0</cdr:y>
    </cdr:from>
    <cdr:to>
      <cdr:x>1</cdr:x>
      <cdr:y>0.16188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08849" y="0"/>
          <a:ext cx="8935151" cy="59055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algn="ctr"/>
          <a:r>
            <a:rPr lang="ka-GE" sz="1200" b="1" i="1" dirty="0"/>
            <a:t>იურიდიული</a:t>
          </a:r>
          <a:r>
            <a:rPr lang="ka-GE" sz="1200" b="1" i="1" baseline="0" dirty="0"/>
            <a:t> </a:t>
          </a:r>
          <a:r>
            <a:rPr lang="ka-GE" sz="1200" b="1" i="1" baseline="0" dirty="0" smtClean="0"/>
            <a:t>ფაკულტეტი</a:t>
          </a:r>
          <a:endParaRPr lang="ka-GE" sz="1200" b="1" i="1" baseline="0" dirty="0"/>
        </a:p>
        <a:p xmlns:a="http://schemas.openxmlformats.org/drawingml/2006/main">
          <a:pPr algn="ctr"/>
          <a:r>
            <a:rPr lang="ka-GE" sz="1200" b="1" i="1" baseline="0" dirty="0"/>
            <a:t>შეფასებათა განაწილება (თსუ საგამოცდო ცენტრის და ფაკულტეტის მიერ ორგანიზებული გამოცდები)</a:t>
          </a:r>
          <a:endParaRPr lang="en-US" sz="1200" b="1" i="1" dirty="0"/>
        </a:p>
      </cdr:txBody>
    </cdr:sp>
  </cdr:relSizeAnchor>
  <cdr:relSizeAnchor xmlns:cdr="http://schemas.openxmlformats.org/drawingml/2006/chartDrawing">
    <cdr:from>
      <cdr:x>0.01667</cdr:x>
      <cdr:y>0.28338</cdr:y>
    </cdr:from>
    <cdr:to>
      <cdr:x>0.04627</cdr:x>
      <cdr:y>0.74813</cdr:y>
    </cdr:to>
    <cdr:sp macro="" textlink="">
      <cdr:nvSpPr>
        <cdr:cNvPr id="3" name="TextBox 2"/>
        <cdr:cNvSpPr txBox="1"/>
      </cdr:nvSpPr>
      <cdr:spPr>
        <a:xfrm xmlns:a="http://schemas.openxmlformats.org/drawingml/2006/main" rot="16200000">
          <a:off x="-524545" y="1667545"/>
          <a:ext cx="1624615" cy="2707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100" b="1" i="1" dirty="0"/>
            <a:t>სტუდენტთა</a:t>
          </a:r>
          <a:r>
            <a:rPr lang="ka-GE" sz="1100" b="1" i="1" baseline="0" dirty="0"/>
            <a:t> შეფასება</a:t>
          </a:r>
          <a:endParaRPr lang="en-US" sz="1100" b="1" i="1" dirty="0"/>
        </a:p>
      </cdr:txBody>
    </cdr:sp>
  </cdr:relSizeAnchor>
  <cdr:relSizeAnchor xmlns:cdr="http://schemas.openxmlformats.org/drawingml/2006/chartDrawing">
    <cdr:from>
      <cdr:x>0.39467</cdr:x>
      <cdr:y>0.88251</cdr:y>
    </cdr:from>
    <cdr:to>
      <cdr:x>0.6</cdr:x>
      <cdr:y>0.96867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608863" y="3084969"/>
          <a:ext cx="1877538" cy="3011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200" b="1" i="1" dirty="0"/>
            <a:t>მიღებული შეფასებები</a:t>
          </a:r>
          <a:endParaRPr lang="en-US" sz="1200" b="1" i="1" dirty="0"/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0.1423</cdr:x>
      <cdr:y>0.03624</cdr:y>
    </cdr:from>
    <cdr:to>
      <cdr:x>0.90738</cdr:x>
      <cdr:y>0.20833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279505" y="132550"/>
          <a:ext cx="6879293" cy="6294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ka-GE" sz="1200" b="1" i="1" dirty="0">
              <a:solidFill>
                <a:schemeClr val="tx1"/>
              </a:solidFill>
            </a:rPr>
            <a:t>ზუსტ და საბუნებისმეტყველო მეცნიერებათა ფაკულტეტი </a:t>
          </a:r>
          <a:r>
            <a:rPr lang="ka-GE" sz="1200" b="1" i="1" dirty="0"/>
            <a:t> </a:t>
          </a:r>
        </a:p>
        <a:p xmlns:a="http://schemas.openxmlformats.org/drawingml/2006/main">
          <a:pPr algn="ctr"/>
          <a:r>
            <a:rPr lang="ka-GE" sz="1200" b="1" i="1" dirty="0"/>
            <a:t>შეფასებათა განაწილება (თსუ საგამოცდო ცენტრის მიერ ორგანიზებული გამოცდები)</a:t>
          </a:r>
          <a:endParaRPr lang="en-US" sz="1200" b="1" i="1" dirty="0"/>
        </a:p>
        <a:p xmlns:a="http://schemas.openxmlformats.org/drawingml/2006/main">
          <a:endParaRPr lang="en-US" sz="1200" b="1" i="1" dirty="0"/>
        </a:p>
      </cdr:txBody>
    </cdr:sp>
  </cdr:relSizeAnchor>
  <cdr:relSizeAnchor xmlns:cdr="http://schemas.openxmlformats.org/drawingml/2006/chartDrawing">
    <cdr:from>
      <cdr:x>0.01695</cdr:x>
      <cdr:y>0.29167</cdr:y>
    </cdr:from>
    <cdr:to>
      <cdr:x>0.05494</cdr:x>
      <cdr:y>0.72655</cdr:y>
    </cdr:to>
    <cdr:sp macro="" textlink="">
      <cdr:nvSpPr>
        <cdr:cNvPr id="3" name="TextBox 2"/>
        <cdr:cNvSpPr txBox="1"/>
      </cdr:nvSpPr>
      <cdr:spPr>
        <a:xfrm xmlns:a="http://schemas.openxmlformats.org/drawingml/2006/main" rot="16200000">
          <a:off x="-472126" y="1691328"/>
          <a:ext cx="1590617" cy="34156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b="1" i="1" dirty="0"/>
            <a:t>სტუდენტთა რაოდენობა</a:t>
          </a:r>
          <a:endParaRPr lang="en-US" b="1" i="1" dirty="0"/>
        </a:p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0.38983</cdr:x>
      <cdr:y>0.91667</cdr:y>
    </cdr:from>
    <cdr:to>
      <cdr:x>0.61836</cdr:x>
      <cdr:y>0.97917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505200" y="3352800"/>
          <a:ext cx="2054850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b="1" i="1" dirty="0"/>
            <a:t>მიღებული შეფასებები</a:t>
          </a:r>
          <a:endParaRPr lang="en-US" b="1" i="1" dirty="0"/>
        </a:p>
        <a:p xmlns:a="http://schemas.openxmlformats.org/drawingml/2006/main">
          <a:endParaRPr 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ka-GE" smtClean="0"/>
              <a:t>2011-2012 სასწავლო წლის შემოდგომის სემეტრი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9BF4F8-1593-4548-B3FE-7C029ABFCBC7}" type="datetimeFigureOut">
              <a:rPr lang="en-US" smtClean="0"/>
              <a:pPr/>
              <a:t>6/28/2012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4BFD12-FE1F-4B4D-8A41-0B030ECDAAC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ka-GE" smtClean="0"/>
              <a:t>2011-2012 სასწავლო წლის შემოდგომის სემეტრი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2CC2E23-A16F-4D77-8A1D-983C189A5785}" type="datetimeFigureOut">
              <a:rPr lang="en-US"/>
              <a:pPr>
                <a:defRPr/>
              </a:pPr>
              <a:t>6/28/2012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20B1DBB-5F51-4F7E-AF3A-0D65E51E0D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F8533BC3-C578-46C3-829B-7802B2BBA45F}" type="datetime1">
              <a:rPr lang="en-US" smtClean="0"/>
              <a:pPr>
                <a:defRPr/>
              </a:pPr>
              <a:t>6/28/2012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ka-GE" smtClean="0"/>
              <a:t>მასალა დამუშავებულია თსუ საგამოცდო ცენტრის მიერ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9F27B8D7-96F2-4DA5-969F-E9559A2DFCA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DB50852-B895-4E66-9BDD-87A0A82F0C4A}" type="datetime1">
              <a:rPr lang="en-US" smtClean="0"/>
              <a:pPr>
                <a:defRPr/>
              </a:pPr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ka-GE" smtClean="0"/>
              <a:t>მასალა დამუშავებულია თსუ საგამოცდო ცენტრის მიერ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C2160C5-6E4D-478C-8BF4-F6603A35082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BF2FFA0-C073-4626-856E-4AF52F447408}" type="datetime1">
              <a:rPr lang="en-US" smtClean="0"/>
              <a:pPr>
                <a:defRPr/>
              </a:pPr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ka-GE" smtClean="0"/>
              <a:t>მასალა დამუშავებულია თსუ საგამოცდო ცენტრის მიერ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09E5B97-90CE-49B2-99DF-22DF7FC11B9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BA9C079-0C40-4B15-85EE-FD1F817B9FB0}" type="datetime1">
              <a:rPr lang="en-US" smtClean="0"/>
              <a:pPr>
                <a:defRPr/>
              </a:pPr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ka-GE" smtClean="0"/>
              <a:t>მასალა დამუშავებულია თსუ საგამოცდო ცენტრის მიერ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8141801-6088-4975-B292-683567ED123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D939861-CFCB-4AFE-AFC3-FA96D0283558}" type="datetime1">
              <a:rPr lang="en-US" smtClean="0"/>
              <a:pPr>
                <a:defRPr/>
              </a:pPr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ka-GE" smtClean="0"/>
              <a:t>მასალა დამუშავებულია თსუ საგამოცდო ცენტრის მიერ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C0B2D4A-E5FC-4F85-909B-B294CC1EFD2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B872DF5-A4F8-431C-A46E-51882B9386A5}" type="datetime1">
              <a:rPr lang="en-US" smtClean="0"/>
              <a:pPr>
                <a:defRPr/>
              </a:pPr>
              <a:t>6/28/2012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ka-GE" smtClean="0"/>
              <a:t>მასალა დამუშავებულია თსუ საგამოცდო ცენტრის მიერ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B8A3BA2-1656-424A-A44D-2372DF01C95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D4A5042-8025-4826-ABE2-4676BB0F34A0}" type="datetime1">
              <a:rPr lang="en-US" smtClean="0"/>
              <a:pPr>
                <a:defRPr/>
              </a:pPr>
              <a:t>6/28/2012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ka-GE" smtClean="0"/>
              <a:t>მასალა დამუშავებულია თსუ საგამოცდო ცენტრის მიერ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3A64A6E-C622-401A-9628-ED33A6EB5C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A9ECFC7-8E83-430A-BE23-B6E274659655}" type="datetime1">
              <a:rPr lang="en-US" smtClean="0"/>
              <a:pPr>
                <a:defRPr/>
              </a:pPr>
              <a:t>6/28/2012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ka-GE" smtClean="0"/>
              <a:t>მასალა დამუშავებულია თსუ საგამოცდო ცენტრის მიერ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9CE4E61-464E-4E72-9EEA-C2A3B824765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C3CFC1E-31F1-48E4-BE80-1B8B7BD3DC9F}" type="datetime1">
              <a:rPr lang="en-US" smtClean="0"/>
              <a:pPr>
                <a:defRPr/>
              </a:pPr>
              <a:t>6/28/2012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ka-GE" smtClean="0"/>
              <a:t>მასალა დამუშავებულია თსუ საგამოცდო ცენტრის მიერ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AF93FF2-1B67-42B8-B882-EDC1960F842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fld id="{9130D713-76C6-4B34-A2BD-93F1386B78CE}" type="datetime1">
              <a:rPr lang="en-US" smtClean="0"/>
              <a:pPr>
                <a:defRPr/>
              </a:pPr>
              <a:t>6/28/2012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ka-GE" smtClean="0"/>
              <a:t>მასალა დამუშავებულია თსუ საგამოცდო ცენტრის მიერ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AA325FC-8F51-443F-AE86-8AF44A4BE28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FD455F8F-B552-408D-98AF-E16E3199E4A5}" type="datetime1">
              <a:rPr lang="en-US" smtClean="0"/>
              <a:pPr>
                <a:defRPr/>
              </a:pPr>
              <a:t>6/28/2012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ka-GE" smtClean="0"/>
              <a:t>მასალა დამუშავებულია თსუ საგამოცდო ცენტრის მიერ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9616B09C-1246-4B8A-AD41-7BD69EFB930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6A9B1094-8D00-4C5D-BEC7-65F989364683}" type="datetime1">
              <a:rPr lang="en-US" smtClean="0"/>
              <a:pPr>
                <a:defRPr/>
              </a:pPr>
              <a:t>6/28/2012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ka-GE" smtClean="0"/>
              <a:t>მასალა დამუშავებულია თსუ საგამოცდო ცენტრის მიერ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E381F65-41F7-4358-B3E2-A1E133DDD26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package" Target="../embeddings/Microsoft_Office_Word_Document7.docx"/><Relationship Id="rId4" Type="http://schemas.openxmlformats.org/officeDocument/2006/relationships/chart" Target="../charts/char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package" Target="../embeddings/Microsoft_Office_Word_Document8.docx"/><Relationship Id="rId4" Type="http://schemas.openxmlformats.org/officeDocument/2006/relationships/chart" Target="../charts/char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package" Target="../embeddings/Microsoft_Office_Word_Document9.docx"/><Relationship Id="rId5" Type="http://schemas.openxmlformats.org/officeDocument/2006/relationships/chart" Target="../charts/chart9.xml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package" Target="../embeddings/Microsoft_Office_Word_Document10.docx"/><Relationship Id="rId4" Type="http://schemas.openxmlformats.org/officeDocument/2006/relationships/chart" Target="../charts/chart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package" Target="../embeddings/Microsoft_Office_Word_Document11.docx"/><Relationship Id="rId4" Type="http://schemas.openxmlformats.org/officeDocument/2006/relationships/chart" Target="../charts/chart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package" Target="../embeddings/Microsoft_Office_Word_Document12.docx"/><Relationship Id="rId4" Type="http://schemas.openxmlformats.org/officeDocument/2006/relationships/chart" Target="../charts/char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5" Type="http://schemas.openxmlformats.org/officeDocument/2006/relationships/package" Target="../embeddings/Microsoft_Office_Word_Document13.docx"/><Relationship Id="rId4" Type="http://schemas.openxmlformats.org/officeDocument/2006/relationships/chart" Target="../charts/char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5" Type="http://schemas.openxmlformats.org/officeDocument/2006/relationships/package" Target="../embeddings/Microsoft_Office_Word_Document14.docx"/><Relationship Id="rId4" Type="http://schemas.openxmlformats.org/officeDocument/2006/relationships/chart" Target="../charts/char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package" Target="../embeddings/Microsoft_Office_Word_Document1.docx"/><Relationship Id="rId5" Type="http://schemas.openxmlformats.org/officeDocument/2006/relationships/chart" Target="../charts/chart1.xml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5" Type="http://schemas.openxmlformats.org/officeDocument/2006/relationships/package" Target="../embeddings/Microsoft_Office_Word_Document15.docx"/><Relationship Id="rId4" Type="http://schemas.openxmlformats.org/officeDocument/2006/relationships/chart" Target="../charts/chart1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5" Type="http://schemas.openxmlformats.org/officeDocument/2006/relationships/package" Target="../embeddings/Microsoft_Office_Word_Document16.docx"/><Relationship Id="rId4" Type="http://schemas.openxmlformats.org/officeDocument/2006/relationships/chart" Target="../charts/chart1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5" Type="http://schemas.openxmlformats.org/officeDocument/2006/relationships/package" Target="../embeddings/Microsoft_Office_Word_Document17.docx"/><Relationship Id="rId4" Type="http://schemas.openxmlformats.org/officeDocument/2006/relationships/chart" Target="../charts/chart1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5" Type="http://schemas.openxmlformats.org/officeDocument/2006/relationships/package" Target="../embeddings/Microsoft_Office_Word_Document18.docx"/><Relationship Id="rId4" Type="http://schemas.openxmlformats.org/officeDocument/2006/relationships/chart" Target="../charts/chart1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package" Target="../embeddings/Microsoft_Office_Word_Document2.docx"/><Relationship Id="rId5" Type="http://schemas.openxmlformats.org/officeDocument/2006/relationships/chart" Target="../charts/char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package" Target="../embeddings/Microsoft_Office_Word_Document3.docx"/><Relationship Id="rId5" Type="http://schemas.openxmlformats.org/officeDocument/2006/relationships/chart" Target="../charts/chart3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package" Target="../embeddings/Microsoft_Office_Word_Document4.docx"/><Relationship Id="rId4" Type="http://schemas.openxmlformats.org/officeDocument/2006/relationships/chart" Target="../charts/char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package" Target="../embeddings/Microsoft_Office_Word_Document5.docx"/><Relationship Id="rId5" Type="http://schemas.openxmlformats.org/officeDocument/2006/relationships/chart" Target="../charts/chart5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package" Target="../embeddings/Microsoft_Office_Word_Document6.docx"/><Relationship Id="rId4" Type="http://schemas.openxmlformats.org/officeDocument/2006/relationships/chart" Target="../charts/char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Content Placeholder 4" descr="logp1.jpg"/>
          <p:cNvPicPr>
            <a:picLocks noChangeAspect="1"/>
          </p:cNvPicPr>
          <p:nvPr/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304800"/>
            <a:ext cx="5181600" cy="473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2819400"/>
          </a:xfrm>
        </p:spPr>
        <p:txBody>
          <a:bodyPr anchor="ctr">
            <a:noAutofit/>
          </a:bodyPr>
          <a:lstStyle/>
          <a:p>
            <a:pPr marL="342900" indent="-342900" algn="ctr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ka-GE" sz="3200" i="1" dirty="0" smtClean="0">
                <a:ln>
                  <a:solidFill>
                    <a:srgbClr val="3399FF"/>
                  </a:solidFill>
                </a:ln>
                <a:solidFill>
                  <a:srgbClr val="0F014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ივანე ჯავახიშვილის სახელობის თბილისის სახელმწიფო უნივერსიტეტის საგამოცდო ცენტრის ანგარიში</a:t>
            </a:r>
            <a:endParaRPr lang="en-US" sz="3200" i="1" dirty="0">
              <a:ln>
                <a:solidFill>
                  <a:srgbClr val="3399FF"/>
                </a:solidFill>
              </a:ln>
              <a:solidFill>
                <a:srgbClr val="0F014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Grp="1" noChangeAspect="1"/>
          </p:cNvPicPr>
          <p:nvPr>
            <p:ph idx="1"/>
          </p:nvPr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905000" y="838200"/>
            <a:ext cx="5791200" cy="5153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Chart 5"/>
          <p:cNvGraphicFramePr/>
          <p:nvPr/>
        </p:nvGraphicFramePr>
        <p:xfrm>
          <a:off x="0" y="533400"/>
          <a:ext cx="9144000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057400" y="4800600"/>
            <a:ext cx="533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838200" y="4114800"/>
          <a:ext cx="7543800" cy="1981200"/>
        </p:xfrm>
        <a:graphic>
          <a:graphicData uri="http://schemas.openxmlformats.org/presentationml/2006/ole">
            <p:oleObj spid="_x0000_s21506" name="Document" r:id="rId5" imgW="6098430" imgH="1981015" progId="Word.Document.12">
              <p:embed/>
            </p:oleObj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6400800" y="61722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505200" y="152400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200" b="1" i="1" dirty="0" smtClean="0"/>
              <a:t>2011-2012 სასწავლო წლის</a:t>
            </a:r>
          </a:p>
          <a:p>
            <a:pPr algn="ctr"/>
            <a:r>
              <a:rPr lang="ka-GE" sz="1200" b="1" i="1" dirty="0" smtClean="0"/>
              <a:t>შემოდგომის სემესტრი</a:t>
            </a:r>
            <a:endParaRPr lang="en-US" sz="12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Grp="1" noChangeAspect="1"/>
          </p:cNvPicPr>
          <p:nvPr>
            <p:ph idx="1"/>
          </p:nvPr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905000" y="838200"/>
            <a:ext cx="5791200" cy="5153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Chart 5"/>
          <p:cNvGraphicFramePr/>
          <p:nvPr/>
        </p:nvGraphicFramePr>
        <p:xfrm>
          <a:off x="0" y="762000"/>
          <a:ext cx="9144000" cy="34956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371600" y="4191000"/>
          <a:ext cx="6877050" cy="1962150"/>
        </p:xfrm>
        <a:graphic>
          <a:graphicData uri="http://schemas.openxmlformats.org/presentationml/2006/ole">
            <p:oleObj spid="_x0000_s27650" name="Document" r:id="rId5" imgW="6877191" imgH="2037956" progId="Word.Document.12">
              <p:embed/>
            </p:oleObj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477000" y="62484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733800" y="1524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200" b="1" i="1" dirty="0" smtClean="0"/>
              <a:t>2011-2012 სასწავლო წლის</a:t>
            </a:r>
          </a:p>
          <a:p>
            <a:pPr algn="ctr"/>
            <a:r>
              <a:rPr lang="ka-GE" sz="1200" b="1" i="1" dirty="0" smtClean="0"/>
              <a:t>შემოდგომის სემესტრი</a:t>
            </a:r>
            <a:endParaRPr lang="en-US" sz="12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905000" y="838200"/>
            <a:ext cx="5791200" cy="5153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0" y="838212"/>
          <a:ext cx="9144000" cy="5099636"/>
        </p:xfrm>
        <a:graphic>
          <a:graphicData uri="http://schemas.openxmlformats.org/drawingml/2006/table">
            <a:tbl>
              <a:tblPr/>
              <a:tblGrid>
                <a:gridCol w="671120"/>
                <a:gridCol w="5924725"/>
                <a:gridCol w="1300294"/>
                <a:gridCol w="1247861"/>
              </a:tblGrid>
              <a:tr h="284673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ka-GE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ზუსტ და საბუნებისმეტყველო ფაკულტეტზე ჩატარებული გამოცდების სტატისტიკა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9781"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საგამოცდო ცენტრის მიერ </a:t>
                      </a:r>
                      <a:b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ორგანიზებული გამოცდები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12 282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8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10 296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83,82%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8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1059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8,59%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8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არ ჰქონდა გამოცდზე გასვლის უფლება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7,45%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8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ჩაიჭრა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3 139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30,48%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8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მიღო შეფასება ,,0“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12,04%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8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მიიღო დადებითი შეფასება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7 125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69,20%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8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6,66%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8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აპელაციაზე გაიგზავნა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10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757</a:t>
                      </a: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81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ფაკულტეტის მიერ ორგანიზებული გამოცდები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 იყო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2 720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8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2 416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88,82%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8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8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არ ჰქონდა გამოცდზე გასვლის უფლება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11,13%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8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ჩაიჭრა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333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13,78%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8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მიღო შეფასება ,,0“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8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მიიღო დადებითი შეფასება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2 069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85,63%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21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6,71%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81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საგამოცდო ცენტრის მიერ და ფაკულტეტის მიერ ორგანიზებული გამოცდები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 იყო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15 002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8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12 712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84,73%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8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1362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9,07%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8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ჰქონდა გამოცდზე გასვლის უფლება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6,15%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8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ჩაიჭრა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3 472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27,31%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8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მიღო შეფასება ,,0“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384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11.05%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8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მიიღო დადებითი შეფასება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9 194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72,32%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8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6,67 %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53200" y="62484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733800" y="228600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200" b="1" i="1" dirty="0" smtClean="0"/>
              <a:t>2011-2012 სასწავლო წლის</a:t>
            </a:r>
          </a:p>
          <a:p>
            <a:pPr algn="ctr"/>
            <a:r>
              <a:rPr lang="ka-GE" sz="1200" b="1" i="1" dirty="0" smtClean="0"/>
              <a:t>შემოდგომის სემესტრი</a:t>
            </a:r>
            <a:endParaRPr lang="en-US" sz="12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Grp="1" noChangeAspect="1"/>
          </p:cNvPicPr>
          <p:nvPr>
            <p:ph idx="1"/>
          </p:nvPr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905000" y="838200"/>
            <a:ext cx="5791200" cy="5153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Chart 6"/>
          <p:cNvGraphicFramePr/>
          <p:nvPr/>
        </p:nvGraphicFramePr>
        <p:xfrm>
          <a:off x="152400" y="685800"/>
          <a:ext cx="89916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609600" y="4114800"/>
          <a:ext cx="8229600" cy="1828800"/>
        </p:xfrm>
        <a:graphic>
          <a:graphicData uri="http://schemas.openxmlformats.org/presentationml/2006/ole">
            <p:oleObj spid="_x0000_s29697" name="Document" r:id="rId6" imgW="8016656" imgH="2235084" progId="Word.Document.12">
              <p:embed/>
            </p:oleObj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477000" y="62484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733800" y="228600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200" b="1" i="1" dirty="0" smtClean="0"/>
              <a:t>2011-2012 სასწავლო წლის</a:t>
            </a:r>
          </a:p>
          <a:p>
            <a:pPr algn="ctr"/>
            <a:r>
              <a:rPr lang="ka-GE" sz="1200" b="1" i="1" dirty="0" smtClean="0"/>
              <a:t>შემოდგომის სემესტრი</a:t>
            </a:r>
            <a:endParaRPr lang="en-US" sz="12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Grp="1" noChangeAspect="1"/>
          </p:cNvPicPr>
          <p:nvPr>
            <p:ph idx="1"/>
          </p:nvPr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905000" y="838200"/>
            <a:ext cx="5791200" cy="5153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Chart 5"/>
          <p:cNvGraphicFramePr/>
          <p:nvPr/>
        </p:nvGraphicFramePr>
        <p:xfrm>
          <a:off x="0" y="609601"/>
          <a:ext cx="91440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225550" y="4343400"/>
          <a:ext cx="7918450" cy="2514600"/>
        </p:xfrm>
        <a:graphic>
          <a:graphicData uri="http://schemas.openxmlformats.org/presentationml/2006/ole">
            <p:oleObj spid="_x0000_s30721" name="Document" r:id="rId5" imgW="8844472" imgH="2367704" progId="Word.Document.12">
              <p:embed/>
            </p:oleObj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477000" y="62484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581400" y="152400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200" b="1" dirty="0" smtClean="0"/>
              <a:t>2011-2012 სასწავლო წლის</a:t>
            </a:r>
          </a:p>
          <a:p>
            <a:pPr algn="ctr"/>
            <a:r>
              <a:rPr lang="ka-GE" sz="1200" b="1" dirty="0" smtClean="0"/>
              <a:t>შემოდგომის სემესტრი</a:t>
            </a:r>
            <a:endParaRPr lang="en-US" sz="1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Grp="1" noChangeAspect="1"/>
          </p:cNvPicPr>
          <p:nvPr>
            <p:ph idx="1"/>
          </p:nvPr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905000" y="838200"/>
            <a:ext cx="5791200" cy="5153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Chart 5"/>
          <p:cNvGraphicFramePr/>
          <p:nvPr/>
        </p:nvGraphicFramePr>
        <p:xfrm>
          <a:off x="0" y="533400"/>
          <a:ext cx="9144000" cy="350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068388" y="3962400"/>
          <a:ext cx="7993062" cy="2590800"/>
        </p:xfrm>
        <a:graphic>
          <a:graphicData uri="http://schemas.openxmlformats.org/presentationml/2006/ole">
            <p:oleObj spid="_x0000_s31746" name="Document" r:id="rId5" imgW="8035052" imgH="2479062" progId="Word.Document.12">
              <p:embed/>
            </p:oleObj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400800" y="62484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971800" y="152400"/>
            <a:ext cx="2667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a-GE" sz="1200" b="1" i="1" dirty="0" smtClean="0"/>
              <a:t>2011-2012 სასწავლო წლის</a:t>
            </a:r>
          </a:p>
          <a:p>
            <a:pPr algn="ctr"/>
            <a:r>
              <a:rPr lang="ka-GE" sz="1200" b="1" i="1" dirty="0" smtClean="0"/>
              <a:t>შემოდგომის სემესტრი</a:t>
            </a:r>
            <a:endParaRPr lang="en-US" sz="12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905000" y="838200"/>
            <a:ext cx="5791200" cy="5153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-1" y="685798"/>
          <a:ext cx="9144000" cy="5257801"/>
        </p:xfrm>
        <a:graphic>
          <a:graphicData uri="http://schemas.openxmlformats.org/drawingml/2006/table">
            <a:tbl>
              <a:tblPr/>
              <a:tblGrid>
                <a:gridCol w="899410"/>
                <a:gridCol w="6081724"/>
                <a:gridCol w="995775"/>
                <a:gridCol w="1167091"/>
              </a:tblGrid>
              <a:tr h="304801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ka-GE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ჰუმანიტარულ მეცნიერებათა ფაკულტეტზე ჩატარებული გამოცდების სტატისტიკა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8120"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ka-GE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საგამოცდო ცენტრის მიერ </a:t>
                      </a:r>
                      <a:br>
                        <a:rPr lang="ka-GE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ka-GE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ორგანიზებული გამოცდები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16 708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14 121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84,51%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12 294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7,72%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არ ჰქონდა გამოცდზე გასვლის უფლება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1296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7,75%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ჩაიჭრა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3 227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22,85%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მიღო შეფასება ,,0“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12,05%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მიიღო დადებითი შეფასება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10 889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77,11%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865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7.94%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აპელაციაზე გაიგზავნა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216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ka-GE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ფაკულტეტის მიერ ორგანიზებული გამოცდები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 იყო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762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680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89,23%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10,76%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არ ჰქონდა გამოცდზე გასვლის უფლება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ჩაიჭრა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7,79%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მიღო შეფასება ,,0“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3,77%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მიიღო დადებითი შეფასება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627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92,20%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4.09%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ka-GE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საგამოცდო ცენტრის მიერ და ფაკულტეტის მიერ ორგანიზებული გამოცდები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 იყო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17 470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14 801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84,72%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1373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7,85%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არ ჰქონდა გამოცდზე გასვლის უფლება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1296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7,41%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ჩაიჭრა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3 280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22,16%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მიღო შეფასება ,,0“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391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11,92%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მიიღო დადებითი შეფასება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11 516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77,80%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894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7,76%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53200" y="62484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429000" y="228600"/>
            <a:ext cx="266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200" b="1" i="1" dirty="0" smtClean="0"/>
              <a:t>2011-2012 სასწავლო წლის</a:t>
            </a:r>
          </a:p>
          <a:p>
            <a:pPr algn="ctr"/>
            <a:r>
              <a:rPr lang="ka-GE" sz="1200" b="1" i="1" dirty="0" smtClean="0"/>
              <a:t>შემოდგომის სემესტრი</a:t>
            </a:r>
            <a:endParaRPr lang="en-US" sz="12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Grp="1" noChangeAspect="1"/>
          </p:cNvPicPr>
          <p:nvPr>
            <p:ph idx="1"/>
          </p:nvPr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905000" y="838200"/>
            <a:ext cx="5791200" cy="5153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Chart 6"/>
          <p:cNvGraphicFramePr/>
          <p:nvPr/>
        </p:nvGraphicFramePr>
        <p:xfrm>
          <a:off x="0" y="838200"/>
          <a:ext cx="9144000" cy="350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838200" y="4267200"/>
          <a:ext cx="7623175" cy="2438400"/>
        </p:xfrm>
        <a:graphic>
          <a:graphicData uri="http://schemas.openxmlformats.org/presentationml/2006/ole">
            <p:oleObj spid="_x0000_s34817" name="Document" r:id="rId5" imgW="5939638" imgH="1957230" progId="Word.Document.12">
              <p:embed/>
            </p:oleObj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477000" y="62484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657600" y="304800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200" b="1" i="1" dirty="0" smtClean="0"/>
              <a:t>2011-2012 სასწავლო წლის</a:t>
            </a:r>
          </a:p>
          <a:p>
            <a:pPr algn="ctr"/>
            <a:r>
              <a:rPr lang="ka-GE" sz="1200" b="1" i="1" dirty="0" smtClean="0"/>
              <a:t>შემოდგომის სემესტრი</a:t>
            </a:r>
            <a:endParaRPr lang="en-US" sz="12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Grp="1" noChangeAspect="1"/>
          </p:cNvPicPr>
          <p:nvPr>
            <p:ph idx="1"/>
          </p:nvPr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905000" y="533400"/>
            <a:ext cx="5791200" cy="5153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Chart 5"/>
          <p:cNvGraphicFramePr/>
          <p:nvPr/>
        </p:nvGraphicFramePr>
        <p:xfrm>
          <a:off x="0" y="609600"/>
          <a:ext cx="914400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293813" y="4495800"/>
          <a:ext cx="7542212" cy="2362200"/>
        </p:xfrm>
        <a:graphic>
          <a:graphicData uri="http://schemas.openxmlformats.org/presentationml/2006/ole">
            <p:oleObj spid="_x0000_s32770" name="Document" r:id="rId5" imgW="8308826" imgH="1988223" progId="Word.Document.12">
              <p:embed/>
            </p:oleObj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629400" y="62484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429000" y="152400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200" b="1" i="1" dirty="0" smtClean="0"/>
              <a:t>2011-2012 სასწავლო წლის</a:t>
            </a:r>
          </a:p>
          <a:p>
            <a:pPr algn="ctr"/>
            <a:r>
              <a:rPr lang="ka-GE" sz="1200" b="1" i="1" dirty="0" smtClean="0"/>
              <a:t>შემოდგომის სემესტრი</a:t>
            </a:r>
            <a:endParaRPr lang="en-US" sz="12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Grp="1" noChangeAspect="1"/>
          </p:cNvPicPr>
          <p:nvPr>
            <p:ph idx="1"/>
          </p:nvPr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905000" y="762000"/>
            <a:ext cx="5791200" cy="5153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Chart 5"/>
          <p:cNvGraphicFramePr/>
          <p:nvPr/>
        </p:nvGraphicFramePr>
        <p:xfrm>
          <a:off x="0" y="685800"/>
          <a:ext cx="9144000" cy="3695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98475" y="4260850"/>
          <a:ext cx="8645525" cy="2200275"/>
        </p:xfrm>
        <a:graphic>
          <a:graphicData uri="http://schemas.openxmlformats.org/presentationml/2006/ole">
            <p:oleObj spid="_x0000_s36866" name="Document" r:id="rId5" imgW="7987439" imgH="2167693" progId="Word.Document.12">
              <p:embed/>
            </p:oleObj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553200" y="62484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323962" y="228600"/>
            <a:ext cx="20712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a-GE" sz="1200" b="1" i="1" dirty="0" smtClean="0"/>
              <a:t>2011-2012 სასწავლო წლის</a:t>
            </a:r>
          </a:p>
          <a:p>
            <a:pPr algn="ctr"/>
            <a:r>
              <a:rPr lang="ka-GE" sz="1200" b="1" i="1" dirty="0" smtClean="0"/>
              <a:t>შემოდგომის სემესტრი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Content Placeholder 4" descr="logp1.jpg"/>
          <p:cNvPicPr>
            <a:picLocks noChangeAspect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828800" y="14478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ubtitle 2"/>
          <p:cNvSpPr txBox="1">
            <a:spLocks/>
          </p:cNvSpPr>
          <p:nvPr/>
        </p:nvSpPr>
        <p:spPr bwMode="auto">
          <a:xfrm>
            <a:off x="685800" y="228600"/>
            <a:ext cx="7924800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288925" lvl="0" indent="-288925" algn="just" eaLnBrk="0" hangingPunct="0">
              <a:lnSpc>
                <a:spcPct val="16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Char char="q"/>
              <a:defRPr/>
            </a:pPr>
            <a:endParaRPr lang="en-US" dirty="0" smtClean="0">
              <a:latin typeface="AcadNusx" pitchFamily="2" charset="0"/>
            </a:endParaRPr>
          </a:p>
          <a:p>
            <a:pPr marL="288925" lvl="0" indent="-288925" algn="just" eaLnBrk="0" hangingPunct="0">
              <a:lnSpc>
                <a:spcPct val="16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Char char="q"/>
              <a:defRPr/>
            </a:pP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cadNusx" pitchFamily="2" charset="0"/>
              <a:ea typeface="+mn-ea"/>
              <a:cs typeface="+mn-cs"/>
            </a:endParaRPr>
          </a:p>
        </p:txBody>
      </p:sp>
      <p:graphicFrame>
        <p:nvGraphicFramePr>
          <p:cNvPr id="6" name="Chart 5"/>
          <p:cNvGraphicFramePr/>
          <p:nvPr/>
        </p:nvGraphicFramePr>
        <p:xfrm>
          <a:off x="0" y="762000"/>
          <a:ext cx="9144000" cy="34919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914400" y="4191000"/>
          <a:ext cx="8077200" cy="2895599"/>
        </p:xfrm>
        <a:graphic>
          <a:graphicData uri="http://schemas.openxmlformats.org/presentationml/2006/ole">
            <p:oleObj spid="_x0000_s1026" name="Document" r:id="rId6" imgW="7122830" imgH="3482003" progId="Word.Document.12">
              <p:embed/>
            </p:oleObj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6553200" y="62484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505200" y="381000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200" b="1" i="1" dirty="0" smtClean="0"/>
              <a:t>2011-2012 სასწავლო წლის</a:t>
            </a:r>
          </a:p>
          <a:p>
            <a:pPr algn="ctr"/>
            <a:r>
              <a:rPr lang="ka-GE" sz="1200" b="1" i="1" dirty="0" smtClean="0"/>
              <a:t>შემოდგომის სემესტრი</a:t>
            </a:r>
            <a:endParaRPr lang="en-US" sz="1200" b="1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905000" y="838200"/>
            <a:ext cx="5791200" cy="5153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6201" y="533400"/>
          <a:ext cx="9067799" cy="5486406"/>
        </p:xfrm>
        <a:graphic>
          <a:graphicData uri="http://schemas.openxmlformats.org/drawingml/2006/table">
            <a:tbl>
              <a:tblPr/>
              <a:tblGrid>
                <a:gridCol w="1230389"/>
                <a:gridCol w="5731234"/>
                <a:gridCol w="1012584"/>
                <a:gridCol w="1093592"/>
              </a:tblGrid>
              <a:tr h="318148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ka-GE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სოციალურ მეცნიერებათა ფაკულტეტზე ჩატარებული გამოცდები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4633"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ka-GE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საგამოცდო ცენტრის მიერ </a:t>
                      </a:r>
                      <a:br>
                        <a:rPr lang="ka-GE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ka-GE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ორგანიზებული გამოცდები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8 172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6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7 068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86,49%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6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6,38%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6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არ ჰქონდა გამოცდზე გასვლის უფლება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579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7,08%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6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ჩაიჭრა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1 486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21,02%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6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მიღო შეფასება ,,0“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6,99%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6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მიიღო დადებითი შეფასება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5 543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78,42%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6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5,21%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01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აპელაციაზე გაიგზავნა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198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633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ka-GE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ფაკულტეტის მიერ ორგანიზებული გამოცდები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 იყო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5 908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6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5 561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94,12%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6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2,16%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6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არ ჰქონდა გამოცდზე გასვლის უფლება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3,68%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6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ჩაიჭრა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6,93%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6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მიღო შეფასება ,,0“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28,31%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6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მიიღო დადებითი შეფასება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5 176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93,07%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15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6,12%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633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ka-GE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საგამოცდო ცენტრის მიერ და ფაკულტეტის მიერ ორგანიზებული გამოცდები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 იყო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14 080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6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12 629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89,69%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6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4,61%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6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ჰქონდა გამოცდზე გასვლის უფლება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797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5,66%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6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ჩაიჭრა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1871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14,81%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6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მიღო შეფასება ,,0“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11,38%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6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მიიღო დადებითი შეფასება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10 719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84,87%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15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6,15%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400800" y="62484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276600" y="0"/>
            <a:ext cx="2487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200" b="1" i="1" dirty="0" smtClean="0"/>
              <a:t>2011-2012 სასწავლო წლის</a:t>
            </a:r>
          </a:p>
          <a:p>
            <a:pPr algn="ctr"/>
            <a:r>
              <a:rPr lang="ka-GE" sz="1200" b="1" i="1" dirty="0" smtClean="0"/>
              <a:t>შემოდგომის სემესტრი</a:t>
            </a:r>
            <a:endParaRPr lang="en-US" sz="1200" b="1" i="1" dirty="0" smtClean="0"/>
          </a:p>
          <a:p>
            <a:endParaRPr lang="en-US" sz="12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Grp="1" noChangeAspect="1"/>
          </p:cNvPicPr>
          <p:nvPr>
            <p:ph idx="1"/>
          </p:nvPr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905000" y="838200"/>
            <a:ext cx="5791200" cy="5153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Chart 5"/>
          <p:cNvGraphicFramePr/>
          <p:nvPr/>
        </p:nvGraphicFramePr>
        <p:xfrm>
          <a:off x="0" y="533400"/>
          <a:ext cx="9144000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219200" y="3886200"/>
          <a:ext cx="7086600" cy="2133600"/>
        </p:xfrm>
        <a:graphic>
          <a:graphicData uri="http://schemas.openxmlformats.org/presentationml/2006/ole">
            <p:oleObj spid="_x0000_s38913" name="Document" r:id="rId5" imgW="6639126" imgH="1981015" progId="Word.Document.12">
              <p:embed/>
            </p:oleObj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629400" y="62484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352800" y="152401"/>
            <a:ext cx="2487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200" b="1" i="1" dirty="0" smtClean="0"/>
              <a:t>2011-2012 სასწავლო წლის</a:t>
            </a:r>
          </a:p>
          <a:p>
            <a:pPr algn="ctr"/>
            <a:r>
              <a:rPr lang="ka-GE" sz="1200" b="1" i="1" dirty="0" smtClean="0"/>
              <a:t>შემოდგომის სემესტრი</a:t>
            </a:r>
            <a:endParaRPr lang="en-US" sz="1200" b="1" i="1" dirty="0" smtClean="0"/>
          </a:p>
          <a:p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Grp="1" noChangeAspect="1"/>
          </p:cNvPicPr>
          <p:nvPr>
            <p:ph idx="1"/>
          </p:nvPr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905000" y="762000"/>
            <a:ext cx="5791200" cy="5153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Chart 5"/>
          <p:cNvGraphicFramePr/>
          <p:nvPr/>
        </p:nvGraphicFramePr>
        <p:xfrm>
          <a:off x="228600" y="762000"/>
          <a:ext cx="8915400" cy="37909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139825" y="4572000"/>
          <a:ext cx="8170863" cy="2208213"/>
        </p:xfrm>
        <a:graphic>
          <a:graphicData uri="http://schemas.openxmlformats.org/presentationml/2006/ole">
            <p:oleObj spid="_x0000_s46082" name="Document" r:id="rId5" imgW="7916019" imgH="2147151" progId="Word.Document.12">
              <p:embed/>
            </p:oleObj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629400" y="62484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810000" y="228600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200" b="1" i="1" dirty="0" smtClean="0"/>
              <a:t>2011-2012 სასწავლო წლის</a:t>
            </a:r>
          </a:p>
          <a:p>
            <a:pPr algn="ctr"/>
            <a:r>
              <a:rPr lang="ka-GE" sz="1200" b="1" i="1" dirty="0" smtClean="0"/>
              <a:t>შემოდგომის სემესტრი</a:t>
            </a:r>
            <a:endParaRPr lang="en-US" sz="12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Grp="1" noChangeAspect="1"/>
          </p:cNvPicPr>
          <p:nvPr>
            <p:ph idx="1"/>
          </p:nvPr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905000" y="838200"/>
            <a:ext cx="5791200" cy="5153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Chart 5"/>
          <p:cNvGraphicFramePr/>
          <p:nvPr/>
        </p:nvGraphicFramePr>
        <p:xfrm>
          <a:off x="0" y="685800"/>
          <a:ext cx="9144000" cy="350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293813" y="4192588"/>
          <a:ext cx="7545387" cy="1903412"/>
        </p:xfrm>
        <a:graphic>
          <a:graphicData uri="http://schemas.openxmlformats.org/presentationml/2006/ole">
            <p:oleObj spid="_x0000_s47106" name="Document" r:id="rId5" imgW="8201697" imgH="1799023" progId="Word.Document.12">
              <p:embed/>
            </p:oleObj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324600" y="62484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124200" y="228600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200" b="1" i="1" dirty="0" smtClean="0"/>
              <a:t>2011-2012 სასწავლო წლის</a:t>
            </a:r>
          </a:p>
          <a:p>
            <a:pPr algn="ctr"/>
            <a:r>
              <a:rPr lang="ka-GE" sz="1200" b="1" i="1" dirty="0" smtClean="0"/>
              <a:t>შემოდგომის სემესტრი</a:t>
            </a:r>
            <a:endParaRPr lang="en-US" sz="12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905000" y="838200"/>
            <a:ext cx="5791200" cy="5153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52400" y="1295408"/>
          <a:ext cx="8991599" cy="3657591"/>
        </p:xfrm>
        <a:graphic>
          <a:graphicData uri="http://schemas.openxmlformats.org/drawingml/2006/table">
            <a:tbl>
              <a:tblPr/>
              <a:tblGrid>
                <a:gridCol w="694164"/>
                <a:gridCol w="6909107"/>
                <a:gridCol w="694164"/>
                <a:gridCol w="694164"/>
              </a:tblGrid>
              <a:tr h="256032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ka-GE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ტურიზმის საერთაშორისო სკოლაში ჩატარებული გამოცდები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7951"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საგამოცდო ცენტრის მიერ </a:t>
                      </a:r>
                      <a:b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ორგანიზებული გამოცდები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3 403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95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2 629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77,25%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95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7,78%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95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არ ჰქონდა გამოცდზე გასვლის უფლება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14,95%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95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ჩაიჭრა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15,70%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95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მიღო შეფასება ,,0“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13,07%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95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მიიღო დადებითი შეფასება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2 204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83,83%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95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7,53%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95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აპელაციაზე გაიგზავნა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55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29400" y="61722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505200" y="3048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200" b="1" i="1" dirty="0" smtClean="0"/>
              <a:t>2011-2012 სასწავლო წლის</a:t>
            </a:r>
          </a:p>
          <a:p>
            <a:pPr algn="ctr"/>
            <a:r>
              <a:rPr lang="ka-GE" sz="1200" b="1" i="1" dirty="0" smtClean="0"/>
              <a:t>შემოდგომის სემესტრი</a:t>
            </a:r>
            <a:endParaRPr lang="en-US" sz="12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Grp="1" noChangeAspect="1"/>
          </p:cNvPicPr>
          <p:nvPr>
            <p:ph idx="1"/>
          </p:nvPr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905000" y="838200"/>
            <a:ext cx="5791200" cy="5153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Chart 5"/>
          <p:cNvGraphicFramePr/>
          <p:nvPr/>
        </p:nvGraphicFramePr>
        <p:xfrm>
          <a:off x="0" y="685799"/>
          <a:ext cx="9144000" cy="36576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447800" y="4267200"/>
          <a:ext cx="6400800" cy="2133600"/>
        </p:xfrm>
        <a:graphic>
          <a:graphicData uri="http://schemas.openxmlformats.org/presentationml/2006/ole">
            <p:oleObj spid="_x0000_s50178" name="Document" r:id="rId5" imgW="7895820" imgH="2479062" progId="Word.Document.12">
              <p:embed/>
            </p:oleObj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553200" y="63246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407270" y="152400"/>
            <a:ext cx="2503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200" b="1" i="1" dirty="0" smtClean="0"/>
              <a:t>2011-2012 სასწავლო წლის</a:t>
            </a:r>
          </a:p>
          <a:p>
            <a:pPr algn="ctr"/>
            <a:r>
              <a:rPr lang="ka-GE" sz="1200" b="1" i="1" dirty="0" smtClean="0"/>
              <a:t>შემოდგომის სემესტრი</a:t>
            </a:r>
            <a:endParaRPr lang="en-US" sz="12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905000" y="838200"/>
            <a:ext cx="5791200" cy="5153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52400" y="1295408"/>
          <a:ext cx="8991599" cy="3657591"/>
        </p:xfrm>
        <a:graphic>
          <a:graphicData uri="http://schemas.openxmlformats.org/drawingml/2006/table">
            <a:tbl>
              <a:tblPr/>
              <a:tblGrid>
                <a:gridCol w="694164"/>
                <a:gridCol w="6909107"/>
                <a:gridCol w="694164"/>
                <a:gridCol w="694164"/>
              </a:tblGrid>
              <a:tr h="256032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ka-GE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მედიცინის ფაკულტეტზე ჩატარებული </a:t>
                      </a:r>
                      <a:r>
                        <a:rPr lang="ka-GE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გამოცდები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7951"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საგამოცდო ცენტრის მიერ </a:t>
                      </a:r>
                      <a:b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ორგანიზებული გამოცდები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4792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95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4228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88,23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95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530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12,53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95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არ ჰქონდა გამოცდზე გასვლის უფლება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186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4,39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95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ჩაიჭრა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536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12,67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95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მიღო შეფასება ,,0“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1,79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95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მიიღო დადებითი შეფასება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3638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86,04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95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539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12,74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95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აპელაციაზე გაიგზავნა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1,53%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29400" y="61722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505200" y="3048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200" b="1" i="1" dirty="0" smtClean="0"/>
              <a:t>2011-2012 სასწავლო წლის</a:t>
            </a:r>
          </a:p>
          <a:p>
            <a:pPr algn="ctr"/>
            <a:r>
              <a:rPr lang="ka-GE" sz="1200" b="1" i="1" dirty="0" smtClean="0"/>
              <a:t>შემოდგომის სემესტრი</a:t>
            </a:r>
            <a:endParaRPr lang="en-US" sz="12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მასალა დამუშავებულია თსუ საგამოცდო ცენტრის მიერ</a:t>
            </a:r>
            <a:endParaRPr lang="en-US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533400" y="685800"/>
          <a:ext cx="82296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1"/>
          <p:cNvSpPr txBox="1"/>
          <p:nvPr/>
        </p:nvSpPr>
        <p:spPr>
          <a:xfrm>
            <a:off x="1219200" y="228600"/>
            <a:ext cx="7241956" cy="708843"/>
          </a:xfrm>
          <a:prstGeom prst="rect">
            <a:avLst/>
          </a:prstGeom>
        </p:spPr>
        <p:txBody>
          <a:bodyPr wrap="none" rtlCol="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a-GE" sz="1200" b="1" i="1" dirty="0" smtClean="0"/>
              <a:t>მედიცინის ფაკულტეტი </a:t>
            </a:r>
            <a:r>
              <a:rPr lang="ka-GE" sz="1200" b="1" i="1" baseline="0" dirty="0" smtClean="0">
                <a:latin typeface="+mn-lt"/>
                <a:ea typeface="+mn-ea"/>
                <a:cs typeface="+mn-cs"/>
              </a:rPr>
              <a:t>შეფასებათა </a:t>
            </a:r>
            <a:r>
              <a:rPr lang="ka-GE" sz="1200" b="1" i="1" baseline="0" dirty="0">
                <a:latin typeface="+mn-lt"/>
                <a:ea typeface="+mn-ea"/>
                <a:cs typeface="+mn-cs"/>
              </a:rPr>
              <a:t>განაწილება </a:t>
            </a:r>
            <a:r>
              <a:rPr lang="ka-GE" sz="1200" b="1" i="1" baseline="0" dirty="0" smtClean="0">
                <a:latin typeface="+mn-lt"/>
                <a:ea typeface="+mn-ea"/>
                <a:cs typeface="+mn-cs"/>
              </a:rPr>
              <a:t> (ძირითადი</a:t>
            </a:r>
            <a:r>
              <a:rPr lang="ka-GE" sz="1200" b="1" i="1" dirty="0" smtClean="0">
                <a:latin typeface="+mn-lt"/>
                <a:ea typeface="+mn-ea"/>
                <a:cs typeface="+mn-cs"/>
              </a:rPr>
              <a:t> გამოცდა)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a-GE" sz="1200" b="1" i="1" baseline="0" dirty="0" smtClean="0">
                <a:latin typeface="+mn-lt"/>
                <a:ea typeface="+mn-ea"/>
                <a:cs typeface="+mn-cs"/>
              </a:rPr>
              <a:t>(თსუ </a:t>
            </a:r>
            <a:r>
              <a:rPr lang="ka-GE" sz="1200" b="1" i="1" baseline="0" dirty="0">
                <a:latin typeface="+mn-lt"/>
                <a:ea typeface="+mn-ea"/>
                <a:cs typeface="+mn-cs"/>
              </a:rPr>
              <a:t>საგამოცდო ცენტრის მიერ ორგანიზებული გამოცდა)</a:t>
            </a:r>
            <a:endParaRPr lang="en-US" sz="1200" i="1" dirty="0"/>
          </a:p>
          <a:p>
            <a:pPr algn="ctr"/>
            <a:endParaRPr lang="en-US" sz="12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Content Placeholder 4" descr="logp1.jpg"/>
          <p:cNvPicPr>
            <a:picLocks noChangeAspect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371600" y="381000"/>
            <a:ext cx="59436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ubtitle 2"/>
          <p:cNvSpPr txBox="1">
            <a:spLocks/>
          </p:cNvSpPr>
          <p:nvPr/>
        </p:nvSpPr>
        <p:spPr bwMode="auto">
          <a:xfrm>
            <a:off x="685800" y="228600"/>
            <a:ext cx="7924800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288925" lvl="0" indent="-288925" algn="just" eaLnBrk="0" hangingPunct="0">
              <a:lnSpc>
                <a:spcPct val="17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q"/>
              <a:defRPr/>
            </a:pPr>
            <a:endParaRPr lang="ka-GE" dirty="0" smtClean="0">
              <a:latin typeface="AcadNusx" pitchFamily="2" charset="0"/>
            </a:endParaRPr>
          </a:p>
          <a:p>
            <a:pPr marL="288925" lvl="0" indent="-288925" algn="just" eaLnBrk="0" hangingPunct="0">
              <a:lnSpc>
                <a:spcPct val="16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defRPr/>
            </a:pP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cadNusx" pitchFamily="2" charset="0"/>
              <a:ea typeface="+mn-ea"/>
              <a:cs typeface="+mn-cs"/>
            </a:endParaRPr>
          </a:p>
        </p:txBody>
      </p:sp>
      <p:graphicFrame>
        <p:nvGraphicFramePr>
          <p:cNvPr id="8" name="Content Placeholder 5"/>
          <p:cNvGraphicFramePr>
            <a:graphicFrameLocks noGrp="1"/>
          </p:cNvGraphicFramePr>
          <p:nvPr>
            <p:ph idx="1"/>
          </p:nvPr>
        </p:nvGraphicFramePr>
        <p:xfrm>
          <a:off x="0" y="609600"/>
          <a:ext cx="91440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9" name="Rectangle 8"/>
          <p:cNvSpPr/>
          <p:nvPr/>
        </p:nvSpPr>
        <p:spPr>
          <a:xfrm>
            <a:off x="3352800" y="228600"/>
            <a:ext cx="2667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a-GE" sz="1200" b="1" i="1" dirty="0" smtClean="0"/>
              <a:t>2011-2012 სასწავლო წლის</a:t>
            </a:r>
          </a:p>
          <a:p>
            <a:pPr algn="ctr"/>
            <a:r>
              <a:rPr lang="ka-GE" sz="1200" b="1" i="1" dirty="0" smtClean="0"/>
              <a:t>შემოდგომის სემესტრი</a:t>
            </a:r>
            <a:endParaRPr lang="en-US" sz="1200" b="1" i="1" dirty="0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1371600" y="4343400"/>
          <a:ext cx="7367588" cy="1779588"/>
        </p:xfrm>
        <a:graphic>
          <a:graphicData uri="http://schemas.openxmlformats.org/presentationml/2006/ole">
            <p:oleObj spid="_x0000_s3074" name="Document" r:id="rId6" imgW="7367749" imgH="2307521" progId="Word.Document.12">
              <p:embed/>
            </p:oleObj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6553200" y="63246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Grp="1" noChangeAspect="1"/>
          </p:cNvPicPr>
          <p:nvPr>
            <p:ph idx="1"/>
          </p:nvPr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752600" y="914400"/>
            <a:ext cx="56388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0" y="838200"/>
          <a:ext cx="8991602" cy="5029205"/>
        </p:xfrm>
        <a:graphic>
          <a:graphicData uri="http://schemas.openxmlformats.org/drawingml/2006/table">
            <a:tbl>
              <a:tblPr/>
              <a:tblGrid>
                <a:gridCol w="689809"/>
                <a:gridCol w="5561567"/>
                <a:gridCol w="1562843"/>
                <a:gridCol w="1177383"/>
              </a:tblGrid>
              <a:tr h="40657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ka-GE" sz="1200" b="1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ეკონომიკისა და ბიზნესის ფაკულტეტზე ჩატარებული გამოცდები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3985"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საგამოცდო ცენტრის მიერ </a:t>
                      </a:r>
                      <a:br>
                        <a:rPr lang="ka-G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ორგანიზებული გამოცდები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17 467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98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14 472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82,85%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98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1 490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8,53%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98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არ ჰქონდა გამოცდზე გასვლის უფლება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1 505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8,61%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98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ჩაიჭრა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2 932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20,25%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98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მიღო შეფასება ,,0“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14,39%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98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მიიღო დადებითი შეფასება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11 535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79,70%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98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1 283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11,12%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6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აპელაციაზე გაიგზავნა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1833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985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ფაკულტეტის მიერ ორგანიზებული გამოცდები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 იყო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7 388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98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6 538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88,49%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98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5,60%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98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არ ჰქონდა გამოცდზე გასვლის უფლება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5,90%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98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ჩაიჭრა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902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13,79%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98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მიღო შეფასება ,,0“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1,44%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98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მიიღო დადებითი შეფასება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5 636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86,20%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6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3,70%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985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ka-G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საგამოცდო ცენტრის მიერ და ფაკულტეტის მიერ ორგანიზებული გამოცდები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 იყო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24 855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98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21 010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84,53%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98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7,74%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98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არ ჰქონდა გამოცდზე გასვლის უფლება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1968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7,91%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98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ჩაიჭრა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3 834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18,24%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98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მიღო შეფასება ,,0“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435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11,34%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98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მიიღო დადებითი შეფასება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17 171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81,72%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6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1 492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8,68%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3657600" y="304800"/>
            <a:ext cx="2438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a-GE" sz="1200" b="1" i="1" dirty="0" smtClean="0"/>
              <a:t>2011-2012 სასწავლო წლის</a:t>
            </a:r>
          </a:p>
          <a:p>
            <a:pPr algn="ctr"/>
            <a:r>
              <a:rPr lang="ka-GE" sz="1200" b="1" i="1" dirty="0" smtClean="0"/>
              <a:t>შემოდგომის სემესტრი</a:t>
            </a:r>
            <a:endParaRPr lang="en-US" sz="1200" b="1" i="1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6477000" y="63246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905000" y="10668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Chart 5"/>
          <p:cNvGraphicFramePr/>
          <p:nvPr/>
        </p:nvGraphicFramePr>
        <p:xfrm>
          <a:off x="0" y="685800"/>
          <a:ext cx="9144000" cy="373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914400" y="4648200"/>
          <a:ext cx="7654925" cy="1952625"/>
        </p:xfrm>
        <a:graphic>
          <a:graphicData uri="http://schemas.openxmlformats.org/presentationml/2006/ole">
            <p:oleObj spid="_x0000_s17410" name="Document" r:id="rId6" imgW="7654148" imgH="2434735" progId="Word.Document.12">
              <p:embed/>
            </p:oleObj>
          </a:graphicData>
        </a:graphic>
      </p:graphicFrame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553200" y="63246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505200" y="304800"/>
            <a:ext cx="259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200" b="1" i="1" dirty="0" smtClean="0"/>
              <a:t>2011-2012 სასწავლო წლის</a:t>
            </a:r>
          </a:p>
          <a:p>
            <a:pPr algn="ctr"/>
            <a:r>
              <a:rPr lang="ka-GE" sz="1200" b="1" i="1" dirty="0" smtClean="0"/>
              <a:t>შემოდგომის სემესტრი</a:t>
            </a:r>
            <a:endParaRPr lang="en-US" sz="12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9144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" name="Chart 9"/>
          <p:cNvGraphicFramePr/>
          <p:nvPr/>
        </p:nvGraphicFramePr>
        <p:xfrm>
          <a:off x="0" y="533400"/>
          <a:ext cx="9144000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1130300" y="4191000"/>
          <a:ext cx="7404100" cy="2003425"/>
        </p:xfrm>
        <a:graphic>
          <a:graphicData uri="http://schemas.openxmlformats.org/presentationml/2006/ole">
            <p:oleObj spid="_x0000_s18434" name="Document" r:id="rId5" imgW="6899554" imgH="2003359" progId="Word.Document.12">
              <p:embed/>
            </p:oleObj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553200" y="62484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352800" y="152400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200" b="1" dirty="0" smtClean="0"/>
              <a:t>2011-2012 სასწავლო წლის</a:t>
            </a:r>
          </a:p>
          <a:p>
            <a:pPr algn="ctr"/>
            <a:r>
              <a:rPr lang="ka-GE" sz="1200" b="1" dirty="0" smtClean="0"/>
              <a:t>შემოდგომის სემესტრი</a:t>
            </a:r>
            <a:endParaRPr lang="en-US" sz="1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9144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Chart 5"/>
          <p:cNvGraphicFramePr/>
          <p:nvPr/>
        </p:nvGraphicFramePr>
        <p:xfrm>
          <a:off x="0" y="533400"/>
          <a:ext cx="9144000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143000" y="4267200"/>
          <a:ext cx="7529513" cy="1865313"/>
        </p:xfrm>
        <a:graphic>
          <a:graphicData uri="http://schemas.openxmlformats.org/presentationml/2006/ole">
            <p:oleObj spid="_x0000_s19459" name="Document" r:id="rId6" imgW="7530066" imgH="1864973" progId="Word.Document.12">
              <p:embed/>
            </p:oleObj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მასალა დამუშავებულია თსუ საგამოცდო ცენტრის მიერ</a:t>
            </a:r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505200" y="152400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200" b="1" i="1" dirty="0" smtClean="0"/>
              <a:t>2011-2012 სასწავლო წლის</a:t>
            </a:r>
          </a:p>
          <a:p>
            <a:pPr algn="ctr"/>
            <a:r>
              <a:rPr lang="ka-GE" sz="1200" b="1" i="1" dirty="0" smtClean="0"/>
              <a:t>შემოდგომის სემესტრი</a:t>
            </a:r>
            <a:endParaRPr lang="en-US" sz="12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905000" y="1132025"/>
            <a:ext cx="5312657" cy="4720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-2" y="609603"/>
          <a:ext cx="9144001" cy="5562595"/>
        </p:xfrm>
        <a:graphic>
          <a:graphicData uri="http://schemas.openxmlformats.org/drawingml/2006/table">
            <a:tbl>
              <a:tblPr/>
              <a:tblGrid>
                <a:gridCol w="1162562"/>
                <a:gridCol w="5276245"/>
                <a:gridCol w="1352597"/>
                <a:gridCol w="1352597"/>
              </a:tblGrid>
              <a:tr h="369686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იურიდიულ ფაკულტეტზე ჩატარებული გამოცდები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4423"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საგამოცდო ცენტრის მიერ </a:t>
                      </a:r>
                      <a:b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ორგანიზებული გამოცდები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19 691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4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16 797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85,30%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4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1 161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5,89%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4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არ ჰქონდა გამოცდზე გასვლის უფლება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1 822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9,25%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4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ჩაიჭრა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2 601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15,48%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4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მიღო შეფასება ,,0“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5,03%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4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მიიღო დადებითი შეფასება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14 101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83,94%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4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689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4,88%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94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აპელაციაზე გაიგზავნა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1670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423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ფაკულტეტის მიერ ორგანიზებული გამოცდები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 იყო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661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4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573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86,68%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4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4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არ ჰქონდა გამოცდზე გასვლის უფლება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13,31%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4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ჩაიჭრა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2,96%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4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მიღო შეფასება ,,0“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4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მიიღო დადებითი შეფასება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96,85%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72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13,69%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423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საგამოცდო ცენტრის მიერ და ფაკულტეტის მიერ ორგანიზებული გამოცდები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 იყო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19 030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4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16 134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84,78%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4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1073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5,63%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4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არ ჰქონდა გამოცდზე გასვლის უფლება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9,57%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4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ჩაიჭრა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2 584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14,39%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4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მიღო შეფასება ,,0“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0,72%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4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მიიღო დადებითი შეფასება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13 564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75,43%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94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4,52 %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400800" y="62484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657600" y="1524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200" b="1" i="1" dirty="0" smtClean="0"/>
              <a:t>2011-2012 სასწავლო წლის</a:t>
            </a:r>
          </a:p>
          <a:p>
            <a:pPr algn="ctr"/>
            <a:r>
              <a:rPr lang="ka-GE" sz="1200" b="1" i="1" dirty="0" smtClean="0"/>
              <a:t>შემოდგომის სემესტრი</a:t>
            </a:r>
            <a:endParaRPr lang="en-US" sz="12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Grp="1" noChangeAspect="1"/>
          </p:cNvPicPr>
          <p:nvPr>
            <p:ph idx="1"/>
          </p:nvPr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981200" y="838200"/>
            <a:ext cx="5791200" cy="5153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Chart 6"/>
          <p:cNvGraphicFramePr/>
          <p:nvPr/>
        </p:nvGraphicFramePr>
        <p:xfrm>
          <a:off x="0" y="685800"/>
          <a:ext cx="9144000" cy="335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914400" y="4121151"/>
          <a:ext cx="7467600" cy="2203449"/>
        </p:xfrm>
        <a:graphic>
          <a:graphicData uri="http://schemas.openxmlformats.org/presentationml/2006/ole">
            <p:oleObj spid="_x0000_s26626" name="Document" r:id="rId5" imgW="6923000" imgH="2351848" progId="Word.Document.12">
              <p:embed/>
            </p:oleObj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553200" y="62484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200400" y="228601"/>
            <a:ext cx="2362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200" b="1" dirty="0" smtClean="0"/>
              <a:t>2011-2012 სასწავლო წლის</a:t>
            </a:r>
          </a:p>
          <a:p>
            <a:pPr algn="ctr"/>
            <a:r>
              <a:rPr lang="ka-GE" sz="1200" b="1" dirty="0" smtClean="0"/>
              <a:t>შემოდგომის სემესტრი</a:t>
            </a:r>
            <a:endParaRPr lang="en-US" sz="1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1438</TotalTime>
  <Words>1691</Words>
  <Application>Microsoft Office PowerPoint</Application>
  <PresentationFormat>On-screen Show (4:3)</PresentationFormat>
  <Paragraphs>616</Paragraphs>
  <Slides>27</Slides>
  <Notes>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9" baseType="lpstr">
      <vt:lpstr>Concourse</vt:lpstr>
      <vt:lpstr>Document</vt:lpstr>
      <vt:lpstr>ივანე ჯავახიშვილის სახელობის თბილისის სახელმწიფო უნივერსიტეტის საგამოცდო ცენტრის ანგარიში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თსუ-ს სამაგისტრო პროგრამოს პიორიტეტები 2.  რას გვზაძლევს 3. რა საშუალებებია 4. პლუსები 5</dc:title>
  <dc:creator>Nika</dc:creator>
  <cp:lastModifiedBy>user</cp:lastModifiedBy>
  <cp:revision>171</cp:revision>
  <dcterms:created xsi:type="dcterms:W3CDTF">2006-08-16T00:00:00Z</dcterms:created>
  <dcterms:modified xsi:type="dcterms:W3CDTF">2012-06-28T07:18:05Z</dcterms:modified>
</cp:coreProperties>
</file>