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drawings/drawing17.xml" ContentType="application/vnd.openxmlformats-officedocument.drawingml.chartshapes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ppt/drawings/drawing18.xml" ContentType="application/vnd.openxmlformats-officedocument.drawingml.chartshapes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drawings/drawing16.xml" ContentType="application/vnd.openxmlformats-officedocument.drawingml.chartshap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drawings/drawing1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drawings/drawing19.xml" ContentType="application/vnd.openxmlformats-officedocument.drawingml.chartshapes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15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9"/>
  </p:notesMasterIdLst>
  <p:handoutMasterIdLst>
    <p:handoutMasterId r:id="rId30"/>
  </p:handoutMasterIdLst>
  <p:sldIdLst>
    <p:sldId id="256" r:id="rId2"/>
    <p:sldId id="323" r:id="rId3"/>
    <p:sldId id="322" r:id="rId4"/>
    <p:sldId id="318" r:id="rId5"/>
    <p:sldId id="321" r:id="rId6"/>
    <p:sldId id="320" r:id="rId7"/>
    <p:sldId id="324" r:id="rId8"/>
    <p:sldId id="325" r:id="rId9"/>
    <p:sldId id="327" r:id="rId10"/>
    <p:sldId id="341" r:id="rId11"/>
    <p:sldId id="326" r:id="rId12"/>
    <p:sldId id="328" r:id="rId13"/>
    <p:sldId id="332" r:id="rId14"/>
    <p:sldId id="329" r:id="rId15"/>
    <p:sldId id="331" r:id="rId16"/>
    <p:sldId id="334" r:id="rId17"/>
    <p:sldId id="338" r:id="rId18"/>
    <p:sldId id="343" r:id="rId19"/>
    <p:sldId id="340" r:id="rId20"/>
    <p:sldId id="342" r:id="rId21"/>
    <p:sldId id="345" r:id="rId22"/>
    <p:sldId id="346" r:id="rId23"/>
    <p:sldId id="348" r:id="rId24"/>
    <p:sldId id="347" r:id="rId25"/>
    <p:sldId id="350" r:id="rId26"/>
    <p:sldId id="352" r:id="rId27"/>
    <p:sldId id="351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901" autoAdjust="0"/>
    <p:restoredTop sz="94638" autoAdjust="0"/>
  </p:normalViewPr>
  <p:slideViewPr>
    <p:cSldViewPr>
      <p:cViewPr>
        <p:scale>
          <a:sx n="80" d="100"/>
          <a:sy n="80" d="100"/>
        </p:scale>
        <p:origin x="-1440" y="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4321;&#4322;&#4304;&#4322;&#4312;&#4321;&#4322;&#4312;&#4313;&#4304;%202013\&#4321;&#4304;&#4323;&#4316;&#4312;&#4309;&#4308;&#4320;&#4321;&#4312;&#4322;&#4308;&#4322;&#4317;%202012-13%20&#4306;&#4304;&#4310;&#4304;&#4324;&#4334;&#4323;&#4314;&#4312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2;&#4323;&#4320;&#4312;&#4307;&#4312;&#4323;&#4314;&#4312;%202012-13%20&#4306;&#4304;&#4310;&#4304;&#4324;&#4334;&#4323;&#4314;&#4312;%20(Autosaved)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5;&#4308;&#4307;&#4312;&#4330;&#4312;&#4316;&#4304;%202012-13%20&#4306;&#4304;&#4310;&#4304;&#4324;&#4334;&#4323;&#4314;&#4312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1;&#4317;&#4330;-&#4318;&#4317;&#4314;&#4312;&#4322;&#4312;&#4313;&#4323;&#4320;&#4312;%202012-13%20&#4306;&#4304;&#4310;&#4304;&#4324;&#4334;&#4323;&#4314;&#4312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1;&#4317;&#4330;-&#4318;&#4317;&#4314;&#4312;&#4322;&#4312;&#4313;&#4323;&#4320;&#4312;%202012-13%20&#4306;&#4304;&#4310;&#4304;&#4324;&#4334;&#4323;&#4314;&#4312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1;&#4317;&#4330;-&#4318;&#4317;&#4314;&#4312;&#4322;&#4312;&#4313;&#4323;&#4320;&#4312;%202012-13%20&#4306;&#4304;&#4310;&#4304;&#4324;&#4334;&#4323;&#4314;&#4312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1;&#4317;&#4330;-&#4318;&#4317;&#4314;&#4312;&#4322;&#4312;&#4313;&#4323;&#4320;&#4312;%202012-13%20&#4306;&#4304;&#4310;&#4304;&#4324;&#4334;&#4323;&#4314;&#4312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1;&#4317;&#4330;-&#4318;&#4317;&#4314;&#4312;&#4322;&#4312;&#4313;&#4323;&#4320;&#4312;%202012-13%20&#4306;&#4304;&#4310;&#4304;&#4324;&#4334;&#4323;&#4314;&#4312;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1;&#4317;&#4330;-&#4318;&#4317;&#4314;&#4312;&#4322;&#4312;&#4313;&#4323;&#4320;&#4312;%202012-13%20&#4306;&#4304;&#4310;&#4304;&#4324;&#4334;&#4323;&#4314;&#4312;.xlsx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22;&#4323;&#4320;&#4312;&#4310;&#4315;&#4312;%202012-13%20&#4306;&#4304;&#4310;&#4304;&#4324;&#4334;&#4323;&#4314;&#4312;.xlsx" TargetMode="Externa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36;&#4323;&#4315;&#4304;&#4316;&#4312;&#4322;&#4304;&#4320;&#4323;&#4314;&#4312;%202012-13%20&#4306;&#4304;&#4310;&#4304;&#4324;&#4334;&#4323;&#4314;&#431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08;&#4313;&#4317;&#4316;&#4317;&#4315;&#4312;&#4313;&#4304;%202012-13%20&#4306;&#4304;&#4310;&#4304;&#4324;&#4334;&#4323;&#4314;&#4312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08;&#4313;&#4317;&#4316;&#4317;&#4315;&#4312;&#4313;&#4304;%202012-13%20&#4306;&#4304;&#4310;&#4304;&#4324;&#4334;&#4323;&#4314;&#4312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08;&#4313;&#4317;&#4316;&#4317;&#4315;&#4312;&#4313;&#4304;%202012-13%20&#4306;&#4304;&#4310;&#4304;&#4324;&#4334;&#4323;&#4314;&#431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0;&#4323;&#4321;&#4322;&#4308;&#4305;&#4312;%202012-13%20&#4306;&#4304;&#4310;&#4304;&#4324;&#4334;&#4323;&#4314;&#4312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0;&#4323;&#4321;&#4322;&#4308;&#4305;&#4312;%202012-13%20&#4306;&#4304;&#4310;&#4304;&#4324;&#4334;&#4323;&#4314;&#4312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0;&#4323;&#4321;&#4322;&#4308;&#4305;&#4312;%202012-13%20&#4306;&#4304;&#4310;&#4304;&#4324;&#4334;&#4323;&#4314;&#4312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2;&#4323;&#4320;&#4312;&#4307;&#4312;&#4323;&#4314;&#4312;%202012-13%20&#4306;&#4304;&#4310;&#4304;&#4324;&#4334;&#4323;&#4314;&#4312;%20(Autosaved)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4321;&#4322;&#4304;&#4322;&#4312;&#4321;&#4322;&#4312;&#4313;&#4304;%202013\&#4321;&#4322;&#4304;&#4322;&#4312;&#4321;&#4322;&#4312;&#4313;&#4304;%20&#4312;&#4323;&#4320;&#4312;&#4307;&#4312;&#4323;&#4314;&#4312;%202012-13%20&#4306;&#4304;&#4310;&#4304;&#4324;&#4334;&#4323;&#4314;&#4312;%20(Autosaved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259580364582846"/>
          <c:y val="0.18628121052591778"/>
          <c:w val="0.82759819112979482"/>
          <c:h val="0.6177170649057917"/>
        </c:manualLayout>
      </c:layout>
      <c:scatterChart>
        <c:scatterStyle val="lineMarker"/>
        <c:ser>
          <c:idx val="0"/>
          <c:order val="0"/>
          <c:tx>
            <c:strRef>
              <c:f>'საუნივერსიტეტო გრაფიკი'!$E$2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'საუნივერსიტეტო გრაფიკი'!$D$3:$D$81272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'საუნივერსიტეტო გრაფიკი'!$E$3:$E$81272</c:f>
              <c:numCache>
                <c:formatCode>General</c:formatCode>
                <c:ptCount val="41"/>
                <c:pt idx="0">
                  <c:v>1951</c:v>
                </c:pt>
                <c:pt idx="1">
                  <c:v>88</c:v>
                </c:pt>
                <c:pt idx="2">
                  <c:v>238</c:v>
                </c:pt>
                <c:pt idx="3">
                  <c:v>206</c:v>
                </c:pt>
                <c:pt idx="4">
                  <c:v>270</c:v>
                </c:pt>
                <c:pt idx="5">
                  <c:v>367</c:v>
                </c:pt>
                <c:pt idx="6">
                  <c:v>386</c:v>
                </c:pt>
                <c:pt idx="7">
                  <c:v>397</c:v>
                </c:pt>
                <c:pt idx="8">
                  <c:v>481</c:v>
                </c:pt>
                <c:pt idx="9">
                  <c:v>405</c:v>
                </c:pt>
                <c:pt idx="10">
                  <c:v>922</c:v>
                </c:pt>
                <c:pt idx="11">
                  <c:v>674</c:v>
                </c:pt>
                <c:pt idx="12">
                  <c:v>759</c:v>
                </c:pt>
                <c:pt idx="13">
                  <c:v>744</c:v>
                </c:pt>
                <c:pt idx="14">
                  <c:v>808</c:v>
                </c:pt>
                <c:pt idx="15">
                  <c:v>1161</c:v>
                </c:pt>
                <c:pt idx="16">
                  <c:v>978</c:v>
                </c:pt>
                <c:pt idx="17">
                  <c:v>866</c:v>
                </c:pt>
                <c:pt idx="18">
                  <c:v>685</c:v>
                </c:pt>
                <c:pt idx="19">
                  <c:v>426</c:v>
                </c:pt>
                <c:pt idx="20">
                  <c:v>4260</c:v>
                </c:pt>
                <c:pt idx="21">
                  <c:v>3580</c:v>
                </c:pt>
                <c:pt idx="22">
                  <c:v>2737</c:v>
                </c:pt>
                <c:pt idx="23">
                  <c:v>2414</c:v>
                </c:pt>
                <c:pt idx="24">
                  <c:v>2537</c:v>
                </c:pt>
                <c:pt idx="25">
                  <c:v>2915</c:v>
                </c:pt>
                <c:pt idx="26">
                  <c:v>2636</c:v>
                </c:pt>
                <c:pt idx="27">
                  <c:v>2627</c:v>
                </c:pt>
                <c:pt idx="28">
                  <c:v>3138</c:v>
                </c:pt>
                <c:pt idx="29">
                  <c:v>2340</c:v>
                </c:pt>
                <c:pt idx="30">
                  <c:v>3964</c:v>
                </c:pt>
                <c:pt idx="31">
                  <c:v>2502</c:v>
                </c:pt>
                <c:pt idx="32">
                  <c:v>3025</c:v>
                </c:pt>
                <c:pt idx="33">
                  <c:v>2625</c:v>
                </c:pt>
                <c:pt idx="34">
                  <c:v>2933</c:v>
                </c:pt>
                <c:pt idx="35">
                  <c:v>3711</c:v>
                </c:pt>
                <c:pt idx="36">
                  <c:v>3414</c:v>
                </c:pt>
                <c:pt idx="37">
                  <c:v>2911</c:v>
                </c:pt>
                <c:pt idx="38">
                  <c:v>3881</c:v>
                </c:pt>
                <c:pt idx="39">
                  <c:v>2620</c:v>
                </c:pt>
                <c:pt idx="40">
                  <c:v>7647</c:v>
                </c:pt>
              </c:numCache>
            </c:numRef>
          </c:yVal>
        </c:ser>
        <c:axId val="83415424"/>
        <c:axId val="83416960"/>
      </c:scatterChart>
      <c:valAx>
        <c:axId val="83415424"/>
        <c:scaling>
          <c:orientation val="minMax"/>
          <c:max val="40"/>
        </c:scaling>
        <c:axPos val="b"/>
        <c:numFmt formatCode="General" sourceLinked="1"/>
        <c:tickLblPos val="nextTo"/>
        <c:crossAx val="83416960"/>
        <c:crosses val="autoZero"/>
        <c:crossBetween val="midCat"/>
      </c:valAx>
      <c:valAx>
        <c:axId val="83416960"/>
        <c:scaling>
          <c:orientation val="minMax"/>
          <c:max val="8000"/>
        </c:scaling>
        <c:axPos val="l"/>
        <c:majorGridlines/>
        <c:numFmt formatCode="General" sourceLinked="1"/>
        <c:tickLblPos val="nextTo"/>
        <c:crossAx val="83415424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324316813339508"/>
          <c:y val="0.20757366414859738"/>
          <c:w val="0.84637542071946881"/>
          <c:h val="0.56939934080775356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გრაფიკი'!$B$1</c:f>
              <c:strCache>
                <c:ptCount val="1"/>
                <c:pt idx="0">
                  <c:v>st.rodenoma</c:v>
                </c:pt>
              </c:strCache>
            </c:strRef>
          </c:tx>
          <c:xVal>
            <c:numRef>
              <c:f>'გაერთიანებული გრაფიკი'!$A$2:$A$16730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გრაფიკი'!$B$2:$B$16730</c:f>
              <c:numCache>
                <c:formatCode>General</c:formatCode>
                <c:ptCount val="41"/>
                <c:pt idx="0">
                  <c:v>189</c:v>
                </c:pt>
                <c:pt idx="1">
                  <c:v>4</c:v>
                </c:pt>
                <c:pt idx="2">
                  <c:v>15</c:v>
                </c:pt>
                <c:pt idx="3">
                  <c:v>10</c:v>
                </c:pt>
                <c:pt idx="4">
                  <c:v>19</c:v>
                </c:pt>
                <c:pt idx="5">
                  <c:v>31</c:v>
                </c:pt>
                <c:pt idx="6">
                  <c:v>32</c:v>
                </c:pt>
                <c:pt idx="7">
                  <c:v>53</c:v>
                </c:pt>
                <c:pt idx="8">
                  <c:v>44</c:v>
                </c:pt>
                <c:pt idx="9">
                  <c:v>55</c:v>
                </c:pt>
                <c:pt idx="10">
                  <c:v>95</c:v>
                </c:pt>
                <c:pt idx="11">
                  <c:v>63</c:v>
                </c:pt>
                <c:pt idx="12">
                  <c:v>89</c:v>
                </c:pt>
                <c:pt idx="13">
                  <c:v>99</c:v>
                </c:pt>
                <c:pt idx="14">
                  <c:v>107</c:v>
                </c:pt>
                <c:pt idx="15">
                  <c:v>202</c:v>
                </c:pt>
                <c:pt idx="16">
                  <c:v>179</c:v>
                </c:pt>
                <c:pt idx="17">
                  <c:v>168</c:v>
                </c:pt>
                <c:pt idx="18">
                  <c:v>111</c:v>
                </c:pt>
                <c:pt idx="19">
                  <c:v>51</c:v>
                </c:pt>
                <c:pt idx="20">
                  <c:v>824</c:v>
                </c:pt>
                <c:pt idx="21">
                  <c:v>530</c:v>
                </c:pt>
                <c:pt idx="22">
                  <c:v>515</c:v>
                </c:pt>
                <c:pt idx="23">
                  <c:v>464</c:v>
                </c:pt>
                <c:pt idx="24">
                  <c:v>486</c:v>
                </c:pt>
                <c:pt idx="25">
                  <c:v>556</c:v>
                </c:pt>
                <c:pt idx="26">
                  <c:v>490</c:v>
                </c:pt>
                <c:pt idx="27">
                  <c:v>531</c:v>
                </c:pt>
                <c:pt idx="28">
                  <c:v>591</c:v>
                </c:pt>
                <c:pt idx="29">
                  <c:v>443</c:v>
                </c:pt>
                <c:pt idx="30">
                  <c:v>807</c:v>
                </c:pt>
                <c:pt idx="31">
                  <c:v>556</c:v>
                </c:pt>
                <c:pt idx="32">
                  <c:v>692</c:v>
                </c:pt>
                <c:pt idx="33">
                  <c:v>654</c:v>
                </c:pt>
                <c:pt idx="34">
                  <c:v>744</c:v>
                </c:pt>
                <c:pt idx="35">
                  <c:v>964</c:v>
                </c:pt>
                <c:pt idx="36">
                  <c:v>925</c:v>
                </c:pt>
                <c:pt idx="37">
                  <c:v>874</c:v>
                </c:pt>
                <c:pt idx="38">
                  <c:v>1082</c:v>
                </c:pt>
                <c:pt idx="39">
                  <c:v>770</c:v>
                </c:pt>
                <c:pt idx="40">
                  <c:v>1574</c:v>
                </c:pt>
              </c:numCache>
            </c:numRef>
          </c:yVal>
        </c:ser>
        <c:axId val="95782400"/>
        <c:axId val="95783936"/>
      </c:scatterChart>
      <c:valAx>
        <c:axId val="95782400"/>
        <c:scaling>
          <c:orientation val="minMax"/>
          <c:max val="40"/>
        </c:scaling>
        <c:axPos val="b"/>
        <c:numFmt formatCode="General" sourceLinked="1"/>
        <c:tickLblPos val="nextTo"/>
        <c:crossAx val="95783936"/>
        <c:crosses val="autoZero"/>
        <c:crossBetween val="midCat"/>
      </c:valAx>
      <c:valAx>
        <c:axId val="95783936"/>
        <c:scaling>
          <c:orientation val="minMax"/>
          <c:max val="1600"/>
        </c:scaling>
        <c:axPos val="l"/>
        <c:majorGridlines/>
        <c:numFmt formatCode="General" sourceLinked="1"/>
        <c:tickLblPos val="nextTo"/>
        <c:crossAx val="95782400"/>
        <c:crosses val="autoZero"/>
        <c:crossBetween val="midCat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817928158889611"/>
          <c:y val="0.20471396197426553"/>
          <c:w val="0.86719144206211884"/>
          <c:h val="0.63385319761859149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გრაფიკი'!$D$5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'საგამოცდო ცენტრის გრაფიკი'!$C$6:$C$13774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გრაფიკი'!$D$6:$D$13774</c:f>
              <c:numCache>
                <c:formatCode>General</c:formatCode>
                <c:ptCount val="41"/>
                <c:pt idx="0">
                  <c:v>280</c:v>
                </c:pt>
                <c:pt idx="1">
                  <c:v>10</c:v>
                </c:pt>
                <c:pt idx="2">
                  <c:v>41</c:v>
                </c:pt>
                <c:pt idx="3">
                  <c:v>33</c:v>
                </c:pt>
                <c:pt idx="4">
                  <c:v>31</c:v>
                </c:pt>
                <c:pt idx="5">
                  <c:v>40</c:v>
                </c:pt>
                <c:pt idx="6">
                  <c:v>48</c:v>
                </c:pt>
                <c:pt idx="7">
                  <c:v>31</c:v>
                </c:pt>
                <c:pt idx="8">
                  <c:v>52</c:v>
                </c:pt>
                <c:pt idx="9">
                  <c:v>41</c:v>
                </c:pt>
                <c:pt idx="10">
                  <c:v>71</c:v>
                </c:pt>
                <c:pt idx="11">
                  <c:v>46</c:v>
                </c:pt>
                <c:pt idx="12">
                  <c:v>50</c:v>
                </c:pt>
                <c:pt idx="13">
                  <c:v>43</c:v>
                </c:pt>
                <c:pt idx="14">
                  <c:v>56</c:v>
                </c:pt>
                <c:pt idx="15">
                  <c:v>72</c:v>
                </c:pt>
                <c:pt idx="16">
                  <c:v>62</c:v>
                </c:pt>
                <c:pt idx="17">
                  <c:v>48</c:v>
                </c:pt>
                <c:pt idx="18">
                  <c:v>30</c:v>
                </c:pt>
                <c:pt idx="19">
                  <c:v>20</c:v>
                </c:pt>
                <c:pt idx="20">
                  <c:v>395</c:v>
                </c:pt>
                <c:pt idx="21">
                  <c:v>211</c:v>
                </c:pt>
                <c:pt idx="22">
                  <c:v>132</c:v>
                </c:pt>
                <c:pt idx="23">
                  <c:v>112</c:v>
                </c:pt>
                <c:pt idx="24">
                  <c:v>132</c:v>
                </c:pt>
                <c:pt idx="25">
                  <c:v>130</c:v>
                </c:pt>
                <c:pt idx="26">
                  <c:v>145</c:v>
                </c:pt>
                <c:pt idx="27">
                  <c:v>144</c:v>
                </c:pt>
                <c:pt idx="28">
                  <c:v>175</c:v>
                </c:pt>
                <c:pt idx="29">
                  <c:v>145</c:v>
                </c:pt>
                <c:pt idx="30">
                  <c:v>243</c:v>
                </c:pt>
                <c:pt idx="31">
                  <c:v>141</c:v>
                </c:pt>
                <c:pt idx="32">
                  <c:v>173</c:v>
                </c:pt>
                <c:pt idx="33">
                  <c:v>119</c:v>
                </c:pt>
                <c:pt idx="34">
                  <c:v>173</c:v>
                </c:pt>
                <c:pt idx="35">
                  <c:v>178</c:v>
                </c:pt>
                <c:pt idx="36">
                  <c:v>188</c:v>
                </c:pt>
                <c:pt idx="37">
                  <c:v>156</c:v>
                </c:pt>
                <c:pt idx="38">
                  <c:v>226</c:v>
                </c:pt>
                <c:pt idx="39">
                  <c:v>171</c:v>
                </c:pt>
                <c:pt idx="40">
                  <c:v>592</c:v>
                </c:pt>
              </c:numCache>
            </c:numRef>
          </c:yVal>
        </c:ser>
        <c:axId val="95976832"/>
        <c:axId val="95990912"/>
      </c:scatterChart>
      <c:valAx>
        <c:axId val="95976832"/>
        <c:scaling>
          <c:orientation val="minMax"/>
          <c:max val="40"/>
        </c:scaling>
        <c:axPos val="b"/>
        <c:numFmt formatCode="General" sourceLinked="1"/>
        <c:tickLblPos val="nextTo"/>
        <c:crossAx val="95990912"/>
        <c:crosses val="autoZero"/>
        <c:crossBetween val="midCat"/>
      </c:valAx>
      <c:valAx>
        <c:axId val="95990912"/>
        <c:scaling>
          <c:orientation val="minMax"/>
          <c:max val="600"/>
        </c:scaling>
        <c:axPos val="l"/>
        <c:majorGridlines/>
        <c:numFmt formatCode="General" sourceLinked="1"/>
        <c:tickLblPos val="nextTo"/>
        <c:crossAx val="95976832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01500841073172"/>
          <c:y val="0.13698256211124293"/>
          <c:w val="0.83373037223214963"/>
          <c:h val="0.65575270699193144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 (40ქულიანი)'!$B$1</c:f>
              <c:strCache>
                <c:ptCount val="1"/>
                <c:pt idx="0">
                  <c:v>სტ.რაოდენობა</c:v>
                </c:pt>
              </c:strCache>
            </c:strRef>
          </c:tx>
          <c:xVal>
            <c:numRef>
              <c:f>'საგამოცდო გრაფიკი (40ქულიანი)'!$A$2:$A$7027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 (40ქულიანი)'!$B$2:$B$7027</c:f>
              <c:numCache>
                <c:formatCode>General</c:formatCode>
                <c:ptCount val="41"/>
                <c:pt idx="0">
                  <c:v>121</c:v>
                </c:pt>
                <c:pt idx="1">
                  <c:v>2</c:v>
                </c:pt>
                <c:pt idx="2">
                  <c:v>14</c:v>
                </c:pt>
                <c:pt idx="3">
                  <c:v>2</c:v>
                </c:pt>
                <c:pt idx="4">
                  <c:v>18</c:v>
                </c:pt>
                <c:pt idx="5">
                  <c:v>14</c:v>
                </c:pt>
                <c:pt idx="6">
                  <c:v>22</c:v>
                </c:pt>
                <c:pt idx="7">
                  <c:v>26</c:v>
                </c:pt>
                <c:pt idx="8">
                  <c:v>39</c:v>
                </c:pt>
                <c:pt idx="9">
                  <c:v>15</c:v>
                </c:pt>
                <c:pt idx="10">
                  <c:v>63</c:v>
                </c:pt>
                <c:pt idx="11">
                  <c:v>39</c:v>
                </c:pt>
                <c:pt idx="12">
                  <c:v>31</c:v>
                </c:pt>
                <c:pt idx="13">
                  <c:v>53</c:v>
                </c:pt>
                <c:pt idx="14">
                  <c:v>40</c:v>
                </c:pt>
                <c:pt idx="15">
                  <c:v>68</c:v>
                </c:pt>
                <c:pt idx="16">
                  <c:v>75</c:v>
                </c:pt>
                <c:pt idx="17">
                  <c:v>60</c:v>
                </c:pt>
                <c:pt idx="18">
                  <c:v>75</c:v>
                </c:pt>
                <c:pt idx="19">
                  <c:v>45</c:v>
                </c:pt>
                <c:pt idx="20">
                  <c:v>248</c:v>
                </c:pt>
                <c:pt idx="21">
                  <c:v>280</c:v>
                </c:pt>
                <c:pt idx="22">
                  <c:v>196</c:v>
                </c:pt>
                <c:pt idx="23">
                  <c:v>218</c:v>
                </c:pt>
                <c:pt idx="24">
                  <c:v>221</c:v>
                </c:pt>
                <c:pt idx="25">
                  <c:v>246</c:v>
                </c:pt>
                <c:pt idx="26">
                  <c:v>250</c:v>
                </c:pt>
                <c:pt idx="27">
                  <c:v>252</c:v>
                </c:pt>
                <c:pt idx="28">
                  <c:v>372</c:v>
                </c:pt>
                <c:pt idx="29">
                  <c:v>240</c:v>
                </c:pt>
                <c:pt idx="30">
                  <c:v>408</c:v>
                </c:pt>
                <c:pt idx="31">
                  <c:v>251</c:v>
                </c:pt>
                <c:pt idx="32">
                  <c:v>301</c:v>
                </c:pt>
                <c:pt idx="33">
                  <c:v>287</c:v>
                </c:pt>
                <c:pt idx="34">
                  <c:v>255</c:v>
                </c:pt>
                <c:pt idx="35">
                  <c:v>398</c:v>
                </c:pt>
                <c:pt idx="36">
                  <c:v>291</c:v>
                </c:pt>
                <c:pt idx="37">
                  <c:v>258</c:v>
                </c:pt>
                <c:pt idx="38">
                  <c:v>366</c:v>
                </c:pt>
                <c:pt idx="39">
                  <c:v>203</c:v>
                </c:pt>
                <c:pt idx="40">
                  <c:v>622</c:v>
                </c:pt>
              </c:numCache>
            </c:numRef>
          </c:yVal>
        </c:ser>
        <c:axId val="96110848"/>
        <c:axId val="96124928"/>
      </c:scatterChart>
      <c:valAx>
        <c:axId val="96110848"/>
        <c:scaling>
          <c:orientation val="minMax"/>
          <c:max val="40"/>
        </c:scaling>
        <c:axPos val="b"/>
        <c:numFmt formatCode="General" sourceLinked="1"/>
        <c:tickLblPos val="nextTo"/>
        <c:crossAx val="96124928"/>
        <c:crosses val="autoZero"/>
        <c:crossBetween val="midCat"/>
      </c:valAx>
      <c:valAx>
        <c:axId val="96124928"/>
        <c:scaling>
          <c:orientation val="minMax"/>
          <c:max val="650"/>
          <c:min val="0"/>
        </c:scaling>
        <c:axPos val="l"/>
        <c:majorGridlines/>
        <c:numFmt formatCode="General" sourceLinked="1"/>
        <c:tickLblPos val="nextTo"/>
        <c:crossAx val="96110848"/>
        <c:crosses val="autoZero"/>
        <c:crossBetween val="midCat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635897501104645"/>
          <c:y val="0.21819781388085979"/>
          <c:w val="0.8228854437200197"/>
          <c:h val="0.55309139242210148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 (40 ქულიანი)'!$B$1</c:f>
              <c:strCache>
                <c:ptCount val="1"/>
                <c:pt idx="0">
                  <c:v>სტ.რაოდენო</c:v>
                </c:pt>
              </c:strCache>
            </c:strRef>
          </c:tx>
          <c:xVal>
            <c:numRef>
              <c:f>'ფაკულტეტის გრაფიკი (40 ქულიანი)'!$A$2:$A$3373</c:f>
              <c:numCache>
                <c:formatCode>General</c:formatCode>
                <c:ptCount val="35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10</c:v>
                </c:pt>
                <c:pt idx="5">
                  <c:v>11</c:v>
                </c:pt>
                <c:pt idx="6">
                  <c:v>12</c:v>
                </c:pt>
                <c:pt idx="7">
                  <c:v>13</c:v>
                </c:pt>
                <c:pt idx="8">
                  <c:v>14</c:v>
                </c:pt>
                <c:pt idx="9">
                  <c:v>15</c:v>
                </c:pt>
                <c:pt idx="10">
                  <c:v>16</c:v>
                </c:pt>
                <c:pt idx="11">
                  <c:v>17</c:v>
                </c:pt>
                <c:pt idx="12">
                  <c:v>18</c:v>
                </c:pt>
                <c:pt idx="13">
                  <c:v>19</c:v>
                </c:pt>
                <c:pt idx="14">
                  <c:v>20</c:v>
                </c:pt>
                <c:pt idx="15">
                  <c:v>21</c:v>
                </c:pt>
                <c:pt idx="16">
                  <c:v>22</c:v>
                </c:pt>
                <c:pt idx="17">
                  <c:v>23</c:v>
                </c:pt>
                <c:pt idx="18">
                  <c:v>24</c:v>
                </c:pt>
                <c:pt idx="19">
                  <c:v>25</c:v>
                </c:pt>
                <c:pt idx="20">
                  <c:v>26</c:v>
                </c:pt>
                <c:pt idx="21">
                  <c:v>27</c:v>
                </c:pt>
                <c:pt idx="22">
                  <c:v>28</c:v>
                </c:pt>
                <c:pt idx="23">
                  <c:v>29</c:v>
                </c:pt>
                <c:pt idx="24">
                  <c:v>30</c:v>
                </c:pt>
                <c:pt idx="25">
                  <c:v>31</c:v>
                </c:pt>
                <c:pt idx="26">
                  <c:v>32</c:v>
                </c:pt>
                <c:pt idx="27">
                  <c:v>33</c:v>
                </c:pt>
                <c:pt idx="28">
                  <c:v>34</c:v>
                </c:pt>
                <c:pt idx="29">
                  <c:v>35</c:v>
                </c:pt>
                <c:pt idx="30">
                  <c:v>36</c:v>
                </c:pt>
                <c:pt idx="31">
                  <c:v>37</c:v>
                </c:pt>
                <c:pt idx="32">
                  <c:v>38</c:v>
                </c:pt>
                <c:pt idx="33">
                  <c:v>39</c:v>
                </c:pt>
                <c:pt idx="34">
                  <c:v>40</c:v>
                </c:pt>
              </c:numCache>
            </c:numRef>
          </c:xVal>
          <c:yVal>
            <c:numRef>
              <c:f>'ფაკულტეტის გრაფიკი (40 ქულიანი)'!$B$2:$B$3373</c:f>
              <c:numCache>
                <c:formatCode>General</c:formatCode>
                <c:ptCount val="35"/>
                <c:pt idx="0">
                  <c:v>49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8</c:v>
                </c:pt>
                <c:pt idx="7">
                  <c:v>10</c:v>
                </c:pt>
                <c:pt idx="8">
                  <c:v>8</c:v>
                </c:pt>
                <c:pt idx="9">
                  <c:v>10</c:v>
                </c:pt>
                <c:pt idx="10">
                  <c:v>5</c:v>
                </c:pt>
                <c:pt idx="11">
                  <c:v>9</c:v>
                </c:pt>
                <c:pt idx="12">
                  <c:v>2</c:v>
                </c:pt>
                <c:pt idx="13">
                  <c:v>10</c:v>
                </c:pt>
                <c:pt idx="14">
                  <c:v>34</c:v>
                </c:pt>
                <c:pt idx="15">
                  <c:v>94</c:v>
                </c:pt>
                <c:pt idx="16">
                  <c:v>54</c:v>
                </c:pt>
                <c:pt idx="17">
                  <c:v>33</c:v>
                </c:pt>
                <c:pt idx="18">
                  <c:v>57</c:v>
                </c:pt>
                <c:pt idx="19">
                  <c:v>111</c:v>
                </c:pt>
                <c:pt idx="20">
                  <c:v>90</c:v>
                </c:pt>
                <c:pt idx="21">
                  <c:v>94</c:v>
                </c:pt>
                <c:pt idx="22">
                  <c:v>150</c:v>
                </c:pt>
                <c:pt idx="23">
                  <c:v>83</c:v>
                </c:pt>
                <c:pt idx="24">
                  <c:v>277</c:v>
                </c:pt>
                <c:pt idx="25">
                  <c:v>88</c:v>
                </c:pt>
                <c:pt idx="26">
                  <c:v>132</c:v>
                </c:pt>
                <c:pt idx="27">
                  <c:v>132</c:v>
                </c:pt>
                <c:pt idx="28">
                  <c:v>137</c:v>
                </c:pt>
                <c:pt idx="29">
                  <c:v>367</c:v>
                </c:pt>
                <c:pt idx="30">
                  <c:v>154</c:v>
                </c:pt>
                <c:pt idx="31">
                  <c:v>127</c:v>
                </c:pt>
                <c:pt idx="32">
                  <c:v>302</c:v>
                </c:pt>
                <c:pt idx="33">
                  <c:v>234</c:v>
                </c:pt>
                <c:pt idx="34">
                  <c:v>462</c:v>
                </c:pt>
              </c:numCache>
            </c:numRef>
          </c:yVal>
        </c:ser>
        <c:axId val="99684352"/>
        <c:axId val="99685888"/>
      </c:scatterChart>
      <c:valAx>
        <c:axId val="99684352"/>
        <c:scaling>
          <c:orientation val="minMax"/>
          <c:max val="40"/>
        </c:scaling>
        <c:axPos val="b"/>
        <c:numFmt formatCode="General" sourceLinked="1"/>
        <c:tickLblPos val="nextTo"/>
        <c:crossAx val="99685888"/>
        <c:crosses val="autoZero"/>
        <c:crossBetween val="midCat"/>
      </c:valAx>
      <c:valAx>
        <c:axId val="99685888"/>
        <c:scaling>
          <c:orientation val="minMax"/>
        </c:scaling>
        <c:axPos val="l"/>
        <c:majorGridlines/>
        <c:numFmt formatCode="General" sourceLinked="1"/>
        <c:tickLblPos val="nextTo"/>
        <c:crossAx val="99684352"/>
        <c:crosses val="autoZero"/>
        <c:crossBetween val="midCat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13157538354314"/>
          <c:y val="0.22064919100302341"/>
          <c:w val="0.83599785898998702"/>
          <c:h val="0.56874979235190748"/>
        </c:manualLayout>
      </c:layout>
      <c:scatterChart>
        <c:scatterStyle val="lineMarker"/>
        <c:ser>
          <c:idx val="0"/>
          <c:order val="0"/>
          <c:tx>
            <c:strRef>
              <c:f>'გაერთიან. გრაფიკი (40ქულიანი)'!$B$1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xVal>
            <c:numRef>
              <c:f>'გაერთიან. გრაფიკი (40ქულიანი)'!$A$2:$A$10361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'გაერთიან. გრაფიკი (40ქულიანი)'!$B$2:$B$10361</c:f>
              <c:numCache>
                <c:formatCode>General</c:formatCode>
                <c:ptCount val="41"/>
                <c:pt idx="0">
                  <c:v>168</c:v>
                </c:pt>
                <c:pt idx="1">
                  <c:v>2</c:v>
                </c:pt>
                <c:pt idx="2">
                  <c:v>15</c:v>
                </c:pt>
                <c:pt idx="3">
                  <c:v>4</c:v>
                </c:pt>
                <c:pt idx="4">
                  <c:v>19</c:v>
                </c:pt>
                <c:pt idx="5">
                  <c:v>14</c:v>
                </c:pt>
                <c:pt idx="6">
                  <c:v>22</c:v>
                </c:pt>
                <c:pt idx="7">
                  <c:v>26</c:v>
                </c:pt>
                <c:pt idx="8">
                  <c:v>39</c:v>
                </c:pt>
                <c:pt idx="9">
                  <c:v>15</c:v>
                </c:pt>
                <c:pt idx="10">
                  <c:v>69</c:v>
                </c:pt>
                <c:pt idx="11">
                  <c:v>43</c:v>
                </c:pt>
                <c:pt idx="12">
                  <c:v>39</c:v>
                </c:pt>
                <c:pt idx="13">
                  <c:v>63</c:v>
                </c:pt>
                <c:pt idx="14">
                  <c:v>48</c:v>
                </c:pt>
                <c:pt idx="15">
                  <c:v>78</c:v>
                </c:pt>
                <c:pt idx="16">
                  <c:v>80</c:v>
                </c:pt>
                <c:pt idx="17">
                  <c:v>69</c:v>
                </c:pt>
                <c:pt idx="18">
                  <c:v>77</c:v>
                </c:pt>
                <c:pt idx="19">
                  <c:v>55</c:v>
                </c:pt>
                <c:pt idx="20">
                  <c:v>282</c:v>
                </c:pt>
                <c:pt idx="21">
                  <c:v>374</c:v>
                </c:pt>
                <c:pt idx="22">
                  <c:v>250</c:v>
                </c:pt>
                <c:pt idx="23">
                  <c:v>251</c:v>
                </c:pt>
                <c:pt idx="24">
                  <c:v>278</c:v>
                </c:pt>
                <c:pt idx="25">
                  <c:v>357</c:v>
                </c:pt>
                <c:pt idx="26">
                  <c:v>340</c:v>
                </c:pt>
                <c:pt idx="27">
                  <c:v>346</c:v>
                </c:pt>
                <c:pt idx="28">
                  <c:v>522</c:v>
                </c:pt>
                <c:pt idx="29">
                  <c:v>323</c:v>
                </c:pt>
                <c:pt idx="30">
                  <c:v>685</c:v>
                </c:pt>
                <c:pt idx="31">
                  <c:v>339</c:v>
                </c:pt>
                <c:pt idx="32">
                  <c:v>433</c:v>
                </c:pt>
                <c:pt idx="33">
                  <c:v>419</c:v>
                </c:pt>
                <c:pt idx="34">
                  <c:v>392</c:v>
                </c:pt>
                <c:pt idx="35">
                  <c:v>765</c:v>
                </c:pt>
                <c:pt idx="36">
                  <c:v>445</c:v>
                </c:pt>
                <c:pt idx="37">
                  <c:v>385</c:v>
                </c:pt>
                <c:pt idx="38">
                  <c:v>668</c:v>
                </c:pt>
                <c:pt idx="39">
                  <c:v>437</c:v>
                </c:pt>
                <c:pt idx="40">
                  <c:v>1083</c:v>
                </c:pt>
              </c:numCache>
            </c:numRef>
          </c:yVal>
        </c:ser>
        <c:axId val="99494528"/>
        <c:axId val="99504512"/>
      </c:scatterChart>
      <c:valAx>
        <c:axId val="99494528"/>
        <c:scaling>
          <c:orientation val="minMax"/>
          <c:max val="40"/>
        </c:scaling>
        <c:axPos val="b"/>
        <c:numFmt formatCode="General" sourceLinked="1"/>
        <c:tickLblPos val="nextTo"/>
        <c:crossAx val="99504512"/>
        <c:crosses val="autoZero"/>
        <c:crossBetween val="midCat"/>
      </c:valAx>
      <c:valAx>
        <c:axId val="99504512"/>
        <c:scaling>
          <c:orientation val="minMax"/>
        </c:scaling>
        <c:axPos val="l"/>
        <c:majorGridlines/>
        <c:numFmt formatCode="General" sourceLinked="1"/>
        <c:tickLblPos val="nextTo"/>
        <c:crossAx val="99494528"/>
        <c:crosses val="autoZero"/>
        <c:crossBetween val="midCat"/>
      </c:valAx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132337555019559"/>
          <c:y val="0.17543361910048449"/>
          <c:w val="0.81826565313088351"/>
          <c:h val="0.63199824565010443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 (30ქულიანი)'!$B$1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xVal>
            <c:numRef>
              <c:f>'საგამოცდო გრაფიკი (30ქულიანი)'!$A$2:$A$2375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'საგამოცდო გრაფიკი (30ქულიანი)'!$B$2:$B$2375</c:f>
              <c:numCache>
                <c:formatCode>General</c:formatCode>
                <c:ptCount val="31"/>
                <c:pt idx="0">
                  <c:v>35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7</c:v>
                </c:pt>
                <c:pt idx="7">
                  <c:v>9</c:v>
                </c:pt>
                <c:pt idx="8">
                  <c:v>11</c:v>
                </c:pt>
                <c:pt idx="9">
                  <c:v>24</c:v>
                </c:pt>
                <c:pt idx="10">
                  <c:v>21</c:v>
                </c:pt>
                <c:pt idx="11">
                  <c:v>22</c:v>
                </c:pt>
                <c:pt idx="12">
                  <c:v>16</c:v>
                </c:pt>
                <c:pt idx="13">
                  <c:v>26</c:v>
                </c:pt>
                <c:pt idx="14">
                  <c:v>11</c:v>
                </c:pt>
                <c:pt idx="15">
                  <c:v>70</c:v>
                </c:pt>
                <c:pt idx="16">
                  <c:v>105</c:v>
                </c:pt>
                <c:pt idx="17">
                  <c:v>73</c:v>
                </c:pt>
                <c:pt idx="18">
                  <c:v>92</c:v>
                </c:pt>
                <c:pt idx="19">
                  <c:v>74</c:v>
                </c:pt>
                <c:pt idx="20">
                  <c:v>115</c:v>
                </c:pt>
                <c:pt idx="21">
                  <c:v>119</c:v>
                </c:pt>
                <c:pt idx="22">
                  <c:v>121</c:v>
                </c:pt>
                <c:pt idx="23">
                  <c:v>142</c:v>
                </c:pt>
                <c:pt idx="24">
                  <c:v>230</c:v>
                </c:pt>
                <c:pt idx="25">
                  <c:v>143</c:v>
                </c:pt>
                <c:pt idx="26">
                  <c:v>177</c:v>
                </c:pt>
                <c:pt idx="27">
                  <c:v>170</c:v>
                </c:pt>
                <c:pt idx="28">
                  <c:v>183</c:v>
                </c:pt>
                <c:pt idx="29">
                  <c:v>162</c:v>
                </c:pt>
                <c:pt idx="30">
                  <c:v>165</c:v>
                </c:pt>
              </c:numCache>
            </c:numRef>
          </c:yVal>
        </c:ser>
        <c:axId val="99840000"/>
        <c:axId val="99841536"/>
      </c:scatterChart>
      <c:valAx>
        <c:axId val="99840000"/>
        <c:scaling>
          <c:orientation val="minMax"/>
          <c:max val="30"/>
        </c:scaling>
        <c:axPos val="b"/>
        <c:numFmt formatCode="General" sourceLinked="1"/>
        <c:tickLblPos val="nextTo"/>
        <c:crossAx val="99841536"/>
        <c:crosses val="autoZero"/>
        <c:crossBetween val="midCat"/>
      </c:valAx>
      <c:valAx>
        <c:axId val="99841536"/>
        <c:scaling>
          <c:orientation val="minMax"/>
        </c:scaling>
        <c:axPos val="l"/>
        <c:majorGridlines/>
        <c:numFmt formatCode="General" sourceLinked="1"/>
        <c:tickLblPos val="nextTo"/>
        <c:crossAx val="99840000"/>
        <c:crosses val="autoZero"/>
        <c:crossBetween val="midCat"/>
      </c:valAx>
    </c:plotArea>
    <c:plotVisOnly val="1"/>
  </c:chart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909186351706087"/>
          <c:y val="0.18137089129215114"/>
          <c:w val="0.8128968019124998"/>
          <c:h val="0.62551542236581814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 (30ქულიანი)'!$B$1</c:f>
              <c:strCache>
                <c:ptCount val="1"/>
                <c:pt idx="0">
                  <c:v>სტ.რაოდე</c:v>
                </c:pt>
              </c:strCache>
            </c:strRef>
          </c:tx>
          <c:xVal>
            <c:numRef>
              <c:f>'ფაკულტეტის გრაფიკი (30ქულიანი)'!$A$2:$A$1227</c:f>
              <c:numCache>
                <c:formatCode>General</c:formatCode>
                <c:ptCount val="22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26</c:v>
                </c:pt>
                <c:pt idx="18">
                  <c:v>27</c:v>
                </c:pt>
                <c:pt idx="19">
                  <c:v>28</c:v>
                </c:pt>
                <c:pt idx="20">
                  <c:v>29</c:v>
                </c:pt>
                <c:pt idx="21">
                  <c:v>30</c:v>
                </c:pt>
              </c:numCache>
            </c:numRef>
          </c:xVal>
          <c:yVal>
            <c:numRef>
              <c:f>'ფაკულტეტის გრაფიკი (30ქულიანი)'!$B$2:$B$1227</c:f>
              <c:numCache>
                <c:formatCode>General</c:formatCode>
                <c:ptCount val="22"/>
                <c:pt idx="0">
                  <c:v>27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19</c:v>
                </c:pt>
                <c:pt idx="7">
                  <c:v>16</c:v>
                </c:pt>
                <c:pt idx="8">
                  <c:v>7</c:v>
                </c:pt>
                <c:pt idx="9">
                  <c:v>10</c:v>
                </c:pt>
                <c:pt idx="10">
                  <c:v>12</c:v>
                </c:pt>
                <c:pt idx="11">
                  <c:v>34</c:v>
                </c:pt>
                <c:pt idx="12">
                  <c:v>30</c:v>
                </c:pt>
                <c:pt idx="13">
                  <c:v>32</c:v>
                </c:pt>
                <c:pt idx="14">
                  <c:v>40</c:v>
                </c:pt>
                <c:pt idx="15">
                  <c:v>58</c:v>
                </c:pt>
                <c:pt idx="16">
                  <c:v>123</c:v>
                </c:pt>
                <c:pt idx="17">
                  <c:v>80</c:v>
                </c:pt>
                <c:pt idx="18">
                  <c:v>112</c:v>
                </c:pt>
                <c:pt idx="19">
                  <c:v>165</c:v>
                </c:pt>
                <c:pt idx="20">
                  <c:v>133</c:v>
                </c:pt>
                <c:pt idx="21">
                  <c:v>297</c:v>
                </c:pt>
              </c:numCache>
            </c:numRef>
          </c:yVal>
        </c:ser>
        <c:axId val="99875456"/>
        <c:axId val="100057472"/>
      </c:scatterChart>
      <c:valAx>
        <c:axId val="99875456"/>
        <c:scaling>
          <c:orientation val="minMax"/>
          <c:max val="30"/>
        </c:scaling>
        <c:axPos val="b"/>
        <c:numFmt formatCode="General" sourceLinked="1"/>
        <c:tickLblPos val="nextTo"/>
        <c:crossAx val="100057472"/>
        <c:crosses val="autoZero"/>
        <c:crossBetween val="midCat"/>
      </c:valAx>
      <c:valAx>
        <c:axId val="100057472"/>
        <c:scaling>
          <c:orientation val="minMax"/>
          <c:max val="300"/>
        </c:scaling>
        <c:axPos val="l"/>
        <c:majorGridlines/>
        <c:numFmt formatCode="General" sourceLinked="1"/>
        <c:tickLblPos val="nextTo"/>
        <c:crossAx val="99875456"/>
        <c:crosses val="autoZero"/>
        <c:crossBetween val="midCat"/>
      </c:valAx>
    </c:plotArea>
    <c:plotVisOnly val="1"/>
  </c:chart>
  <c:externalData r:id="rId1"/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483107434248646"/>
          <c:y val="0.22130498687664046"/>
          <c:w val="0.82530804276727154"/>
          <c:h val="0.61514855643044908"/>
        </c:manualLayout>
      </c:layout>
      <c:scatterChart>
        <c:scatterStyle val="lineMarker"/>
        <c:ser>
          <c:idx val="0"/>
          <c:order val="0"/>
          <c:tx>
            <c:strRef>
              <c:f>'გაერთ. გრაფიკი (30ქულინი)'!$B$1</c:f>
              <c:strCache>
                <c:ptCount val="1"/>
                <c:pt idx="0">
                  <c:v>სტ.რაოდ</c:v>
                </c:pt>
              </c:strCache>
            </c:strRef>
          </c:tx>
          <c:xVal>
            <c:numRef>
              <c:f>'გაერთ. გრაფიკი (30ქულინი)'!$A$2:$A$3579</c:f>
              <c:numCache>
                <c:formatCode>General</c:formatCode>
                <c:ptCount val="3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</c:numCache>
            </c:numRef>
          </c:xVal>
          <c:yVal>
            <c:numRef>
              <c:f>'გაერთ. გრაფიკი (30ქულინი)'!$B$2:$B$3579</c:f>
              <c:numCache>
                <c:formatCode>General</c:formatCode>
                <c:ptCount val="31"/>
                <c:pt idx="0">
                  <c:v>62</c:v>
                </c:pt>
                <c:pt idx="1">
                  <c:v>1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7</c:v>
                </c:pt>
                <c:pt idx="6">
                  <c:v>7</c:v>
                </c:pt>
                <c:pt idx="7">
                  <c:v>9</c:v>
                </c:pt>
                <c:pt idx="8">
                  <c:v>11</c:v>
                </c:pt>
                <c:pt idx="9">
                  <c:v>25</c:v>
                </c:pt>
                <c:pt idx="10">
                  <c:v>21</c:v>
                </c:pt>
                <c:pt idx="11">
                  <c:v>22</c:v>
                </c:pt>
                <c:pt idx="12">
                  <c:v>18</c:v>
                </c:pt>
                <c:pt idx="13">
                  <c:v>29</c:v>
                </c:pt>
                <c:pt idx="14">
                  <c:v>12</c:v>
                </c:pt>
                <c:pt idx="15">
                  <c:v>89</c:v>
                </c:pt>
                <c:pt idx="16">
                  <c:v>121</c:v>
                </c:pt>
                <c:pt idx="17">
                  <c:v>80</c:v>
                </c:pt>
                <c:pt idx="18">
                  <c:v>102</c:v>
                </c:pt>
                <c:pt idx="19">
                  <c:v>86</c:v>
                </c:pt>
                <c:pt idx="20">
                  <c:v>149</c:v>
                </c:pt>
                <c:pt idx="21">
                  <c:v>149</c:v>
                </c:pt>
                <c:pt idx="22">
                  <c:v>153</c:v>
                </c:pt>
                <c:pt idx="23">
                  <c:v>182</c:v>
                </c:pt>
                <c:pt idx="24">
                  <c:v>288</c:v>
                </c:pt>
                <c:pt idx="25">
                  <c:v>266</c:v>
                </c:pt>
                <c:pt idx="26">
                  <c:v>257</c:v>
                </c:pt>
                <c:pt idx="27">
                  <c:v>282</c:v>
                </c:pt>
                <c:pt idx="28">
                  <c:v>348</c:v>
                </c:pt>
                <c:pt idx="29">
                  <c:v>295</c:v>
                </c:pt>
                <c:pt idx="30">
                  <c:v>462</c:v>
                </c:pt>
              </c:numCache>
            </c:numRef>
          </c:yVal>
        </c:ser>
        <c:axId val="99958784"/>
        <c:axId val="99960320"/>
      </c:scatterChart>
      <c:valAx>
        <c:axId val="99958784"/>
        <c:scaling>
          <c:orientation val="minMax"/>
          <c:max val="30"/>
        </c:scaling>
        <c:axPos val="b"/>
        <c:numFmt formatCode="General" sourceLinked="1"/>
        <c:tickLblPos val="nextTo"/>
        <c:crossAx val="99960320"/>
        <c:crosses val="autoZero"/>
        <c:crossBetween val="midCat"/>
      </c:valAx>
      <c:valAx>
        <c:axId val="99960320"/>
        <c:scaling>
          <c:orientation val="minMax"/>
        </c:scaling>
        <c:axPos val="l"/>
        <c:majorGridlines/>
        <c:numFmt formatCode="General" sourceLinked="1"/>
        <c:tickLblPos val="nextTo"/>
        <c:crossAx val="99958784"/>
        <c:crosses val="autoZero"/>
        <c:crossBetween val="midCat"/>
      </c:valAx>
    </c:plotArea>
    <c:plotVisOnly val="1"/>
  </c:chart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480373123154541"/>
          <c:y val="0.21768829168093123"/>
          <c:w val="0.82438705553239322"/>
          <c:h val="0.6149774620563736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გრაფიკი'!$E$1</c:f>
              <c:strCache>
                <c:ptCount val="1"/>
                <c:pt idx="0">
                  <c:v>სტუდენტთა რაოდენობა</c:v>
                </c:pt>
              </c:strCache>
            </c:strRef>
          </c:tx>
          <c:marker>
            <c:symbol val="none"/>
          </c:marker>
          <c:xVal>
            <c:numRef>
              <c:f>'საგამოცდო ცენტრის გრაფიკი'!$D$2:$D$3998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გრაფიკი'!$E$2:$E$3998</c:f>
              <c:numCache>
                <c:formatCode>General</c:formatCode>
                <c:ptCount val="41"/>
                <c:pt idx="0">
                  <c:v>78</c:v>
                </c:pt>
                <c:pt idx="1">
                  <c:v>5</c:v>
                </c:pt>
                <c:pt idx="2">
                  <c:v>10</c:v>
                </c:pt>
                <c:pt idx="3">
                  <c:v>4</c:v>
                </c:pt>
                <c:pt idx="4">
                  <c:v>7</c:v>
                </c:pt>
                <c:pt idx="5">
                  <c:v>28</c:v>
                </c:pt>
                <c:pt idx="6">
                  <c:v>19</c:v>
                </c:pt>
                <c:pt idx="7">
                  <c:v>29</c:v>
                </c:pt>
                <c:pt idx="8">
                  <c:v>29</c:v>
                </c:pt>
                <c:pt idx="9">
                  <c:v>28</c:v>
                </c:pt>
                <c:pt idx="10">
                  <c:v>78</c:v>
                </c:pt>
                <c:pt idx="11">
                  <c:v>42</c:v>
                </c:pt>
                <c:pt idx="12">
                  <c:v>46</c:v>
                </c:pt>
                <c:pt idx="13">
                  <c:v>36</c:v>
                </c:pt>
                <c:pt idx="14">
                  <c:v>37</c:v>
                </c:pt>
                <c:pt idx="15">
                  <c:v>112</c:v>
                </c:pt>
                <c:pt idx="16">
                  <c:v>69</c:v>
                </c:pt>
                <c:pt idx="17">
                  <c:v>61</c:v>
                </c:pt>
                <c:pt idx="18">
                  <c:v>55</c:v>
                </c:pt>
                <c:pt idx="19">
                  <c:v>20</c:v>
                </c:pt>
                <c:pt idx="20">
                  <c:v>210</c:v>
                </c:pt>
                <c:pt idx="21">
                  <c:v>229</c:v>
                </c:pt>
                <c:pt idx="22">
                  <c:v>152</c:v>
                </c:pt>
                <c:pt idx="23">
                  <c:v>135</c:v>
                </c:pt>
                <c:pt idx="24">
                  <c:v>138</c:v>
                </c:pt>
                <c:pt idx="25">
                  <c:v>133</c:v>
                </c:pt>
                <c:pt idx="26">
                  <c:v>145</c:v>
                </c:pt>
                <c:pt idx="27">
                  <c:v>124</c:v>
                </c:pt>
                <c:pt idx="28">
                  <c:v>135</c:v>
                </c:pt>
                <c:pt idx="29">
                  <c:v>97</c:v>
                </c:pt>
                <c:pt idx="30">
                  <c:v>204</c:v>
                </c:pt>
                <c:pt idx="31">
                  <c:v>97</c:v>
                </c:pt>
                <c:pt idx="32">
                  <c:v>130</c:v>
                </c:pt>
                <c:pt idx="33">
                  <c:v>89</c:v>
                </c:pt>
                <c:pt idx="34">
                  <c:v>109</c:v>
                </c:pt>
                <c:pt idx="35">
                  <c:v>106</c:v>
                </c:pt>
                <c:pt idx="36">
                  <c:v>144</c:v>
                </c:pt>
                <c:pt idx="37">
                  <c:v>99</c:v>
                </c:pt>
                <c:pt idx="38">
                  <c:v>151</c:v>
                </c:pt>
                <c:pt idx="39">
                  <c:v>51</c:v>
                </c:pt>
                <c:pt idx="40">
                  <c:v>485</c:v>
                </c:pt>
              </c:numCache>
            </c:numRef>
          </c:yVal>
        </c:ser>
        <c:axId val="44644224"/>
        <c:axId val="44645760"/>
      </c:scatterChart>
      <c:valAx>
        <c:axId val="44644224"/>
        <c:scaling>
          <c:orientation val="minMax"/>
          <c:max val="40"/>
        </c:scaling>
        <c:axPos val="b"/>
        <c:numFmt formatCode="General" sourceLinked="1"/>
        <c:tickLblPos val="nextTo"/>
        <c:crossAx val="44645760"/>
        <c:crosses val="autoZero"/>
        <c:crossBetween val="midCat"/>
        <c:majorUnit val="5"/>
      </c:valAx>
      <c:valAx>
        <c:axId val="44645760"/>
        <c:scaling>
          <c:orientation val="minMax"/>
          <c:max val="500"/>
        </c:scaling>
        <c:axPos val="l"/>
        <c:majorGridlines/>
        <c:numFmt formatCode="General" sourceLinked="1"/>
        <c:tickLblPos val="nextTo"/>
        <c:crossAx val="44644224"/>
        <c:crosses val="autoZero"/>
        <c:crossBetween val="midCat"/>
        <c:majorUnit val="50"/>
      </c:valAx>
    </c:plotArea>
    <c:plotVisOnly val="1"/>
  </c:chart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718536509901765"/>
          <c:y val="0.23727650045282367"/>
          <c:w val="0.8642650844501546"/>
          <c:h val="0.58979176075120676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გრაფიკი'!$D$5</c:f>
              <c:strCache>
                <c:ptCount val="1"/>
                <c:pt idx="0">
                  <c:v>რაოდენობა </c:v>
                </c:pt>
              </c:strCache>
            </c:strRef>
          </c:tx>
          <c:xVal>
            <c:numRef>
              <c:f>'საგამოცდო ცენტრის გრაფიკი'!$C$6:$C$15548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გრაფიკი'!$D$6:$D$15548</c:f>
              <c:numCache>
                <c:formatCode>General</c:formatCode>
                <c:ptCount val="41"/>
                <c:pt idx="0">
                  <c:v>487</c:v>
                </c:pt>
                <c:pt idx="1">
                  <c:v>14</c:v>
                </c:pt>
                <c:pt idx="2">
                  <c:v>55</c:v>
                </c:pt>
                <c:pt idx="3">
                  <c:v>45</c:v>
                </c:pt>
                <c:pt idx="4">
                  <c:v>48</c:v>
                </c:pt>
                <c:pt idx="5">
                  <c:v>83</c:v>
                </c:pt>
                <c:pt idx="6">
                  <c:v>67</c:v>
                </c:pt>
                <c:pt idx="7">
                  <c:v>69</c:v>
                </c:pt>
                <c:pt idx="8">
                  <c:v>106</c:v>
                </c:pt>
                <c:pt idx="9">
                  <c:v>64</c:v>
                </c:pt>
                <c:pt idx="10">
                  <c:v>185</c:v>
                </c:pt>
                <c:pt idx="11">
                  <c:v>109</c:v>
                </c:pt>
                <c:pt idx="12">
                  <c:v>144</c:v>
                </c:pt>
                <c:pt idx="13">
                  <c:v>125</c:v>
                </c:pt>
                <c:pt idx="14">
                  <c:v>114</c:v>
                </c:pt>
                <c:pt idx="15">
                  <c:v>204</c:v>
                </c:pt>
                <c:pt idx="16">
                  <c:v>146</c:v>
                </c:pt>
                <c:pt idx="17">
                  <c:v>143</c:v>
                </c:pt>
                <c:pt idx="18">
                  <c:v>136</c:v>
                </c:pt>
                <c:pt idx="19">
                  <c:v>67</c:v>
                </c:pt>
                <c:pt idx="20">
                  <c:v>754</c:v>
                </c:pt>
                <c:pt idx="21">
                  <c:v>849</c:v>
                </c:pt>
                <c:pt idx="22">
                  <c:v>546</c:v>
                </c:pt>
                <c:pt idx="23">
                  <c:v>454</c:v>
                </c:pt>
                <c:pt idx="24">
                  <c:v>478</c:v>
                </c:pt>
                <c:pt idx="25">
                  <c:v>583</c:v>
                </c:pt>
                <c:pt idx="26">
                  <c:v>518</c:v>
                </c:pt>
                <c:pt idx="27">
                  <c:v>509</c:v>
                </c:pt>
                <c:pt idx="28">
                  <c:v>610</c:v>
                </c:pt>
                <c:pt idx="29">
                  <c:v>454</c:v>
                </c:pt>
                <c:pt idx="30">
                  <c:v>807</c:v>
                </c:pt>
                <c:pt idx="31">
                  <c:v>459</c:v>
                </c:pt>
                <c:pt idx="32">
                  <c:v>623</c:v>
                </c:pt>
                <c:pt idx="33">
                  <c:v>497</c:v>
                </c:pt>
                <c:pt idx="34">
                  <c:v>593</c:v>
                </c:pt>
                <c:pt idx="35">
                  <c:v>665</c:v>
                </c:pt>
                <c:pt idx="36">
                  <c:v>669</c:v>
                </c:pt>
                <c:pt idx="37">
                  <c:v>561</c:v>
                </c:pt>
                <c:pt idx="38">
                  <c:v>692</c:v>
                </c:pt>
                <c:pt idx="39">
                  <c:v>430</c:v>
                </c:pt>
                <c:pt idx="40">
                  <c:v>1340</c:v>
                </c:pt>
              </c:numCache>
            </c:numRef>
          </c:yVal>
        </c:ser>
        <c:axId val="44815872"/>
        <c:axId val="44817408"/>
      </c:scatterChart>
      <c:valAx>
        <c:axId val="44815872"/>
        <c:scaling>
          <c:orientation val="minMax"/>
          <c:max val="40"/>
        </c:scaling>
        <c:axPos val="b"/>
        <c:numFmt formatCode="General" sourceLinked="1"/>
        <c:tickLblPos val="nextTo"/>
        <c:crossAx val="44817408"/>
        <c:crosses val="autoZero"/>
        <c:crossBetween val="midCat"/>
      </c:valAx>
      <c:valAx>
        <c:axId val="44817408"/>
        <c:scaling>
          <c:orientation val="minMax"/>
          <c:max val="1400"/>
        </c:scaling>
        <c:axPos val="l"/>
        <c:majorGridlines/>
        <c:numFmt formatCode="General" sourceLinked="1"/>
        <c:tickLblPos val="nextTo"/>
        <c:crossAx val="44815872"/>
        <c:crosses val="autoZero"/>
        <c:crossBetween val="midCat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291901926893289"/>
          <c:y val="0.2384271554582775"/>
          <c:w val="0.85687804878049034"/>
          <c:h val="0.60533961234397204"/>
        </c:manualLayout>
      </c:layout>
      <c:scatterChart>
        <c:scatterStyle val="lineMarker"/>
        <c:ser>
          <c:idx val="0"/>
          <c:order val="0"/>
          <c:tx>
            <c:strRef>
              <c:f>'საგამოცდო ცენტრის გრაფიკი'!$B$1</c:f>
              <c:strCache>
                <c:ptCount val="1"/>
                <c:pt idx="0">
                  <c:v>სტ.რაოდენობა</c:v>
                </c:pt>
              </c:strCache>
            </c:strRef>
          </c:tx>
          <c:xVal>
            <c:numRef>
              <c:f>'საგამოცდო ცენტრის გრაფიკი'!$A$2:$A$12992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ცენტრის გრაფიკი'!$B$2:$B$12992</c:f>
              <c:numCache>
                <c:formatCode>General</c:formatCode>
                <c:ptCount val="41"/>
                <c:pt idx="0">
                  <c:v>317</c:v>
                </c:pt>
                <c:pt idx="1">
                  <c:v>19</c:v>
                </c:pt>
                <c:pt idx="2">
                  <c:v>41</c:v>
                </c:pt>
                <c:pt idx="3">
                  <c:v>50</c:v>
                </c:pt>
                <c:pt idx="4">
                  <c:v>58</c:v>
                </c:pt>
                <c:pt idx="5">
                  <c:v>66</c:v>
                </c:pt>
                <c:pt idx="6">
                  <c:v>79</c:v>
                </c:pt>
                <c:pt idx="7">
                  <c:v>75</c:v>
                </c:pt>
                <c:pt idx="8">
                  <c:v>80</c:v>
                </c:pt>
                <c:pt idx="9">
                  <c:v>83</c:v>
                </c:pt>
                <c:pt idx="10">
                  <c:v>167</c:v>
                </c:pt>
                <c:pt idx="11">
                  <c:v>150</c:v>
                </c:pt>
                <c:pt idx="12">
                  <c:v>161</c:v>
                </c:pt>
                <c:pt idx="13">
                  <c:v>161</c:v>
                </c:pt>
                <c:pt idx="14">
                  <c:v>163</c:v>
                </c:pt>
                <c:pt idx="15">
                  <c:v>175</c:v>
                </c:pt>
                <c:pt idx="16">
                  <c:v>172</c:v>
                </c:pt>
                <c:pt idx="17">
                  <c:v>123</c:v>
                </c:pt>
                <c:pt idx="18">
                  <c:v>82</c:v>
                </c:pt>
                <c:pt idx="19">
                  <c:v>45</c:v>
                </c:pt>
                <c:pt idx="20">
                  <c:v>853</c:v>
                </c:pt>
                <c:pt idx="21">
                  <c:v>497</c:v>
                </c:pt>
                <c:pt idx="22">
                  <c:v>422</c:v>
                </c:pt>
                <c:pt idx="23">
                  <c:v>390</c:v>
                </c:pt>
                <c:pt idx="24">
                  <c:v>425</c:v>
                </c:pt>
                <c:pt idx="25">
                  <c:v>430</c:v>
                </c:pt>
                <c:pt idx="26">
                  <c:v>410</c:v>
                </c:pt>
                <c:pt idx="27">
                  <c:v>398</c:v>
                </c:pt>
                <c:pt idx="28">
                  <c:v>493</c:v>
                </c:pt>
                <c:pt idx="29">
                  <c:v>395</c:v>
                </c:pt>
                <c:pt idx="30">
                  <c:v>467</c:v>
                </c:pt>
                <c:pt idx="31">
                  <c:v>453</c:v>
                </c:pt>
                <c:pt idx="32">
                  <c:v>429</c:v>
                </c:pt>
                <c:pt idx="33">
                  <c:v>395</c:v>
                </c:pt>
                <c:pt idx="34">
                  <c:v>435</c:v>
                </c:pt>
                <c:pt idx="35">
                  <c:v>428</c:v>
                </c:pt>
                <c:pt idx="36">
                  <c:v>513</c:v>
                </c:pt>
                <c:pt idx="37">
                  <c:v>443</c:v>
                </c:pt>
                <c:pt idx="38">
                  <c:v>553</c:v>
                </c:pt>
                <c:pt idx="39">
                  <c:v>381</c:v>
                </c:pt>
                <c:pt idx="40">
                  <c:v>1473</c:v>
                </c:pt>
              </c:numCache>
            </c:numRef>
          </c:yVal>
        </c:ser>
        <c:axId val="83904768"/>
        <c:axId val="83918848"/>
      </c:scatterChart>
      <c:valAx>
        <c:axId val="83904768"/>
        <c:scaling>
          <c:orientation val="minMax"/>
          <c:max val="40"/>
        </c:scaling>
        <c:axPos val="b"/>
        <c:numFmt formatCode="General" sourceLinked="1"/>
        <c:tickLblPos val="nextTo"/>
        <c:crossAx val="83918848"/>
        <c:crosses val="autoZero"/>
        <c:crossBetween val="midCat"/>
      </c:valAx>
      <c:valAx>
        <c:axId val="83918848"/>
        <c:scaling>
          <c:orientation val="minMax"/>
        </c:scaling>
        <c:axPos val="l"/>
        <c:majorGridlines/>
        <c:numFmt formatCode="General" sourceLinked="1"/>
        <c:tickLblPos val="nextTo"/>
        <c:crossAx val="83904768"/>
        <c:crosses val="autoZero"/>
        <c:crossBetween val="midCat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1982620593478457"/>
          <c:y val="0.27185155474868594"/>
          <c:w val="0.84097974595280867"/>
          <c:h val="0.55772237585583306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 '!$B$2</c:f>
              <c:strCache>
                <c:ptCount val="1"/>
                <c:pt idx="0">
                  <c:v>st.raodenoba</c:v>
                </c:pt>
              </c:strCache>
            </c:strRef>
          </c:tx>
          <c:xVal>
            <c:numRef>
              <c:f>'ფაკულტეტის გრაფიკი '!$A$3:$A$4349</c:f>
              <c:numCache>
                <c:formatCode>General</c:formatCode>
                <c:ptCount val="38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22</c:v>
                </c:pt>
                <c:pt idx="20">
                  <c:v>23</c:v>
                </c:pt>
                <c:pt idx="21">
                  <c:v>24</c:v>
                </c:pt>
                <c:pt idx="22">
                  <c:v>25</c:v>
                </c:pt>
                <c:pt idx="23">
                  <c:v>26</c:v>
                </c:pt>
                <c:pt idx="24">
                  <c:v>27</c:v>
                </c:pt>
                <c:pt idx="25">
                  <c:v>28</c:v>
                </c:pt>
                <c:pt idx="26">
                  <c:v>29</c:v>
                </c:pt>
                <c:pt idx="27">
                  <c:v>30</c:v>
                </c:pt>
                <c:pt idx="28">
                  <c:v>31</c:v>
                </c:pt>
                <c:pt idx="29">
                  <c:v>32</c:v>
                </c:pt>
                <c:pt idx="30">
                  <c:v>33</c:v>
                </c:pt>
                <c:pt idx="31">
                  <c:v>34</c:v>
                </c:pt>
                <c:pt idx="32">
                  <c:v>35</c:v>
                </c:pt>
                <c:pt idx="33">
                  <c:v>36</c:v>
                </c:pt>
                <c:pt idx="34">
                  <c:v>37</c:v>
                </c:pt>
                <c:pt idx="35">
                  <c:v>38</c:v>
                </c:pt>
                <c:pt idx="36">
                  <c:v>39</c:v>
                </c:pt>
                <c:pt idx="37">
                  <c:v>40</c:v>
                </c:pt>
              </c:numCache>
            </c:numRef>
          </c:xVal>
          <c:yVal>
            <c:numRef>
              <c:f>'ფაკულტეტის გრაფიკი '!$B$3:$B$4349</c:f>
              <c:numCache>
                <c:formatCode>General</c:formatCode>
                <c:ptCount val="38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2</c:v>
                </c:pt>
                <c:pt idx="5">
                  <c:v>7</c:v>
                </c:pt>
                <c:pt idx="6">
                  <c:v>2</c:v>
                </c:pt>
                <c:pt idx="7">
                  <c:v>12</c:v>
                </c:pt>
                <c:pt idx="8">
                  <c:v>14</c:v>
                </c:pt>
                <c:pt idx="9">
                  <c:v>21</c:v>
                </c:pt>
                <c:pt idx="10">
                  <c:v>32</c:v>
                </c:pt>
                <c:pt idx="11">
                  <c:v>46</c:v>
                </c:pt>
                <c:pt idx="12">
                  <c:v>46</c:v>
                </c:pt>
                <c:pt idx="13">
                  <c:v>80</c:v>
                </c:pt>
                <c:pt idx="14">
                  <c:v>83</c:v>
                </c:pt>
                <c:pt idx="15">
                  <c:v>86</c:v>
                </c:pt>
                <c:pt idx="16">
                  <c:v>106</c:v>
                </c:pt>
                <c:pt idx="17">
                  <c:v>190</c:v>
                </c:pt>
                <c:pt idx="18">
                  <c:v>195</c:v>
                </c:pt>
                <c:pt idx="19">
                  <c:v>196</c:v>
                </c:pt>
                <c:pt idx="20">
                  <c:v>187</c:v>
                </c:pt>
                <c:pt idx="21">
                  <c:v>196</c:v>
                </c:pt>
                <c:pt idx="22">
                  <c:v>206</c:v>
                </c:pt>
                <c:pt idx="23">
                  <c:v>196</c:v>
                </c:pt>
                <c:pt idx="24">
                  <c:v>185</c:v>
                </c:pt>
                <c:pt idx="25">
                  <c:v>195</c:v>
                </c:pt>
                <c:pt idx="26">
                  <c:v>167</c:v>
                </c:pt>
                <c:pt idx="27">
                  <c:v>173</c:v>
                </c:pt>
                <c:pt idx="28">
                  <c:v>158</c:v>
                </c:pt>
                <c:pt idx="29">
                  <c:v>197</c:v>
                </c:pt>
                <c:pt idx="30">
                  <c:v>158</c:v>
                </c:pt>
                <c:pt idx="31">
                  <c:v>188</c:v>
                </c:pt>
                <c:pt idx="32">
                  <c:v>149</c:v>
                </c:pt>
                <c:pt idx="33">
                  <c:v>180</c:v>
                </c:pt>
                <c:pt idx="34">
                  <c:v>144</c:v>
                </c:pt>
                <c:pt idx="35">
                  <c:v>156</c:v>
                </c:pt>
                <c:pt idx="36">
                  <c:v>148</c:v>
                </c:pt>
                <c:pt idx="37">
                  <c:v>198</c:v>
                </c:pt>
              </c:numCache>
            </c:numRef>
          </c:yVal>
        </c:ser>
        <c:axId val="88088960"/>
        <c:axId val="88090496"/>
      </c:scatterChart>
      <c:valAx>
        <c:axId val="88088960"/>
        <c:scaling>
          <c:orientation val="minMax"/>
          <c:max val="40"/>
        </c:scaling>
        <c:axPos val="b"/>
        <c:numFmt formatCode="General" sourceLinked="1"/>
        <c:tickLblPos val="nextTo"/>
        <c:crossAx val="88090496"/>
        <c:crosses val="autoZero"/>
        <c:crossBetween val="midCat"/>
      </c:valAx>
      <c:valAx>
        <c:axId val="88090496"/>
        <c:scaling>
          <c:orientation val="minMax"/>
        </c:scaling>
        <c:axPos val="l"/>
        <c:majorGridlines/>
        <c:numFmt formatCode="General" sourceLinked="1"/>
        <c:tickLblPos val="nextTo"/>
        <c:crossAx val="88088960"/>
        <c:crosses val="autoZero"/>
        <c:crossBetween val="midCat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115956024364792"/>
          <c:y val="0.19718910457529623"/>
          <c:w val="0.82248452434011776"/>
          <c:h val="0.58442200488627338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გრაფიკი'!$B$1</c:f>
              <c:strCache>
                <c:ptCount val="1"/>
                <c:pt idx="0">
                  <c:v>სტ.რაოდენობა</c:v>
                </c:pt>
              </c:strCache>
            </c:strRef>
          </c:tx>
          <c:xVal>
            <c:numRef>
              <c:f>'გაერთიანებული გრაფიკი'!$A$2:$A$17301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გრაფიკი'!$B$2:$B$17301</c:f>
              <c:numCache>
                <c:formatCode>General</c:formatCode>
                <c:ptCount val="41"/>
                <c:pt idx="0">
                  <c:v>318</c:v>
                </c:pt>
                <c:pt idx="1">
                  <c:v>19</c:v>
                </c:pt>
                <c:pt idx="2">
                  <c:v>41</c:v>
                </c:pt>
                <c:pt idx="3">
                  <c:v>50</c:v>
                </c:pt>
                <c:pt idx="4">
                  <c:v>59</c:v>
                </c:pt>
                <c:pt idx="5">
                  <c:v>69</c:v>
                </c:pt>
                <c:pt idx="6">
                  <c:v>84</c:v>
                </c:pt>
                <c:pt idx="7">
                  <c:v>77</c:v>
                </c:pt>
                <c:pt idx="8">
                  <c:v>87</c:v>
                </c:pt>
                <c:pt idx="9">
                  <c:v>85</c:v>
                </c:pt>
                <c:pt idx="10">
                  <c:v>179</c:v>
                </c:pt>
                <c:pt idx="11">
                  <c:v>164</c:v>
                </c:pt>
                <c:pt idx="12">
                  <c:v>182</c:v>
                </c:pt>
                <c:pt idx="13">
                  <c:v>193</c:v>
                </c:pt>
                <c:pt idx="14">
                  <c:v>209</c:v>
                </c:pt>
                <c:pt idx="15">
                  <c:v>221</c:v>
                </c:pt>
                <c:pt idx="16">
                  <c:v>252</c:v>
                </c:pt>
                <c:pt idx="17">
                  <c:v>206</c:v>
                </c:pt>
                <c:pt idx="18">
                  <c:v>168</c:v>
                </c:pt>
                <c:pt idx="19">
                  <c:v>151</c:v>
                </c:pt>
                <c:pt idx="20">
                  <c:v>1043</c:v>
                </c:pt>
                <c:pt idx="21">
                  <c:v>692</c:v>
                </c:pt>
                <c:pt idx="22">
                  <c:v>618</c:v>
                </c:pt>
                <c:pt idx="23">
                  <c:v>577</c:v>
                </c:pt>
                <c:pt idx="24">
                  <c:v>621</c:v>
                </c:pt>
                <c:pt idx="25">
                  <c:v>636</c:v>
                </c:pt>
                <c:pt idx="26">
                  <c:v>606</c:v>
                </c:pt>
                <c:pt idx="27">
                  <c:v>583</c:v>
                </c:pt>
                <c:pt idx="28">
                  <c:v>688</c:v>
                </c:pt>
                <c:pt idx="29">
                  <c:v>562</c:v>
                </c:pt>
                <c:pt idx="30">
                  <c:v>640</c:v>
                </c:pt>
                <c:pt idx="31">
                  <c:v>611</c:v>
                </c:pt>
                <c:pt idx="32">
                  <c:v>626</c:v>
                </c:pt>
                <c:pt idx="33">
                  <c:v>553</c:v>
                </c:pt>
                <c:pt idx="34">
                  <c:v>623</c:v>
                </c:pt>
                <c:pt idx="35">
                  <c:v>577</c:v>
                </c:pt>
                <c:pt idx="36">
                  <c:v>693</c:v>
                </c:pt>
                <c:pt idx="37">
                  <c:v>587</c:v>
                </c:pt>
                <c:pt idx="38">
                  <c:v>709</c:v>
                </c:pt>
                <c:pt idx="39">
                  <c:v>529</c:v>
                </c:pt>
                <c:pt idx="40">
                  <c:v>1671</c:v>
                </c:pt>
              </c:numCache>
            </c:numRef>
          </c:yVal>
        </c:ser>
        <c:axId val="88574976"/>
        <c:axId val="88576768"/>
      </c:scatterChart>
      <c:valAx>
        <c:axId val="88574976"/>
        <c:scaling>
          <c:orientation val="minMax"/>
          <c:max val="40"/>
        </c:scaling>
        <c:axPos val="b"/>
        <c:numFmt formatCode="General" sourceLinked="1"/>
        <c:tickLblPos val="nextTo"/>
        <c:crossAx val="88576768"/>
        <c:crosses val="autoZero"/>
        <c:crossBetween val="midCat"/>
      </c:valAx>
      <c:valAx>
        <c:axId val="88576768"/>
        <c:scaling>
          <c:orientation val="minMax"/>
        </c:scaling>
        <c:axPos val="l"/>
        <c:majorGridlines/>
        <c:numFmt formatCode="General" sourceLinked="1"/>
        <c:tickLblPos val="nextTo"/>
        <c:crossAx val="88574976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990916317107548"/>
          <c:y val="0.18406824146981637"/>
          <c:w val="0.83397625627922589"/>
          <c:h val="0.59355922265036021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გრაფიკი'!$B$2</c:f>
              <c:strCache>
                <c:ptCount val="1"/>
                <c:pt idx="0">
                  <c:v>სტ.რაოდენ</c:v>
                </c:pt>
              </c:strCache>
            </c:strRef>
          </c:tx>
          <c:xVal>
            <c:numRef>
              <c:f>'საგამოცდო გრაფიკი'!$A$3:$A$9666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გრაფიკი'!$B$3:$B$9666</c:f>
              <c:numCache>
                <c:formatCode>General</c:formatCode>
                <c:ptCount val="41"/>
                <c:pt idx="0">
                  <c:v>412</c:v>
                </c:pt>
                <c:pt idx="1">
                  <c:v>32</c:v>
                </c:pt>
                <c:pt idx="2">
                  <c:v>61</c:v>
                </c:pt>
                <c:pt idx="3">
                  <c:v>59</c:v>
                </c:pt>
                <c:pt idx="4">
                  <c:v>86</c:v>
                </c:pt>
                <c:pt idx="5">
                  <c:v>95</c:v>
                </c:pt>
                <c:pt idx="6">
                  <c:v>111</c:v>
                </c:pt>
                <c:pt idx="7">
                  <c:v>110</c:v>
                </c:pt>
                <c:pt idx="8">
                  <c:v>116</c:v>
                </c:pt>
                <c:pt idx="9">
                  <c:v>114</c:v>
                </c:pt>
                <c:pt idx="10">
                  <c:v>231</c:v>
                </c:pt>
                <c:pt idx="11">
                  <c:v>188</c:v>
                </c:pt>
                <c:pt idx="12">
                  <c:v>195</c:v>
                </c:pt>
                <c:pt idx="13">
                  <c:v>172</c:v>
                </c:pt>
                <c:pt idx="14">
                  <c:v>222</c:v>
                </c:pt>
                <c:pt idx="15">
                  <c:v>251</c:v>
                </c:pt>
                <c:pt idx="16">
                  <c:v>176</c:v>
                </c:pt>
                <c:pt idx="17">
                  <c:v>158</c:v>
                </c:pt>
                <c:pt idx="18">
                  <c:v>95</c:v>
                </c:pt>
                <c:pt idx="19">
                  <c:v>39</c:v>
                </c:pt>
                <c:pt idx="20">
                  <c:v>685</c:v>
                </c:pt>
                <c:pt idx="21">
                  <c:v>549</c:v>
                </c:pt>
                <c:pt idx="22">
                  <c:v>439</c:v>
                </c:pt>
                <c:pt idx="23">
                  <c:v>339</c:v>
                </c:pt>
                <c:pt idx="24">
                  <c:v>355</c:v>
                </c:pt>
                <c:pt idx="25">
                  <c:v>364</c:v>
                </c:pt>
                <c:pt idx="26">
                  <c:v>313</c:v>
                </c:pt>
                <c:pt idx="27">
                  <c:v>307</c:v>
                </c:pt>
                <c:pt idx="28">
                  <c:v>326</c:v>
                </c:pt>
                <c:pt idx="29">
                  <c:v>242</c:v>
                </c:pt>
                <c:pt idx="30">
                  <c:v>349</c:v>
                </c:pt>
                <c:pt idx="31">
                  <c:v>204</c:v>
                </c:pt>
                <c:pt idx="32">
                  <c:v>272</c:v>
                </c:pt>
                <c:pt idx="33">
                  <c:v>187</c:v>
                </c:pt>
                <c:pt idx="34">
                  <c:v>200</c:v>
                </c:pt>
                <c:pt idx="35">
                  <c:v>267</c:v>
                </c:pt>
                <c:pt idx="36">
                  <c:v>220</c:v>
                </c:pt>
                <c:pt idx="37">
                  <c:v>168</c:v>
                </c:pt>
                <c:pt idx="38">
                  <c:v>223</c:v>
                </c:pt>
                <c:pt idx="39">
                  <c:v>123</c:v>
                </c:pt>
                <c:pt idx="40">
                  <c:v>568</c:v>
                </c:pt>
              </c:numCache>
            </c:numRef>
          </c:yVal>
        </c:ser>
        <c:axId val="88946944"/>
        <c:axId val="88952832"/>
      </c:scatterChart>
      <c:valAx>
        <c:axId val="88946944"/>
        <c:scaling>
          <c:orientation val="minMax"/>
          <c:max val="40"/>
        </c:scaling>
        <c:axPos val="b"/>
        <c:numFmt formatCode="General" sourceLinked="1"/>
        <c:tickLblPos val="nextTo"/>
        <c:crossAx val="88952832"/>
        <c:crosses val="autoZero"/>
        <c:crossBetween val="midCat"/>
      </c:valAx>
      <c:valAx>
        <c:axId val="88952832"/>
        <c:scaling>
          <c:orientation val="minMax"/>
          <c:max val="700"/>
        </c:scaling>
        <c:axPos val="l"/>
        <c:majorGridlines/>
        <c:numFmt formatCode="General" sourceLinked="1"/>
        <c:tickLblPos val="nextTo"/>
        <c:crossAx val="88946944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536505653139526"/>
          <c:y val="0.18169283924255231"/>
          <c:w val="0.81859580052493464"/>
          <c:h val="0.56715933444099365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გრაფიკი'!$B$1</c:f>
              <c:strCache>
                <c:ptCount val="1"/>
                <c:pt idx="0">
                  <c:v>st.raodenoba</c:v>
                </c:pt>
              </c:strCache>
            </c:strRef>
          </c:tx>
          <c:xVal>
            <c:numRef>
              <c:f>'ფაკულტეტის გრაფიკი'!$A$2:$A$2732</c:f>
              <c:numCache>
                <c:formatCode>General</c:formatCode>
                <c:ptCount val="40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</c:numCache>
            </c:numRef>
          </c:xVal>
          <c:yVal>
            <c:numRef>
              <c:f>'ფაკულტეტის გრაფიკი'!$B$2:$B$2732</c:f>
              <c:numCache>
                <c:formatCode>General</c:formatCode>
                <c:ptCount val="40"/>
                <c:pt idx="0">
                  <c:v>14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7</c:v>
                </c:pt>
                <c:pt idx="5">
                  <c:v>3</c:v>
                </c:pt>
                <c:pt idx="6">
                  <c:v>2</c:v>
                </c:pt>
                <c:pt idx="7">
                  <c:v>8</c:v>
                </c:pt>
                <c:pt idx="8">
                  <c:v>3</c:v>
                </c:pt>
                <c:pt idx="9">
                  <c:v>14</c:v>
                </c:pt>
                <c:pt idx="10">
                  <c:v>19</c:v>
                </c:pt>
                <c:pt idx="11">
                  <c:v>14</c:v>
                </c:pt>
                <c:pt idx="12">
                  <c:v>13</c:v>
                </c:pt>
                <c:pt idx="13">
                  <c:v>15</c:v>
                </c:pt>
                <c:pt idx="14">
                  <c:v>21</c:v>
                </c:pt>
                <c:pt idx="15">
                  <c:v>14</c:v>
                </c:pt>
                <c:pt idx="16">
                  <c:v>13</c:v>
                </c:pt>
                <c:pt idx="17">
                  <c:v>13</c:v>
                </c:pt>
                <c:pt idx="18">
                  <c:v>23</c:v>
                </c:pt>
                <c:pt idx="19">
                  <c:v>67</c:v>
                </c:pt>
                <c:pt idx="20">
                  <c:v>146</c:v>
                </c:pt>
                <c:pt idx="21">
                  <c:v>85</c:v>
                </c:pt>
                <c:pt idx="22">
                  <c:v>82</c:v>
                </c:pt>
                <c:pt idx="23">
                  <c:v>49</c:v>
                </c:pt>
                <c:pt idx="24">
                  <c:v>156</c:v>
                </c:pt>
                <c:pt idx="25">
                  <c:v>79</c:v>
                </c:pt>
                <c:pt idx="26">
                  <c:v>83</c:v>
                </c:pt>
                <c:pt idx="27">
                  <c:v>91</c:v>
                </c:pt>
                <c:pt idx="28">
                  <c:v>74</c:v>
                </c:pt>
                <c:pt idx="29">
                  <c:v>229</c:v>
                </c:pt>
                <c:pt idx="30">
                  <c:v>95</c:v>
                </c:pt>
                <c:pt idx="31">
                  <c:v>76</c:v>
                </c:pt>
                <c:pt idx="32">
                  <c:v>107</c:v>
                </c:pt>
                <c:pt idx="33">
                  <c:v>99</c:v>
                </c:pt>
                <c:pt idx="34">
                  <c:v>189</c:v>
                </c:pt>
                <c:pt idx="35">
                  <c:v>130</c:v>
                </c:pt>
                <c:pt idx="36">
                  <c:v>81</c:v>
                </c:pt>
                <c:pt idx="37">
                  <c:v>130</c:v>
                </c:pt>
                <c:pt idx="38">
                  <c:v>109</c:v>
                </c:pt>
                <c:pt idx="39">
                  <c:v>334</c:v>
                </c:pt>
              </c:numCache>
            </c:numRef>
          </c:yVal>
        </c:ser>
        <c:axId val="89371008"/>
        <c:axId val="89372544"/>
      </c:scatterChart>
      <c:valAx>
        <c:axId val="89371008"/>
        <c:scaling>
          <c:orientation val="minMax"/>
          <c:max val="40"/>
        </c:scaling>
        <c:axPos val="b"/>
        <c:numFmt formatCode="General" sourceLinked="1"/>
        <c:tickLblPos val="nextTo"/>
        <c:crossAx val="89372544"/>
        <c:crosses val="autoZero"/>
        <c:crossBetween val="midCat"/>
      </c:valAx>
      <c:valAx>
        <c:axId val="89372544"/>
        <c:scaling>
          <c:orientation val="minMax"/>
          <c:max val="350"/>
        </c:scaling>
        <c:axPos val="l"/>
        <c:majorGridlines/>
        <c:numFmt formatCode="General" sourceLinked="1"/>
        <c:tickLblPos val="nextTo"/>
        <c:crossAx val="89371008"/>
        <c:crosses val="autoZero"/>
        <c:crossBetween val="midCat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156120107628113"/>
          <c:y val="0.25768815235304898"/>
          <c:w val="0.8597480975255487"/>
          <c:h val="0.54192180919245569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გრაფიკი'!$D$2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'გაერთიანებული გრაფიკი'!$C$3:$C$12358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გრაფიკი'!$D$3:$D$12358</c:f>
              <c:numCache>
                <c:formatCode>General</c:formatCode>
                <c:ptCount val="41"/>
                <c:pt idx="0">
                  <c:v>427</c:v>
                </c:pt>
                <c:pt idx="1">
                  <c:v>34</c:v>
                </c:pt>
                <c:pt idx="2">
                  <c:v>61</c:v>
                </c:pt>
                <c:pt idx="3">
                  <c:v>60</c:v>
                </c:pt>
                <c:pt idx="4">
                  <c:v>87</c:v>
                </c:pt>
                <c:pt idx="5">
                  <c:v>102</c:v>
                </c:pt>
                <c:pt idx="6">
                  <c:v>114</c:v>
                </c:pt>
                <c:pt idx="7">
                  <c:v>112</c:v>
                </c:pt>
                <c:pt idx="8">
                  <c:v>124</c:v>
                </c:pt>
                <c:pt idx="9">
                  <c:v>117</c:v>
                </c:pt>
                <c:pt idx="10">
                  <c:v>245</c:v>
                </c:pt>
                <c:pt idx="11">
                  <c:v>207</c:v>
                </c:pt>
                <c:pt idx="12">
                  <c:v>209</c:v>
                </c:pt>
                <c:pt idx="13">
                  <c:v>185</c:v>
                </c:pt>
                <c:pt idx="14">
                  <c:v>237</c:v>
                </c:pt>
                <c:pt idx="15">
                  <c:v>272</c:v>
                </c:pt>
                <c:pt idx="16">
                  <c:v>190</c:v>
                </c:pt>
                <c:pt idx="17">
                  <c:v>171</c:v>
                </c:pt>
                <c:pt idx="18">
                  <c:v>108</c:v>
                </c:pt>
                <c:pt idx="19">
                  <c:v>62</c:v>
                </c:pt>
                <c:pt idx="20">
                  <c:v>752</c:v>
                </c:pt>
                <c:pt idx="21">
                  <c:v>695</c:v>
                </c:pt>
                <c:pt idx="22">
                  <c:v>524</c:v>
                </c:pt>
                <c:pt idx="23">
                  <c:v>421</c:v>
                </c:pt>
                <c:pt idx="24">
                  <c:v>404</c:v>
                </c:pt>
                <c:pt idx="25">
                  <c:v>520</c:v>
                </c:pt>
                <c:pt idx="26">
                  <c:v>392</c:v>
                </c:pt>
                <c:pt idx="27">
                  <c:v>390</c:v>
                </c:pt>
                <c:pt idx="28">
                  <c:v>417</c:v>
                </c:pt>
                <c:pt idx="29">
                  <c:v>316</c:v>
                </c:pt>
                <c:pt idx="30">
                  <c:v>578</c:v>
                </c:pt>
                <c:pt idx="31">
                  <c:v>299</c:v>
                </c:pt>
                <c:pt idx="32">
                  <c:v>348</c:v>
                </c:pt>
                <c:pt idx="33">
                  <c:v>294</c:v>
                </c:pt>
                <c:pt idx="34">
                  <c:v>299</c:v>
                </c:pt>
                <c:pt idx="35">
                  <c:v>456</c:v>
                </c:pt>
                <c:pt idx="36">
                  <c:v>350</c:v>
                </c:pt>
                <c:pt idx="37">
                  <c:v>249</c:v>
                </c:pt>
                <c:pt idx="38">
                  <c:v>353</c:v>
                </c:pt>
                <c:pt idx="39">
                  <c:v>232</c:v>
                </c:pt>
                <c:pt idx="40">
                  <c:v>902</c:v>
                </c:pt>
              </c:numCache>
            </c:numRef>
          </c:yVal>
        </c:ser>
        <c:axId val="95624576"/>
        <c:axId val="95634560"/>
      </c:scatterChart>
      <c:valAx>
        <c:axId val="95624576"/>
        <c:scaling>
          <c:orientation val="minMax"/>
          <c:max val="40"/>
        </c:scaling>
        <c:axPos val="b"/>
        <c:numFmt formatCode="General" sourceLinked="1"/>
        <c:tickLblPos val="nextTo"/>
        <c:crossAx val="95634560"/>
        <c:crosses val="autoZero"/>
        <c:crossBetween val="midCat"/>
      </c:valAx>
      <c:valAx>
        <c:axId val="95634560"/>
        <c:scaling>
          <c:orientation val="minMax"/>
          <c:max val="900"/>
        </c:scaling>
        <c:axPos val="l"/>
        <c:majorGridlines/>
        <c:numFmt formatCode="General" sourceLinked="1"/>
        <c:tickLblPos val="nextTo"/>
        <c:crossAx val="95624576"/>
        <c:crosses val="autoZero"/>
        <c:crossBetween val="midCat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725915233283009"/>
          <c:y val="0.23294893613802675"/>
          <c:w val="0.8289967495605739"/>
          <c:h val="0.60605081425340912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გრაფიკი'!$B$1</c:f>
              <c:strCache>
                <c:ptCount val="1"/>
                <c:pt idx="0">
                  <c:v>st.raodenoba</c:v>
                </c:pt>
              </c:strCache>
            </c:strRef>
          </c:tx>
          <c:xVal>
            <c:numRef>
              <c:f>'საგამოცდოს გრაფიკი'!$A$2:$A$16124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გრაფიკი'!$B$2:$B$16124</c:f>
              <c:numCache>
                <c:formatCode>General</c:formatCode>
                <c:ptCount val="41"/>
                <c:pt idx="0">
                  <c:v>189</c:v>
                </c:pt>
                <c:pt idx="1">
                  <c:v>4</c:v>
                </c:pt>
                <c:pt idx="2">
                  <c:v>15</c:v>
                </c:pt>
                <c:pt idx="3">
                  <c:v>10</c:v>
                </c:pt>
                <c:pt idx="4">
                  <c:v>19</c:v>
                </c:pt>
                <c:pt idx="5">
                  <c:v>31</c:v>
                </c:pt>
                <c:pt idx="6">
                  <c:v>32</c:v>
                </c:pt>
                <c:pt idx="7">
                  <c:v>53</c:v>
                </c:pt>
                <c:pt idx="8">
                  <c:v>44</c:v>
                </c:pt>
                <c:pt idx="9">
                  <c:v>55</c:v>
                </c:pt>
                <c:pt idx="10">
                  <c:v>94</c:v>
                </c:pt>
                <c:pt idx="11">
                  <c:v>63</c:v>
                </c:pt>
                <c:pt idx="12">
                  <c:v>89</c:v>
                </c:pt>
                <c:pt idx="13">
                  <c:v>99</c:v>
                </c:pt>
                <c:pt idx="14">
                  <c:v>106</c:v>
                </c:pt>
                <c:pt idx="15">
                  <c:v>202</c:v>
                </c:pt>
                <c:pt idx="16">
                  <c:v>179</c:v>
                </c:pt>
                <c:pt idx="17">
                  <c:v>167</c:v>
                </c:pt>
                <c:pt idx="18">
                  <c:v>111</c:v>
                </c:pt>
                <c:pt idx="19">
                  <c:v>51</c:v>
                </c:pt>
                <c:pt idx="20">
                  <c:v>820</c:v>
                </c:pt>
                <c:pt idx="21">
                  <c:v>521</c:v>
                </c:pt>
                <c:pt idx="22">
                  <c:v>508</c:v>
                </c:pt>
                <c:pt idx="23">
                  <c:v>456</c:v>
                </c:pt>
                <c:pt idx="24">
                  <c:v>481</c:v>
                </c:pt>
                <c:pt idx="25">
                  <c:v>547</c:v>
                </c:pt>
                <c:pt idx="26">
                  <c:v>482</c:v>
                </c:pt>
                <c:pt idx="27">
                  <c:v>521</c:v>
                </c:pt>
                <c:pt idx="28">
                  <c:v>575</c:v>
                </c:pt>
                <c:pt idx="29">
                  <c:v>430</c:v>
                </c:pt>
                <c:pt idx="30">
                  <c:v>769</c:v>
                </c:pt>
                <c:pt idx="31">
                  <c:v>547</c:v>
                </c:pt>
                <c:pt idx="32">
                  <c:v>672</c:v>
                </c:pt>
                <c:pt idx="33">
                  <c:v>643</c:v>
                </c:pt>
                <c:pt idx="34">
                  <c:v>717</c:v>
                </c:pt>
                <c:pt idx="35">
                  <c:v>925</c:v>
                </c:pt>
                <c:pt idx="36">
                  <c:v>862</c:v>
                </c:pt>
                <c:pt idx="37">
                  <c:v>826</c:v>
                </c:pt>
                <c:pt idx="38">
                  <c:v>1032</c:v>
                </c:pt>
                <c:pt idx="39">
                  <c:v>735</c:v>
                </c:pt>
                <c:pt idx="40">
                  <c:v>1400</c:v>
                </c:pt>
              </c:numCache>
            </c:numRef>
          </c:yVal>
        </c:ser>
        <c:axId val="95655040"/>
        <c:axId val="95656576"/>
      </c:scatterChart>
      <c:valAx>
        <c:axId val="95655040"/>
        <c:scaling>
          <c:orientation val="minMax"/>
          <c:max val="40"/>
        </c:scaling>
        <c:axPos val="b"/>
        <c:numFmt formatCode="General" sourceLinked="1"/>
        <c:tickLblPos val="nextTo"/>
        <c:crossAx val="95656576"/>
        <c:crosses val="autoZero"/>
        <c:crossBetween val="midCat"/>
      </c:valAx>
      <c:valAx>
        <c:axId val="95656576"/>
        <c:scaling>
          <c:orientation val="minMax"/>
        </c:scaling>
        <c:axPos val="l"/>
        <c:majorGridlines/>
        <c:numFmt formatCode="General" sourceLinked="1"/>
        <c:tickLblPos val="nextTo"/>
        <c:crossAx val="95655040"/>
        <c:crosses val="autoZero"/>
        <c:crossBetween val="midCat"/>
      </c:valAx>
    </c:plotArea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0236107718038825"/>
          <c:y val="0.22247167104111987"/>
          <c:w val="0.8277325716147057"/>
          <c:h val="0.58998182686181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გრაფიკი'!$B$1</c:f>
              <c:strCache>
                <c:ptCount val="1"/>
                <c:pt idx="0">
                  <c:v>st.raodenoba</c:v>
                </c:pt>
              </c:strCache>
            </c:strRef>
          </c:tx>
          <c:xVal>
            <c:numRef>
              <c:f>'ფაკულტეტის გრაფიკი'!$A$2:$A$631</c:f>
              <c:numCache>
                <c:formatCode>General</c:formatCode>
                <c:ptCount val="24"/>
                <c:pt idx="0">
                  <c:v>10</c:v>
                </c:pt>
                <c:pt idx="1">
                  <c:v>14</c:v>
                </c:pt>
                <c:pt idx="2">
                  <c:v>17</c:v>
                </c:pt>
                <c:pt idx="3">
                  <c:v>20</c:v>
                </c:pt>
                <c:pt idx="4">
                  <c:v>21</c:v>
                </c:pt>
                <c:pt idx="5">
                  <c:v>22</c:v>
                </c:pt>
                <c:pt idx="6">
                  <c:v>23</c:v>
                </c:pt>
                <c:pt idx="7">
                  <c:v>24</c:v>
                </c:pt>
                <c:pt idx="8">
                  <c:v>25</c:v>
                </c:pt>
                <c:pt idx="9">
                  <c:v>26</c:v>
                </c:pt>
                <c:pt idx="10">
                  <c:v>27</c:v>
                </c:pt>
                <c:pt idx="11">
                  <c:v>28</c:v>
                </c:pt>
                <c:pt idx="12">
                  <c:v>29</c:v>
                </c:pt>
                <c:pt idx="13">
                  <c:v>30</c:v>
                </c:pt>
                <c:pt idx="14">
                  <c:v>31</c:v>
                </c:pt>
                <c:pt idx="15">
                  <c:v>32</c:v>
                </c:pt>
                <c:pt idx="16">
                  <c:v>33</c:v>
                </c:pt>
                <c:pt idx="17">
                  <c:v>34</c:v>
                </c:pt>
                <c:pt idx="18">
                  <c:v>35</c:v>
                </c:pt>
                <c:pt idx="19">
                  <c:v>36</c:v>
                </c:pt>
                <c:pt idx="20">
                  <c:v>37</c:v>
                </c:pt>
                <c:pt idx="21">
                  <c:v>38</c:v>
                </c:pt>
                <c:pt idx="22">
                  <c:v>39</c:v>
                </c:pt>
                <c:pt idx="23">
                  <c:v>40</c:v>
                </c:pt>
              </c:numCache>
            </c:numRef>
          </c:xVal>
          <c:yVal>
            <c:numRef>
              <c:f>'ფაკულტეტის გრაფიკი'!$B$2:$B$631</c:f>
              <c:numCache>
                <c:formatCode>General</c:formatCode>
                <c:ptCount val="2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9</c:v>
                </c:pt>
                <c:pt idx="5">
                  <c:v>7</c:v>
                </c:pt>
                <c:pt idx="6">
                  <c:v>8</c:v>
                </c:pt>
                <c:pt idx="7">
                  <c:v>5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16</c:v>
                </c:pt>
                <c:pt idx="12">
                  <c:v>13</c:v>
                </c:pt>
                <c:pt idx="13">
                  <c:v>38</c:v>
                </c:pt>
                <c:pt idx="14">
                  <c:v>9</c:v>
                </c:pt>
                <c:pt idx="15">
                  <c:v>20</c:v>
                </c:pt>
                <c:pt idx="16">
                  <c:v>11</c:v>
                </c:pt>
                <c:pt idx="17">
                  <c:v>27</c:v>
                </c:pt>
                <c:pt idx="18">
                  <c:v>39</c:v>
                </c:pt>
                <c:pt idx="19">
                  <c:v>63</c:v>
                </c:pt>
                <c:pt idx="20">
                  <c:v>48</c:v>
                </c:pt>
                <c:pt idx="21">
                  <c:v>50</c:v>
                </c:pt>
                <c:pt idx="22">
                  <c:v>35</c:v>
                </c:pt>
                <c:pt idx="23">
                  <c:v>174</c:v>
                </c:pt>
              </c:numCache>
            </c:numRef>
          </c:yVal>
        </c:ser>
        <c:axId val="90808320"/>
        <c:axId val="90809856"/>
      </c:scatterChart>
      <c:valAx>
        <c:axId val="90808320"/>
        <c:scaling>
          <c:orientation val="minMax"/>
          <c:max val="40"/>
        </c:scaling>
        <c:axPos val="b"/>
        <c:numFmt formatCode="General" sourceLinked="1"/>
        <c:tickLblPos val="nextTo"/>
        <c:crossAx val="90809856"/>
        <c:crosses val="autoZero"/>
        <c:crossBetween val="midCat"/>
      </c:valAx>
      <c:valAx>
        <c:axId val="90809856"/>
        <c:scaling>
          <c:orientation val="minMax"/>
          <c:max val="180"/>
        </c:scaling>
        <c:axPos val="l"/>
        <c:majorGridlines/>
        <c:numFmt formatCode="General" sourceLinked="1"/>
        <c:tickLblPos val="nextTo"/>
        <c:crossAx val="90808320"/>
        <c:crosses val="autoZero"/>
        <c:crossBetween val="midCat"/>
      </c:valAx>
    </c:plotArea>
    <c:plotVisOnly val="1"/>
  </c:chart>
  <c:externalData r:id="rId1"/>
  <c:userShapes r:id="rId2"/>
</c:chartSpace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4.png"/></Relationships>
</file>

<file path=ppt/drawings/_rels/drawing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15.png"/></Relationships>
</file>

<file path=ppt/drawings/_rels/drawing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2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7.png"/></Relationships>
</file>

<file path=ppt/drawing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7.png"/></Relationships>
</file>

<file path=ppt/drawing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4.png"/></Relationships>
</file>

<file path=ppt/drawing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image" Target="../media/image4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0.03092</cdr:x>
      <cdr:y>0.13545</cdr:y>
    </cdr:from>
    <cdr:to>
      <cdr:x>0.0654</cdr:x>
      <cdr:y>0.77522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71512" y="1366837"/>
          <a:ext cx="211455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0.41736</cdr:x>
      <cdr:y>0.86455</cdr:y>
    </cdr:from>
    <cdr:to>
      <cdr:x>0.65874</cdr:x>
      <cdr:y>0.97694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43274" y="2857499"/>
          <a:ext cx="1933575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0.1522</cdr:x>
      <cdr:y>0.02017</cdr:y>
    </cdr:from>
    <cdr:to>
      <cdr:x>0.83829</cdr:x>
      <cdr:y>0.2219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19201" y="66675"/>
          <a:ext cx="5495924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უნივერსიტეტის</a:t>
          </a:r>
          <a:r>
            <a:rPr lang="ka-GE" sz="1100" b="1" baseline="0"/>
            <a:t> ძირითადი გამოცდების </a:t>
          </a:r>
          <a:r>
            <a:rPr lang="ka-GE" sz="1100" b="1"/>
            <a:t>შეფასებათა</a:t>
          </a:r>
          <a:r>
            <a:rPr lang="ka-GE" sz="1100" b="1" baseline="0"/>
            <a:t> განაწილება </a:t>
          </a:r>
        </a:p>
        <a:p xmlns:a="http://schemas.openxmlformats.org/drawingml/2006/main">
          <a:pPr algn="ctr"/>
          <a:r>
            <a:rPr lang="ka-GE" sz="1100" b="1" baseline="0"/>
            <a:t>(თსუ საგამოცდო ცენტრისა და ფაკულტეტის  მიერ ორგანიზებული გამოცდები)</a:t>
          </a:r>
          <a:endParaRPr lang="en-US" sz="1100" b="1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0.22606</cdr:x>
      <cdr:y>0.0788</cdr:y>
    </cdr:from>
    <cdr:to>
      <cdr:x>0.78723</cdr:x>
      <cdr:y>0.33967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619250" y="276224"/>
          <a:ext cx="401955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</cdr:x>
      <cdr:y>0.02419</cdr:y>
    </cdr:from>
    <cdr:to>
      <cdr:x>0.90471</cdr:x>
      <cdr:y>0.16848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09625" y="85725"/>
          <a:ext cx="6515100" cy="511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იურიდიული ფაკულტეტი</a:t>
          </a:r>
        </a:p>
        <a:p xmlns:a="http://schemas.openxmlformats.org/drawingml/2006/main">
          <a:pPr algn="ctr"/>
          <a:r>
            <a:rPr lang="ka-GE" sz="1100" b="1" dirty="0"/>
            <a:t>შფასებათა განაწილება (საგამოცდო</a:t>
          </a:r>
          <a:r>
            <a:rPr lang="ka-GE" sz="1100" b="1" baseline="0" dirty="0"/>
            <a:t> ცენტრისა და ფაკულტეტის მიერ ორგანიზებული გამოცდები)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0.03646</cdr:x>
      <cdr:y>0.1875</cdr:y>
    </cdr:from>
    <cdr:to>
      <cdr:x>0.07176</cdr:x>
      <cdr:y>0.73641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523895" y="1476358"/>
          <a:ext cx="1924039" cy="2858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/>
            <a:t> </a:t>
          </a:r>
          <a:r>
            <a:rPr lang="ka-GE" sz="1100" b="1"/>
            <a:t>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0.39612</cdr:x>
      <cdr:y>0.86142</cdr:y>
    </cdr:from>
    <cdr:to>
      <cdr:x>0.64213</cdr:x>
      <cdr:y>0.9538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207072" y="3019432"/>
          <a:ext cx="1991759" cy="323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მიღებული</a:t>
          </a:r>
          <a:r>
            <a:rPr lang="ka-GE" sz="1100" dirty="0"/>
            <a:t> </a:t>
          </a:r>
          <a:r>
            <a:rPr lang="ka-GE" sz="1100" b="1" dirty="0"/>
            <a:t>შეფასებები</a:t>
          </a:r>
          <a:endParaRPr lang="en-US" sz="1100" b="1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0.00339</cdr:x>
      <cdr:y>0.00703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0.00339</cdr:x>
      <cdr:y>0.00703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0.18228</cdr:x>
      <cdr:y>0.02114</cdr:y>
    </cdr:from>
    <cdr:to>
      <cdr:x>0.87933</cdr:x>
      <cdr:y>0.18374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502832" y="68793"/>
          <a:ext cx="5746750" cy="529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dirty="0"/>
            <a:t>მედიცინის</a:t>
          </a:r>
          <a:r>
            <a:rPr lang="ka-GE" sz="1200" b="1" baseline="0" dirty="0"/>
            <a:t> ფაკულტეტი</a:t>
          </a:r>
        </a:p>
        <a:p xmlns:a="http://schemas.openxmlformats.org/drawingml/2006/main">
          <a:pPr algn="ctr"/>
          <a:r>
            <a:rPr lang="ka-GE" sz="1200" b="1" baseline="0" dirty="0"/>
            <a:t>შეფასებათა განაწილება (საგამოცდო ცენტის მიერ ორგანიზებული გამოცდები)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0.45186</cdr:x>
      <cdr:y>0.86992</cdr:y>
    </cdr:from>
    <cdr:to>
      <cdr:x>0.67779</cdr:x>
      <cdr:y>0.96911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725331" y="2831042"/>
          <a:ext cx="1862667" cy="322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200" b="1"/>
            <a:t>მიღებული შეფასებები</a:t>
          </a:r>
          <a:endParaRPr lang="en-US" sz="1200" b="1"/>
        </a:p>
      </cdr:txBody>
    </cdr:sp>
  </cdr:relSizeAnchor>
  <cdr:relSizeAnchor xmlns:cdr="http://schemas.openxmlformats.org/drawingml/2006/chartDrawing">
    <cdr:from>
      <cdr:x>0.01348</cdr:x>
      <cdr:y>0.18862</cdr:y>
    </cdr:from>
    <cdr:to>
      <cdr:x>0.05263</cdr:x>
      <cdr:y>0.82439</cdr:y>
    </cdr:to>
    <cdr:sp macro="" textlink="">
      <cdr:nvSpPr>
        <cdr:cNvPr id="11" name="TextBox 10"/>
        <cdr:cNvSpPr txBox="1"/>
      </cdr:nvSpPr>
      <cdr:spPr>
        <a:xfrm xmlns:a="http://schemas.openxmlformats.org/drawingml/2006/main" rot="16200000">
          <a:off x="-761999" y="1486959"/>
          <a:ext cx="2069042" cy="3227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200" b="1"/>
            <a:t>სტუდენტთა</a:t>
          </a:r>
          <a:r>
            <a:rPr lang="ka-GE" sz="1200" b="1" baseline="0"/>
            <a:t> რაოდენობა</a:t>
          </a:r>
          <a:endParaRPr lang="en-US" sz="1200" b="1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0.01454</cdr:x>
      <cdr:y>0.18984</cdr:y>
    </cdr:from>
    <cdr:to>
      <cdr:x>0.04939</cdr:x>
      <cdr:y>0.70975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81884" y="1469208"/>
          <a:ext cx="1852088" cy="26622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0.25898</cdr:x>
      <cdr:y>0.06977</cdr:y>
    </cdr:from>
    <cdr:to>
      <cdr:x>0.7596</cdr:x>
      <cdr:y>0.16279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90725" y="257175"/>
          <a:ext cx="38481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0.38786</cdr:x>
      <cdr:y>0.04134</cdr:y>
    </cdr:from>
    <cdr:to>
      <cdr:x>0.50682</cdr:x>
      <cdr:y>0.28941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81325" y="152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0.40773</cdr:x>
      <cdr:y>0.88553</cdr:y>
    </cdr:from>
    <cdr:to>
      <cdr:x>0.66681</cdr:x>
      <cdr:y>0.96944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114676" y="3154555"/>
          <a:ext cx="1979086" cy="2989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</a:t>
          </a:r>
          <a:r>
            <a:rPr lang="ka-GE" sz="1100" b="1" baseline="0"/>
            <a:t>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0.12095</cdr:x>
      <cdr:y>0.02603</cdr:y>
    </cdr:from>
    <cdr:to>
      <cdr:x>0.93267</cdr:x>
      <cdr:y>0.16986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920469" y="90489"/>
          <a:ext cx="6177580" cy="5000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</a:t>
          </a:r>
          <a:r>
            <a:rPr lang="ka-GE" sz="1100" b="1" baseline="0">
              <a:latin typeface="+mn-lt"/>
              <a:ea typeface="+mn-ea"/>
              <a:cs typeface="+mn-cs"/>
            </a:rPr>
            <a:t> და პოლიტიკურ მეცნიერებათა ფაკულტეტი</a:t>
          </a: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 (თსუ საგამოცდო ცენტრის  მიერ ორგანიზებული გამოცდები)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0.02573</cdr:x>
      <cdr:y>0.19356</cdr:y>
    </cdr:from>
    <cdr:to>
      <cdr:x>0.06017</cdr:x>
      <cdr:y>0.6602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66085" y="1481108"/>
          <a:ext cx="1755675" cy="24996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0.40599</cdr:x>
      <cdr:y>0.87402</cdr:y>
    </cdr:from>
    <cdr:to>
      <cdr:x>0.63614</cdr:x>
      <cdr:y>0.93866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3192876" y="3288382"/>
          <a:ext cx="1810009" cy="2432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0.17627</cdr:x>
      <cdr:y>0.02025</cdr:y>
    </cdr:from>
    <cdr:to>
      <cdr:x>0.86787</cdr:x>
      <cdr:y>0.17468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398587" y="76199"/>
          <a:ext cx="5487388" cy="581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</a:t>
          </a:r>
          <a:r>
            <a:rPr lang="ka-GE" sz="1100" b="1" baseline="0">
              <a:latin typeface="+mn-lt"/>
              <a:ea typeface="+mn-ea"/>
              <a:cs typeface="+mn-cs"/>
            </a:rPr>
            <a:t> და პოლიტიკურ მეცნიერებათა ფაკულტეტი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 (ფაკულტეტის მიერ ორგანიზებული გამოცდები)</a:t>
          </a:r>
          <a:endParaRPr lang="en-US"/>
        </a:p>
        <a:p xmlns:a="http://schemas.openxmlformats.org/drawingml/2006/main">
          <a:pPr algn="ctr"/>
          <a:endParaRPr lang="en-US" sz="1100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0.21499</cdr:x>
      <cdr:y>0.05676</cdr:y>
    </cdr:from>
    <cdr:to>
      <cdr:x>0.79607</cdr:x>
      <cdr:y>0.1973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66875" y="200026"/>
          <a:ext cx="4505325" cy="495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0.15479</cdr:x>
      <cdr:y>0.01892</cdr:y>
    </cdr:from>
    <cdr:to>
      <cdr:x>0.91646</cdr:x>
      <cdr:y>0.18378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00150" y="66675"/>
          <a:ext cx="5905500" cy="5810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სოციალურ და პოლიტიკურ მეცნიერებათა ფაკულტეტი</a:t>
          </a:r>
        </a:p>
        <a:p xmlns:a="http://schemas.openxmlformats.org/drawingml/2006/main">
          <a:pPr algn="ctr"/>
          <a:r>
            <a:rPr lang="ka-GE" sz="1100" b="1"/>
            <a:t>შეფასებათა განაწილება (საგამოცდო ცენტრისა და ფაკულტეტის  მიერ</a:t>
          </a:r>
          <a:r>
            <a:rPr lang="ka-GE" sz="1100" b="1" baseline="0"/>
            <a:t> ორგანიზებული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0.03808</cdr:x>
      <cdr:y>0.21892</cdr:y>
    </cdr:from>
    <cdr:to>
      <cdr:x>0.07862</cdr:x>
      <cdr:y>0.72973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5275" y="771525"/>
          <a:ext cx="314325" cy="1800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0.02522</cdr:x>
      <cdr:y>0.24826</cdr:y>
    </cdr:from>
    <cdr:to>
      <cdr:x>0.06265</cdr:x>
      <cdr:y>0.77528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609782" y="1721045"/>
          <a:ext cx="1927628" cy="3015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0.38206</cdr:x>
      <cdr:y>0.84865</cdr:y>
    </cdr:from>
    <cdr:to>
      <cdr:x>0.60811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962275" y="2990849"/>
          <a:ext cx="1752600" cy="5333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0.37838</cdr:x>
      <cdr:y>0.86364</cdr:y>
    </cdr:from>
    <cdr:to>
      <cdr:x>0.60197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933700" y="3076574"/>
          <a:ext cx="173355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0.44126</cdr:x>
      <cdr:y>0.88026</cdr:y>
    </cdr:from>
    <cdr:to>
      <cdr:x>0.6383</cdr:x>
      <cdr:y>0.96537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555738" y="3219654"/>
          <a:ext cx="1587762" cy="311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  შეფასება</a:t>
          </a:r>
          <a:endParaRPr lang="en-US" sz="1100" b="1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0.38268</cdr:x>
      <cdr:y>0.87003</cdr:y>
    </cdr:from>
    <cdr:to>
      <cdr:x>0.6162</cdr:x>
      <cdr:y>0.93855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891741" y="3173943"/>
          <a:ext cx="1764594" cy="24996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0.02039</cdr:x>
      <cdr:y>0.27257</cdr:y>
    </cdr:from>
    <cdr:to>
      <cdr:x>0.05534</cdr:x>
      <cdr:y>0.76723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16181" y="1764583"/>
          <a:ext cx="1804556" cy="2641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0.12605</cdr:x>
      <cdr:y>0.03249</cdr:y>
    </cdr:from>
    <cdr:to>
      <cdr:x>0.94958</cdr:x>
      <cdr:y>0.18625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52499" y="118533"/>
          <a:ext cx="6223001" cy="5609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</a:t>
          </a:r>
          <a:r>
            <a:rPr lang="ka-GE" sz="1100" b="1" baseline="0">
              <a:latin typeface="+mn-lt"/>
              <a:ea typeface="+mn-ea"/>
              <a:cs typeface="+mn-cs"/>
            </a:rPr>
            <a:t> და პოლიტიკურ მეცნიერებათა ფაკულტეტი</a:t>
          </a:r>
          <a:endParaRPr lang="en-US"/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 (თსუ საგამოცდო ცენტრის მიერ ორგანიზებული გამოცდები)</a:t>
          </a:r>
        </a:p>
        <a:p xmlns:a="http://schemas.openxmlformats.org/drawingml/2006/main">
          <a:pPr algn="ctr"/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0.39999</cdr:x>
      <cdr:y>0.88206</cdr:y>
    </cdr:from>
    <cdr:to>
      <cdr:x>0.65023</cdr:x>
      <cdr:y>0.93671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990741" y="3419474"/>
          <a:ext cx="1871076" cy="21185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0.03496</cdr:x>
      <cdr:y>0.30563</cdr:y>
    </cdr:from>
    <cdr:to>
      <cdr:x>0.06882</cdr:x>
      <cdr:y>0.77113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14302" y="1960533"/>
          <a:ext cx="1804592" cy="25317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0.20709</cdr:x>
      <cdr:y>0.00983</cdr:y>
    </cdr:from>
    <cdr:to>
      <cdr:x>0.8589</cdr:x>
      <cdr:y>0.17199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548444" y="38100"/>
          <a:ext cx="4873644" cy="628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</a:t>
          </a:r>
          <a:r>
            <a:rPr lang="ka-GE" sz="1100" b="1" baseline="0">
              <a:latin typeface="+mn-lt"/>
              <a:ea typeface="+mn-ea"/>
              <a:cs typeface="+mn-cs"/>
            </a:rPr>
            <a:t> და პოლიტიკურ მეცნიერებათა ფაკულტეტი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 (ფაკულტეტის მიერ ორგანიზებული გამოცდები)</a:t>
          </a:r>
          <a:endParaRPr lang="en-US" sz="110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0.02654</cdr:x>
      <cdr:y>0.175</cdr:y>
    </cdr:from>
    <cdr:to>
      <cdr:x>0.06467</cdr:x>
      <cdr:y>0.69543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31319" y="1507619"/>
          <a:ext cx="1982847" cy="3011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</a:t>
          </a:r>
          <a:r>
            <a:rPr lang="ka-GE" sz="1100" b="1"/>
            <a:t>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0.45115</cdr:x>
      <cdr:y>0.8775</cdr:y>
    </cdr:from>
    <cdr:to>
      <cdr:x>0.65191</cdr:x>
      <cdr:y>0.96155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562350" y="3343275"/>
          <a:ext cx="1585260" cy="3202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/>
            <a:t>მიღებული 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0.0965</cdr:x>
      <cdr:y>0.0325</cdr:y>
    </cdr:from>
    <cdr:to>
      <cdr:x>0.95054</cdr:x>
      <cdr:y>0.205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62000" y="123825"/>
          <a:ext cx="6743700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</a:t>
          </a:r>
          <a:endParaRPr lang="en-US"/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შეფასებათა განაწილება (საგამოცდო ცენტრისა და ფაკულტეტის  მიერ</a:t>
          </a:r>
          <a:r>
            <a:rPr lang="ka-GE" sz="1100" b="1" baseline="0">
              <a:latin typeface="+mn-lt"/>
              <a:ea typeface="+mn-ea"/>
              <a:cs typeface="+mn-cs"/>
            </a:rPr>
            <a:t> ორგანიზებული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0.01681</cdr:x>
      <cdr:y>0.22222</cdr:y>
    </cdr:from>
    <cdr:to>
      <cdr:x>0.06002</cdr:x>
      <cdr:y>0.74255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09601" y="1524001"/>
          <a:ext cx="18288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სუდენტთა</a:t>
          </a:r>
          <a:r>
            <a:rPr lang="ka-GE" sz="1100" b="1" baseline="0">
              <a:latin typeface="+mn-lt"/>
              <a:ea typeface="+mn-ea"/>
              <a:cs typeface="+mn-cs"/>
            </a:rPr>
            <a:t>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0.37099</cdr:x>
      <cdr:y>0.8913</cdr:y>
    </cdr:from>
    <cdr:to>
      <cdr:x>0.65636</cdr:x>
      <cdr:y>0.97826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71800" y="3124199"/>
          <a:ext cx="2286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სტუდენტთა</a:t>
          </a:r>
          <a:r>
            <a:rPr lang="ka-GE" sz="1100" b="1" baseline="0" dirty="0">
              <a:latin typeface="+mn-lt"/>
              <a:ea typeface="+mn-ea"/>
              <a:cs typeface="+mn-cs"/>
            </a:rPr>
            <a:t> შეფასებები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0.16171</cdr:x>
      <cdr:y>0.08696</cdr:y>
    </cdr:from>
    <cdr:to>
      <cdr:x>0.9025</cdr:x>
      <cdr:y>0.26087</cdr:y>
    </cdr:to>
    <cdr:sp macro="" textlink="">
      <cdr:nvSpPr>
        <cdr:cNvPr id="4" name="TextBox 6"/>
        <cdr:cNvSpPr txBox="1"/>
      </cdr:nvSpPr>
      <cdr:spPr>
        <a:xfrm xmlns:a="http://schemas.openxmlformats.org/drawingml/2006/main">
          <a:off x="1295400" y="304800"/>
          <a:ext cx="5934075" cy="6096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 rtl="0"/>
          <a:r>
            <a:rPr lang="ka-GE" sz="1100" b="1" i="0" baseline="0" dirty="0">
              <a:solidFill>
                <a:sysClr val="windowText" lastClr="000000"/>
              </a:solidFill>
              <a:latin typeface="Calibri"/>
            </a:rPr>
            <a:t>ტურიზმის  განვითარების ინსტიტუტის ტურიზმის საერთაშორისო სკოლა</a:t>
          </a:r>
          <a:endParaRPr lang="en-US" sz="1100" b="1" i="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pPr algn="ctr" rtl="0"/>
          <a:r>
            <a:rPr lang="ka-GE" sz="1100" b="1" i="0" baseline="0" dirty="0">
              <a:solidFill>
                <a:sysClr val="windowText" lastClr="000000"/>
              </a:solidFill>
              <a:latin typeface="Calibri"/>
            </a:rPr>
            <a:t> შეფასებათა განაწილება  </a:t>
          </a:r>
          <a:r>
            <a:rPr lang="ru-RU" sz="1100" b="1" i="0" baseline="0" dirty="0">
              <a:solidFill>
                <a:sysClr val="windowText" lastClr="000000"/>
              </a:solidFill>
              <a:latin typeface="Calibri"/>
            </a:rPr>
            <a:t>(</a:t>
          </a:r>
          <a:r>
            <a:rPr lang="ka-GE" sz="1100" b="1" i="0" baseline="0" dirty="0">
              <a:solidFill>
                <a:sysClr val="windowText" lastClr="000000"/>
              </a:solidFill>
              <a:latin typeface="Calibri"/>
            </a:rPr>
            <a:t>საგამოცდო ცენტრის მიერ ორგანიზებული გამოცდები)</a:t>
          </a:r>
          <a:endParaRPr lang="en-US" sz="1100" b="1" i="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endParaRPr lang="en-US" sz="1100" dirty="0">
            <a:solidFill>
              <a:sysClr val="windowText" lastClr="000000"/>
            </a:solidFill>
            <a:latin typeface="Calibri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0.0233</cdr:x>
      <cdr:y>0.23376</cdr:y>
    </cdr:from>
    <cdr:to>
      <cdr:x>0.05615</cdr:x>
      <cdr:y>0.73251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566904" y="1580936"/>
          <a:ext cx="1767222" cy="2619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</a:t>
          </a:r>
          <a:r>
            <a:rPr lang="ka-GE" sz="1100" b="1" baseline="0">
              <a:latin typeface="+mn-lt"/>
              <a:ea typeface="+mn-ea"/>
              <a:cs typeface="+mn-cs"/>
            </a:rPr>
            <a:t> რაოდენობა 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0.40077</cdr:x>
      <cdr:y>0.89216</cdr:y>
    </cdr:from>
    <cdr:to>
      <cdr:x>0.65645</cdr:x>
      <cdr:y>0.97014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96783" y="3297172"/>
          <a:ext cx="2039472" cy="2881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0.14815</cdr:x>
      <cdr:y>0</cdr:y>
    </cdr:from>
    <cdr:to>
      <cdr:x>0.88292</cdr:x>
      <cdr:y>0.21478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181742" y="0"/>
          <a:ext cx="5861008" cy="793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ჰუმანიტარულ მეცნიერებათა ფაკულტეტი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შაფესებათა</a:t>
          </a:r>
          <a:r>
            <a:rPr lang="ka-GE" sz="1100" b="1" baseline="0">
              <a:latin typeface="+mn-lt"/>
              <a:ea typeface="+mn-ea"/>
              <a:cs typeface="+mn-cs"/>
            </a:rPr>
            <a:t> განაწილება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 (თსუ საგამოცდო ცენტრის მიერ  მიერ ორგანიზებული გამოცდები)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0.01782</cdr:x>
      <cdr:y>0.25617</cdr:y>
    </cdr:from>
    <cdr:to>
      <cdr:x>0.04982</cdr:x>
      <cdr:y>0.74446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38161" y="1724041"/>
          <a:ext cx="1804573" cy="24993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0.11463</cdr:x>
      <cdr:y>0</cdr:y>
    </cdr:from>
    <cdr:to>
      <cdr:x>0.93902</cdr:x>
      <cdr:y>0.17784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95349" y="0"/>
          <a:ext cx="6438901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i="0"/>
            <a:t>ეკონომიკისა</a:t>
          </a:r>
          <a:r>
            <a:rPr lang="ka-GE" sz="1100" b="1" i="0" baseline="0"/>
            <a:t> და ბიზნესის ფაკულტეტი</a:t>
          </a:r>
        </a:p>
        <a:p xmlns:a="http://schemas.openxmlformats.org/drawingml/2006/main">
          <a:pPr algn="ctr"/>
          <a:r>
            <a:rPr lang="ka-GE" sz="1100" b="1" i="0" baseline="0"/>
            <a:t>შეფასებათა განაწილება (თსუ საგამოცდო ცენტრის  მიერ ორგანიზებული გამოცდები)</a:t>
          </a:r>
          <a:endParaRPr lang="en-US" sz="1100" b="1" i="0"/>
        </a:p>
      </cdr:txBody>
    </cdr:sp>
  </cdr:relSizeAnchor>
  <cdr:relSizeAnchor xmlns:cdr="http://schemas.openxmlformats.org/drawingml/2006/chartDrawing">
    <cdr:from>
      <cdr:x>0.41707</cdr:x>
      <cdr:y>0.88918</cdr:y>
    </cdr:from>
    <cdr:to>
      <cdr:x>0.67439</cdr:x>
      <cdr:y>0.96907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257549" y="3286125"/>
          <a:ext cx="20097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 შეფასებები</a:t>
          </a:r>
          <a:endParaRPr lang="en-US" sz="1100" b="1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0.00338</cdr:x>
      <cdr:y>0.00742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0.02389</cdr:x>
      <cdr:y>0.28686</cdr:y>
    </cdr:from>
    <cdr:to>
      <cdr:x>0.05851</cdr:x>
      <cdr:y>0.7818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66071" y="1766822"/>
          <a:ext cx="1758440" cy="26314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0.43985</cdr:x>
      <cdr:y>0.89812</cdr:y>
    </cdr:from>
    <cdr:to>
      <cdr:x>0.67794</cdr:x>
      <cdr:y>0.97587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43275" y="3190875"/>
          <a:ext cx="1809750" cy="2762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 შეფასებები</a:t>
          </a:r>
          <a:endParaRPr lang="en-US" sz="1100" b="1"/>
        </a:p>
      </cdr:txBody>
    </cdr:sp>
  </cdr:relSizeAnchor>
  <cdr:relSizeAnchor xmlns:cdr="http://schemas.openxmlformats.org/drawingml/2006/chartDrawing">
    <cdr:from>
      <cdr:x>0.17544</cdr:x>
      <cdr:y>0.0429</cdr:y>
    </cdr:from>
    <cdr:to>
      <cdr:x>0.90226</cdr:x>
      <cdr:y>0.23056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333500" y="152401"/>
          <a:ext cx="5524500" cy="666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ეკონომიკისა</a:t>
          </a:r>
          <a:r>
            <a:rPr lang="ka-GE" sz="1100" b="1" baseline="0" dirty="0"/>
            <a:t> და ბიზნესის ფაკულტეტი</a:t>
          </a:r>
        </a:p>
        <a:p xmlns:a="http://schemas.openxmlformats.org/drawingml/2006/main">
          <a:pPr algn="ctr"/>
          <a:r>
            <a:rPr lang="ka-GE" sz="1100" b="1" baseline="0" dirty="0"/>
            <a:t>შეფასებათა განაწილება (ფაკულტეტის მიერ ორგანიზებული გამოცდები)</a:t>
          </a:r>
          <a:endParaRPr lang="en-US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0.0034</cdr:x>
      <cdr:y>0.00738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0.0034</cdr:x>
      <cdr:y>0.00738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0.01837</cdr:x>
      <cdr:y>0.194</cdr:y>
    </cdr:from>
    <cdr:to>
      <cdr:x>0.05322</cdr:x>
      <cdr:y>0.72334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91535" y="1558736"/>
          <a:ext cx="1961324" cy="28149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0.07651</cdr:x>
      <cdr:y>0.01285</cdr:y>
    </cdr:from>
    <cdr:to>
      <cdr:x>0.93492</cdr:x>
      <cdr:y>0.16967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17958" y="47626"/>
          <a:ext cx="6933618" cy="581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ეკონომიკისა</a:t>
          </a:r>
          <a:r>
            <a:rPr lang="ka-GE" sz="1100" b="1" baseline="0"/>
            <a:t> და ბიზნესის ფაკულტეტი </a:t>
          </a:r>
        </a:p>
        <a:p xmlns:a="http://schemas.openxmlformats.org/drawingml/2006/main">
          <a:pPr algn="ctr"/>
          <a:r>
            <a:rPr lang="ka-GE" sz="1100" b="1" baseline="0"/>
            <a:t>შეფასებათა განაწილება (თსუ საგამოცდო ცენტრის და ფაკულტეტის მიერ ორგანიზებული გამოცდები) </a:t>
          </a:r>
          <a:endParaRPr lang="en-US" sz="1100" b="1"/>
        </a:p>
      </cdr:txBody>
    </cdr:sp>
  </cdr:relSizeAnchor>
  <cdr:relSizeAnchor xmlns:cdr="http://schemas.openxmlformats.org/drawingml/2006/chartDrawing">
    <cdr:from>
      <cdr:x>0.4316</cdr:x>
      <cdr:y>0.85873</cdr:y>
    </cdr:from>
    <cdr:to>
      <cdr:x>0.64033</cdr:x>
      <cdr:y>0.95568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486149" y="2952750"/>
          <a:ext cx="1685925" cy="333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 შეფასებები</a:t>
          </a:r>
          <a:endParaRPr lang="en-US" sz="1100" b="1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0.02994</cdr:x>
      <cdr:y>0.20735</cdr:y>
    </cdr:from>
    <cdr:to>
      <cdr:x>0.0647</cdr:x>
      <cdr:y>0.73508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04678" y="1562625"/>
          <a:ext cx="1890012" cy="2499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0.43047</cdr:x>
      <cdr:y>0.86376</cdr:y>
    </cdr:from>
    <cdr:to>
      <cdr:x>0.64241</cdr:x>
      <cdr:y>0.93686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3095638" y="3093472"/>
          <a:ext cx="1524140" cy="2618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0.17086</cdr:x>
      <cdr:y>0.00798</cdr:y>
    </cdr:from>
    <cdr:to>
      <cdr:x>0.91788</cdr:x>
      <cdr:y>0.14096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228725" y="28575"/>
          <a:ext cx="537210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ზუსტ</a:t>
          </a:r>
          <a:r>
            <a:rPr lang="ka-GE" sz="1100" b="1" baseline="0" dirty="0"/>
            <a:t> </a:t>
          </a:r>
          <a:r>
            <a:rPr lang="ka-GE" sz="1100" b="1" dirty="0"/>
            <a:t>და საბუნებისმეტყველო  მეცნიერებათა</a:t>
          </a:r>
          <a:r>
            <a:rPr lang="en-US" sz="1100" b="1" baseline="0" dirty="0"/>
            <a:t> </a:t>
          </a:r>
          <a:r>
            <a:rPr lang="ka-GE" sz="1100" b="1" dirty="0"/>
            <a:t>ფაკულტეტი </a:t>
          </a:r>
        </a:p>
        <a:p xmlns:a="http://schemas.openxmlformats.org/drawingml/2006/main">
          <a:pPr algn="ctr"/>
          <a:r>
            <a:rPr lang="ka-GE" sz="1100" b="1" dirty="0"/>
            <a:t>შეფასებათა განაწილება (თსუ  საგამოცდო ცენტრის მიერ ორგანიზებული გამოცდები)</a:t>
          </a:r>
          <a:endParaRPr lang="en-US" sz="11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0.19005</cdr:x>
      <cdr:y>0.04802</cdr:y>
    </cdr:from>
    <cdr:to>
      <cdr:x>0.83929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19224" y="161925"/>
          <a:ext cx="4848225" cy="400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0.16964</cdr:x>
      <cdr:y>0.01695</cdr:y>
    </cdr:from>
    <cdr:to>
      <cdr:x>0.92347</cdr:x>
      <cdr:y>0.19492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66804" y="57150"/>
          <a:ext cx="5629301" cy="6000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ზუსტ  და საბუნებისმეტყველო მეცნიერებათა ფაკულტეტი</a:t>
          </a:r>
        </a:p>
        <a:p xmlns:a="http://schemas.openxmlformats.org/drawingml/2006/main">
          <a:pPr algn="ctr"/>
          <a:r>
            <a:rPr lang="ka-GE" sz="1100" b="1"/>
            <a:t>შეფასებათა განაწილება (ფაკულტეტის მიერ ორგანიზებული</a:t>
          </a:r>
          <a:r>
            <a:rPr lang="ka-GE" sz="1100" b="1" baseline="0"/>
            <a:t>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0.03061</cdr:x>
      <cdr:y>0.19209</cdr:y>
    </cdr:from>
    <cdr:to>
      <cdr:x>0.08036</cdr:x>
      <cdr:y>0.76554</cdr:y>
    </cdr:to>
    <cdr:sp macro="" textlink="">
      <cdr:nvSpPr>
        <cdr:cNvPr id="4" name="TextBox 3"/>
        <cdr:cNvSpPr txBox="1"/>
      </cdr:nvSpPr>
      <cdr:spPr>
        <a:xfrm xmlns:a="http://schemas.openxmlformats.org/drawingml/2006/main" rot="16200000">
          <a:off x="-552449" y="1428749"/>
          <a:ext cx="1933576" cy="3714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0.39413</cdr:x>
      <cdr:y>0.84463</cdr:y>
    </cdr:from>
    <cdr:to>
      <cdr:x>0.61734</cdr:x>
      <cdr:y>0.93503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943205" y="2847969"/>
          <a:ext cx="1666843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</a:t>
          </a:r>
          <a:r>
            <a:rPr lang="ka-GE" sz="1100" b="1" baseline="0"/>
            <a:t>  შეფასება</a:t>
          </a:r>
          <a:endParaRPr lang="en-US" sz="1100" b="1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0.01623</cdr:x>
      <cdr:y>0.22965</cdr:y>
    </cdr:from>
    <cdr:to>
      <cdr:x>0.06432</cdr:x>
      <cdr:y>0.81977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661794" y="1537180"/>
          <a:ext cx="1933587" cy="364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/>
            <a:t>სტუდენტთა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0.39088</cdr:x>
      <cdr:y>0.875</cdr:y>
    </cdr:from>
    <cdr:to>
      <cdr:x>0.60665</cdr:x>
      <cdr:y>0.96803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019425" y="2867025"/>
          <a:ext cx="1666843" cy="304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/>
            <a:t>მიღებული</a:t>
          </a:r>
          <a:r>
            <a:rPr lang="ka-GE" sz="1100" b="1" baseline="0"/>
            <a:t> 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0.38742</cdr:x>
      <cdr:y>0.125</cdr:y>
    </cdr:from>
    <cdr:to>
      <cdr:x>0.97736</cdr:x>
      <cdr:y>0.40407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933699" y="409575"/>
          <a:ext cx="44672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0.3434</cdr:x>
      <cdr:y>0.0843</cdr:y>
    </cdr:from>
    <cdr:to>
      <cdr:x>0.81635</cdr:x>
      <cdr:y>0.36337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600325" y="276225"/>
          <a:ext cx="3581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0.06667</cdr:x>
      <cdr:y>0</cdr:y>
    </cdr:from>
    <cdr:to>
      <cdr:x>0.97987</cdr:x>
      <cdr:y>0.23837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25171" y="0"/>
          <a:ext cx="7193436" cy="7083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ზუსტ</a:t>
          </a:r>
          <a:r>
            <a:rPr lang="ka-GE" sz="1100" b="1" baseline="0" dirty="0"/>
            <a:t>  და საბუნებისმეტყველო მეცნიერებათა ფაკულტეტი</a:t>
          </a:r>
        </a:p>
        <a:p xmlns:a="http://schemas.openxmlformats.org/drawingml/2006/main">
          <a:pPr algn="ctr"/>
          <a:r>
            <a:rPr lang="ka-GE" sz="1100" b="1" baseline="0" dirty="0"/>
            <a:t>შეფასება თა განაწილება (თსუ საგამოცდო ცენტრის და ფაკულტეტის მიერ ორგანიზებული გამოცდები )</a:t>
          </a:r>
          <a:endParaRPr lang="en-US" sz="11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0.01898</cdr:x>
      <cdr:y>0.23768</cdr:y>
    </cdr:from>
    <cdr:to>
      <cdr:x>0.05392</cdr:x>
      <cdr:y>0.69531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466753" y="1403053"/>
          <a:ext cx="1512548" cy="27755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0.4177</cdr:x>
      <cdr:y>0.89611</cdr:y>
    </cdr:from>
    <cdr:to>
      <cdr:x>0.65122</cdr:x>
      <cdr:y>0.9595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3318113" y="2791096"/>
          <a:ext cx="1855048" cy="19744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0.13429</cdr:x>
      <cdr:y>0.01441</cdr:y>
    </cdr:from>
    <cdr:to>
      <cdr:x>0.8777</cdr:x>
      <cdr:y>0.19308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066800" y="47625"/>
          <a:ext cx="5905500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იურიდიული</a:t>
          </a:r>
          <a:r>
            <a:rPr lang="ka-GE" sz="1100" b="1" baseline="0" dirty="0"/>
            <a:t> ფაკულტეტი</a:t>
          </a:r>
        </a:p>
        <a:p xmlns:a="http://schemas.openxmlformats.org/drawingml/2006/main">
          <a:pPr algn="ctr"/>
          <a:r>
            <a:rPr lang="ka-GE" sz="1100" b="1" baseline="0" dirty="0"/>
            <a:t>შეფასებათა განაწილეება (საგამოცდეო ცენტრის მიერ ორგანიზებული გამოცდები)</a:t>
          </a:r>
          <a:endParaRPr lang="en-US" sz="1100" b="1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0.00342</cdr:x>
      <cdr:y>0.00601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0.19431</cdr:x>
      <cdr:y>0.03951</cdr:y>
    </cdr:from>
    <cdr:to>
      <cdr:x>0.78626</cdr:x>
      <cdr:y>0.19802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45477" y="135145"/>
          <a:ext cx="4403531" cy="5421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იურიდიული</a:t>
          </a:r>
          <a:r>
            <a:rPr lang="ka-GE" sz="1100" b="1" baseline="0"/>
            <a:t> ფაკულტეტი</a:t>
          </a:r>
        </a:p>
        <a:p xmlns:a="http://schemas.openxmlformats.org/drawingml/2006/main">
          <a:r>
            <a:rPr lang="ka-GE" sz="1100" b="1" baseline="0"/>
            <a:t>შეფასებათა განაწილება (ფაკულტეტის მიერ ორგანიზებული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0.02212</cdr:x>
      <cdr:y>0.21867</cdr:y>
    </cdr:from>
    <cdr:to>
      <cdr:x>0.06054</cdr:x>
      <cdr:y>0.744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600074" y="1562099"/>
          <a:ext cx="18764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aseline="0"/>
            <a:t> </a:t>
          </a:r>
          <a:r>
            <a:rPr lang="ka-GE" sz="1100" b="1" baseline="0"/>
            <a:t>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0.41782</cdr:x>
      <cdr:y>0.88768</cdr:y>
    </cdr:from>
    <cdr:to>
      <cdr:x>0.65146</cdr:x>
      <cdr:y>0.97655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35039" y="3222344"/>
          <a:ext cx="1864903" cy="322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მიღებული</a:t>
          </a:r>
          <a:r>
            <a:rPr lang="ka-GE" sz="1100"/>
            <a:t> </a:t>
          </a:r>
          <a:r>
            <a:rPr lang="ka-GE" sz="1100" b="1"/>
            <a:t>შეფასებები</a:t>
          </a:r>
          <a:endParaRPr lang="en-US" sz="11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25/04/2017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3BC3-C578-46C3-829B-7802B2BBA45F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B50852-B895-4E66-9BDD-87A0A82F0C4A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F2FFA0-C073-4626-856E-4AF52F447408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A9C079-0C40-4B15-85EE-FD1F817B9FB0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939861-CFCB-4AFE-AFC3-FA96D0283558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872DF5-A4F8-431C-A46E-51882B9386A5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4A5042-8025-4826-ABE2-4676BB0F34A0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9ECFC7-8E83-430A-BE23-B6E274659655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3CFC1E-31F1-48E4-BE80-1B8B7BD3DC9F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130D713-76C6-4B34-A2BD-93F1386B78CE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55F8F-B552-408D-98AF-E16E3199E4A5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9B1094-8D00-4C5D-BEC7-65F989364683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Office_Word_Document6.docx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Office_Word_Document7.docx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package" Target="../embeddings/Microsoft_Office_Word_Document8.docx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9.docx"/><Relationship Id="rId5" Type="http://schemas.openxmlformats.org/officeDocument/2006/relationships/chart" Target="../charts/chart10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chart" Target="../charts/chart11.xml"/><Relationship Id="rId5" Type="http://schemas.openxmlformats.org/officeDocument/2006/relationships/package" Target="../embeddings/Microsoft_Office_Word_Document10.docx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package" Target="../embeddings/Microsoft_Office_Word_Document11.docx"/><Relationship Id="rId5" Type="http://schemas.openxmlformats.org/officeDocument/2006/relationships/chart" Target="../charts/chart1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package" Target="../embeddings/Microsoft_Office_Word_Document12.docx"/><Relationship Id="rId5" Type="http://schemas.openxmlformats.org/officeDocument/2006/relationships/chart" Target="../charts/char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1.docx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package" Target="../embeddings/Microsoft_Office_Word_Document13.docx"/><Relationship Id="rId5" Type="http://schemas.openxmlformats.org/officeDocument/2006/relationships/chart" Target="../charts/chart14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package" Target="../embeddings/Microsoft_Office_Word_Document14.docx"/><Relationship Id="rId5" Type="http://schemas.openxmlformats.org/officeDocument/2006/relationships/chart" Target="../charts/chart15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package" Target="../embeddings/Microsoft_Office_Word_Document15.docx"/><Relationship Id="rId5" Type="http://schemas.openxmlformats.org/officeDocument/2006/relationships/chart" Target="../charts/chart16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package" Target="../embeddings/Microsoft_Office_Word_Document16.docx"/><Relationship Id="rId5" Type="http://schemas.openxmlformats.org/officeDocument/2006/relationships/chart" Target="../charts/chart17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chart" Target="../charts/chart18.xml"/><Relationship Id="rId5" Type="http://schemas.openxmlformats.org/officeDocument/2006/relationships/package" Target="../embeddings/Microsoft_Office_Word_Document17.docx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package" Target="../embeddings/Microsoft_Office_Word_Document18.docx"/><Relationship Id="rId5" Type="http://schemas.openxmlformats.org/officeDocument/2006/relationships/chart" Target="../charts/chart19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2.docx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3.docx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Document4.docx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Document5.docx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r>
              <a:rPr lang="en-US" sz="3200" i="1" dirty="0" smtClean="0">
                <a:ln>
                  <a:solidFill>
                    <a:srgbClr val="3399FF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200" i="1" dirty="0" smtClean="0">
                <a:ln>
                  <a:solidFill>
                    <a:srgbClr val="3399FF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 smtClean="0">
                <a:ln>
                  <a:solidFill>
                    <a:srgbClr val="3399FF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905000" y="838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609600" y="838200"/>
          <a:ext cx="7877175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0658" name="Object 2"/>
          <p:cNvGraphicFramePr>
            <a:graphicFrameLocks noChangeAspect="1"/>
          </p:cNvGraphicFramePr>
          <p:nvPr/>
        </p:nvGraphicFramePr>
        <p:xfrm>
          <a:off x="1295400" y="3733800"/>
          <a:ext cx="7305675" cy="2152650"/>
        </p:xfrm>
        <a:graphic>
          <a:graphicData uri="http://schemas.openxmlformats.org/presentationml/2006/ole">
            <p:oleObj spid="_x0000_s70658" name="Document" r:id="rId6" imgW="7320136" imgH="245599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838200"/>
          <a:ext cx="7772400" cy="4024696"/>
        </p:xfrm>
        <a:graphic>
          <a:graphicData uri="http://schemas.openxmlformats.org/drawingml/2006/table">
            <a:tbl>
              <a:tblPr/>
              <a:tblGrid>
                <a:gridCol w="461741"/>
                <a:gridCol w="4262659"/>
                <a:gridCol w="1447800"/>
                <a:gridCol w="1600200"/>
              </a:tblGrid>
              <a:tr h="2286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ზუსტ და საბუნებისმეტყველო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8830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გამოცდიდან მოიხსნა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69,61%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აპლაციიით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46,82%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92,56%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13,33%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79,96%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10,31%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2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9,72%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25,36%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გამოცდიდან მოიხსნა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5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9,81%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38200" y="762000"/>
          <a:ext cx="7553325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1066800" y="4191000"/>
          <a:ext cx="7391400" cy="1905000"/>
        </p:xfrm>
        <a:graphic>
          <a:graphicData uri="http://schemas.openxmlformats.org/presentationml/2006/ole">
            <p:oleObj spid="_x0000_s35842" name="Document" r:id="rId6" imgW="6890537" imgH="232049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38200" y="762000"/>
          <a:ext cx="74390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449388" y="4038599"/>
          <a:ext cx="6856412" cy="2054225"/>
        </p:xfrm>
        <a:graphic>
          <a:graphicData uri="http://schemas.openxmlformats.org/presentationml/2006/ole">
            <p:oleObj spid="_x0000_s34818" name="Document" r:id="rId6" imgW="6460938" imgH="208120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838201"/>
          <a:ext cx="8096250" cy="3200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219200" y="4038600"/>
          <a:ext cx="7239000" cy="1933575"/>
        </p:xfrm>
        <a:graphic>
          <a:graphicData uri="http://schemas.openxmlformats.org/presentationml/2006/ole">
            <p:oleObj spid="_x0000_s36867" name="Document" r:id="rId6" imgW="7014619" imgH="264844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90601" y="838191"/>
          <a:ext cx="7543798" cy="4876806"/>
        </p:xfrm>
        <a:graphic>
          <a:graphicData uri="http://schemas.openxmlformats.org/drawingml/2006/table">
            <a:tbl>
              <a:tblPr/>
              <a:tblGrid>
                <a:gridCol w="959113"/>
                <a:gridCol w="4352903"/>
                <a:gridCol w="1115891"/>
                <a:gridCol w="1115891"/>
              </a:tblGrid>
              <a:tr h="20706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366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16082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7,74%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9,97%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11,22%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89,97%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41,18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2,14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3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99,50%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5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28,85%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19297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90,31%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0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41,18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38913" name="Object 1"/>
          <p:cNvGraphicFramePr>
            <a:graphicFrameLocks noChangeAspect="1"/>
          </p:cNvGraphicFramePr>
          <p:nvPr/>
        </p:nvGraphicFramePr>
        <p:xfrm>
          <a:off x="1066800" y="4114800"/>
          <a:ext cx="7620000" cy="1963592"/>
        </p:xfrm>
        <a:graphic>
          <a:graphicData uri="http://schemas.openxmlformats.org/presentationml/2006/ole">
            <p:oleObj spid="_x0000_s38913" name="Document" r:id="rId5" imgW="7720878" imgH="2827190" progId="Word.Document.12">
              <p:embed/>
            </p:oleObj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533400" y="685800"/>
          <a:ext cx="8092016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838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3048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14400" y="1066800"/>
          <a:ext cx="7239001" cy="3352800"/>
        </p:xfrm>
        <a:graphic>
          <a:graphicData uri="http://schemas.openxmlformats.org/drawingml/2006/table">
            <a:tbl>
              <a:tblPr/>
              <a:tblGrid>
                <a:gridCol w="541234"/>
                <a:gridCol w="4363696"/>
                <a:gridCol w="1226233"/>
                <a:gridCol w="1107838"/>
              </a:tblGrid>
              <a:tr h="31432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მედიცინის ფაკულტეტზე საგამოცდო ცენტრის მიერ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ძირითადი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21,3%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მოხსნილია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25,3%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4081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მოემატა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42,1%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დააკლდა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990600" y="838201"/>
          <a:ext cx="761047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1682" name="Object 2"/>
          <p:cNvGraphicFramePr>
            <a:graphicFrameLocks noChangeAspect="1"/>
          </p:cNvGraphicFramePr>
          <p:nvPr/>
        </p:nvGraphicFramePr>
        <p:xfrm>
          <a:off x="914400" y="3962401"/>
          <a:ext cx="7219950" cy="2133600"/>
        </p:xfrm>
        <a:graphic>
          <a:graphicData uri="http://schemas.openxmlformats.org/presentationml/2006/ole">
            <p:oleObj spid="_x0000_s71682" name="Document" r:id="rId6" imgW="7262784" imgH="244266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762000" y="762001"/>
          <a:ext cx="7864475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2465" name="Object 1"/>
          <p:cNvGraphicFramePr>
            <a:graphicFrameLocks noChangeAspect="1"/>
          </p:cNvGraphicFramePr>
          <p:nvPr/>
        </p:nvGraphicFramePr>
        <p:xfrm>
          <a:off x="1295400" y="3810000"/>
          <a:ext cx="7086600" cy="1990725"/>
        </p:xfrm>
        <a:graphic>
          <a:graphicData uri="http://schemas.openxmlformats.org/presentationml/2006/ole">
            <p:oleObj spid="_x0000_s62465" name="Document" r:id="rId6" imgW="7100467" imgH="166207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533400" y="838200"/>
          <a:ext cx="8010525" cy="330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295400" y="4038600"/>
          <a:ext cx="7496175" cy="2057400"/>
        </p:xfrm>
        <a:graphic>
          <a:graphicData uri="http://schemas.openxmlformats.org/presentationml/2006/ole">
            <p:oleObj spid="_x0000_s7169" name="Document" r:id="rId6" imgW="7510948" imgH="230355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066800" y="762000"/>
          <a:ext cx="7576608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2706" name="Object 2"/>
          <p:cNvGraphicFramePr>
            <a:graphicFrameLocks noChangeAspect="1"/>
          </p:cNvGraphicFramePr>
          <p:nvPr/>
        </p:nvGraphicFramePr>
        <p:xfrm>
          <a:off x="1066800" y="3733800"/>
          <a:ext cx="7315200" cy="1981200"/>
        </p:xfrm>
        <a:graphic>
          <a:graphicData uri="http://schemas.openxmlformats.org/presentationml/2006/ole">
            <p:oleObj spid="_x0000_s72706" name="Document" r:id="rId6" imgW="7329514" imgH="231941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838201"/>
          <a:ext cx="7694082" cy="312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990600" y="3962399"/>
          <a:ext cx="7543800" cy="1844675"/>
        </p:xfrm>
        <a:graphic>
          <a:graphicData uri="http://schemas.openxmlformats.org/presentationml/2006/ole">
            <p:oleObj spid="_x0000_s73730" name="Document" r:id="rId6" imgW="7739996" imgH="2488432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762000" y="685801"/>
          <a:ext cx="7477125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4754" name="Object 2"/>
          <p:cNvGraphicFramePr>
            <a:graphicFrameLocks noChangeAspect="1"/>
          </p:cNvGraphicFramePr>
          <p:nvPr/>
        </p:nvGraphicFramePr>
        <p:xfrm>
          <a:off x="914400" y="3811588"/>
          <a:ext cx="7493000" cy="1817687"/>
        </p:xfrm>
        <a:graphic>
          <a:graphicData uri="http://schemas.openxmlformats.org/presentationml/2006/ole">
            <p:oleObj spid="_x0000_s74754" name="Document" r:id="rId6" imgW="7510948" imgH="182352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838200"/>
          <a:ext cx="789622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1143000" y="4343400"/>
          <a:ext cx="7372350" cy="1790700"/>
        </p:xfrm>
        <a:graphic>
          <a:graphicData uri="http://schemas.openxmlformats.org/presentationml/2006/ole">
            <p:oleObj spid="_x0000_s75778" name="Document" r:id="rId6" imgW="7386866" imgH="167757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66800" y="914406"/>
          <a:ext cx="7162799" cy="4876796"/>
        </p:xfrm>
        <a:graphic>
          <a:graphicData uri="http://schemas.openxmlformats.org/drawingml/2006/table">
            <a:tbl>
              <a:tblPr/>
              <a:tblGrid>
                <a:gridCol w="559730"/>
                <a:gridCol w="3393365"/>
                <a:gridCol w="2107735"/>
                <a:gridCol w="1101969"/>
              </a:tblGrid>
              <a:tr h="194175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და პოლიტიკურ მეცნიერებათა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9239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11204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9328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83.26%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9.12%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7.64%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10.96%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14.38%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89.02%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9.48%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3.99%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206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2.21%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91.51%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6.71%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96.45%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17.31%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16165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85.79%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7.36%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2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12683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91.46%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7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12.18%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209800" y="838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685800" y="4267200"/>
          <a:ext cx="8153400" cy="1828800"/>
        </p:xfrm>
        <a:graphic>
          <a:graphicData uri="http://schemas.openxmlformats.org/presentationml/2006/ole">
            <p:oleObj spid="_x0000_s88066" name="Document" r:id="rId5" imgW="7329514" imgH="2506811" progId="Word.Document.12">
              <p:embed/>
            </p:oleObj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609600" y="685800"/>
          <a:ext cx="8010524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33401" y="990598"/>
          <a:ext cx="7619998" cy="4572004"/>
        </p:xfrm>
        <a:graphic>
          <a:graphicData uri="http://schemas.openxmlformats.org/drawingml/2006/table">
            <a:tbl>
              <a:tblPr/>
              <a:tblGrid>
                <a:gridCol w="583348"/>
                <a:gridCol w="3591244"/>
                <a:gridCol w="1722703"/>
                <a:gridCol w="1722703"/>
              </a:tblGrid>
              <a:tr h="41682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განვითარების ინსტიტუტის ტურიზმის საერთაშორისო სკოლა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744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9,35%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11,78%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20,14%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მოხსილია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13,07%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9,64%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79,85%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7,42%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43,87%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85800" y="609600"/>
          <a:ext cx="7976658" cy="3693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5233" name="Object 1"/>
          <p:cNvGraphicFramePr>
            <a:graphicFrameLocks noChangeAspect="1"/>
          </p:cNvGraphicFramePr>
          <p:nvPr/>
        </p:nvGraphicFramePr>
        <p:xfrm>
          <a:off x="1066800" y="4267200"/>
          <a:ext cx="6934200" cy="1905000"/>
        </p:xfrm>
        <a:graphic>
          <a:graphicData uri="http://schemas.openxmlformats.org/presentationml/2006/ole">
            <p:oleObj spid="_x0000_s95233" name="Document" r:id="rId6" imgW="7386866" imgH="262717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1219200"/>
          <a:ext cx="7848600" cy="3657608"/>
        </p:xfrm>
        <a:graphic>
          <a:graphicData uri="http://schemas.openxmlformats.org/drawingml/2006/table">
            <a:tbl>
              <a:tblPr/>
              <a:tblGrid>
                <a:gridCol w="914401"/>
                <a:gridCol w="4948332"/>
                <a:gridCol w="1022042"/>
                <a:gridCol w="963825"/>
              </a:tblGrid>
              <a:tr h="35976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უნივერსიტეტის </a:t>
                      </a:r>
                      <a:r>
                        <a:rPr lang="ka-GE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მიერ</a:t>
                      </a:r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ka-GE" sz="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ძირითადი  გამოცდები</a:t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ka-GE" sz="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9804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საუნივერსიტეტო გამოცდები</a:t>
                      </a:r>
                      <a:b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(საგამოცდო ცენტრის  და ფაკულტეტის მიერ ორგანიზებული გამოცდები)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97939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81232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82,94%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8,85%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არ ჰქონდა გამოცდაზე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15,77%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14,36%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გამოცდიდან მოიხსნა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0,86%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68418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84,22%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5,64%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8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44,21%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85800" y="685800"/>
          <a:ext cx="7810500" cy="3924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495801"/>
            <a:ext cx="6781799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09600" y="685800"/>
          <a:ext cx="8124824" cy="3552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71600" y="4191000"/>
          <a:ext cx="6934200" cy="1828800"/>
        </p:xfrm>
        <a:graphic>
          <a:graphicData uri="http://schemas.openxmlformats.org/presentationml/2006/ole">
            <p:oleObj spid="_x0000_s2050" name="Document" r:id="rId6" imgW="7405983" imgH="197344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85800" y="914400"/>
          <a:ext cx="8077200" cy="3438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71600" y="4191000"/>
          <a:ext cx="7219950" cy="1905000"/>
        </p:xfrm>
        <a:graphic>
          <a:graphicData uri="http://schemas.openxmlformats.org/presentationml/2006/ole">
            <p:oleObj spid="_x0000_s3074" name="Document" r:id="rId6" imgW="7233927" imgH="261384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pic>
        <p:nvPicPr>
          <p:cNvPr id="9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209800" y="1066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90600" y="762000"/>
          <a:ext cx="7467600" cy="3962397"/>
        </p:xfrm>
        <a:graphic>
          <a:graphicData uri="http://schemas.openxmlformats.org/drawingml/2006/table">
            <a:tbl>
              <a:tblPr/>
              <a:tblGrid>
                <a:gridCol w="528012"/>
                <a:gridCol w="4506226"/>
                <a:gridCol w="1278396"/>
                <a:gridCol w="1154966"/>
              </a:tblGrid>
              <a:tr h="22363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7623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82.19%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17.28%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13.98%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82.50%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დააკლდა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0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მოემატა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85.68%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7.32%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0.18%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87.31%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17259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10.77%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9.66%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11.30%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83.70%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3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11.57%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838200" y="838200"/>
          <a:ext cx="7553324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1306513" y="4114800"/>
          <a:ext cx="6792912" cy="1981200"/>
        </p:xfrm>
        <a:graphic>
          <a:graphicData uri="http://schemas.openxmlformats.org/presentationml/2006/ole">
            <p:oleObj spid="_x0000_s30725" name="Document" r:id="rId6" imgW="6815510" imgH="241923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b="1" dirty="0" smtClean="0"/>
              <a:t>მასალა დამუშავებულია თსუ საგამოცდო ცენტრის მიერ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</a:t>
            </a:r>
            <a:r>
              <a:rPr lang="en-US" sz="1400" b="1" dirty="0" smtClean="0"/>
              <a:t>2</a:t>
            </a:r>
            <a:r>
              <a:rPr lang="ka-GE" sz="1400" b="1" dirty="0" smtClean="0"/>
              <a:t>-201</a:t>
            </a:r>
            <a:r>
              <a:rPr lang="en-US" sz="1400" b="1" dirty="0" smtClean="0"/>
              <a:t>3</a:t>
            </a:r>
            <a:r>
              <a:rPr lang="ka-GE" sz="1400" b="1" dirty="0" smtClean="0"/>
              <a:t> სასწავლო წელი გაზაფხულის სემესტრი</a:t>
            </a:r>
            <a:endParaRPr lang="en-US" sz="1400" b="1" dirty="0"/>
          </a:p>
        </p:txBody>
      </p:sp>
      <p:pic>
        <p:nvPicPr>
          <p:cNvPr id="6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209800" y="1066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362200" y="1219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Chart 9"/>
          <p:cNvGraphicFramePr/>
          <p:nvPr/>
        </p:nvGraphicFramePr>
        <p:xfrm>
          <a:off x="685800" y="685800"/>
          <a:ext cx="79248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219200" y="4191000"/>
          <a:ext cx="7391400" cy="1828800"/>
        </p:xfrm>
        <a:graphic>
          <a:graphicData uri="http://schemas.openxmlformats.org/presentationml/2006/ole">
            <p:oleObj spid="_x0000_s31746" name="Document" r:id="rId6" imgW="6866369" imgH="232698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1980</TotalTime>
  <Words>1777</Words>
  <Application>Microsoft Office PowerPoint</Application>
  <PresentationFormat>On-screen Show (4:3)</PresentationFormat>
  <Paragraphs>595</Paragraphs>
  <Slides>27</Slides>
  <Notes>27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 2013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246</cp:revision>
  <dcterms:created xsi:type="dcterms:W3CDTF">2006-08-16T00:00:00Z</dcterms:created>
  <dcterms:modified xsi:type="dcterms:W3CDTF">2017-04-25T06:37:25Z</dcterms:modified>
</cp:coreProperties>
</file>