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drawings/drawing17.xml" ContentType="application/vnd.openxmlformats-officedocument.drawingml.chartshapes+xml"/>
  <Override PartName="/ppt/notesSlides/notesSlide34.xml" ContentType="application/vnd.openxmlformats-officedocument.presentationml.notesSlide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drawings/drawing13.xml" ContentType="application/vnd.openxmlformats-officedocument.drawingml.chartshapes+xml"/>
  <Override PartName="/ppt/notesSlides/notesSlide30.xml" ContentType="application/vnd.openxmlformats-officedocument.presentationml.notesSlide+xml"/>
  <Override PartName="/ppt/charts/chart20.xml" ContentType="application/vnd.openxmlformats-officedocument.drawingml.chart+xml"/>
  <Override PartName="/ppt/drawings/drawing24.xml" ContentType="application/vnd.openxmlformats-officedocument.drawingml.chartshapes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drawings/drawing7.xml" ContentType="application/vnd.openxmlformats-officedocument.drawingml.chartshapes+xml"/>
  <Override PartName="/ppt/drawings/drawing20.xml" ContentType="application/vnd.openxmlformats-officedocument.drawingml.chartshape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14.xml" ContentType="application/vnd.openxmlformats-officedocument.drawingml.chart+xml"/>
  <Override PartName="/ppt/notesSlides/notesSlide26.xml" ContentType="application/vnd.openxmlformats-officedocument.presentationml.notesSlide+xml"/>
  <Override PartName="/ppt/drawings/drawing18.xml" ContentType="application/vnd.openxmlformats-officedocument.drawingml.chartshapes+xml"/>
  <Override PartName="/ppt/notesSlides/notesSlide35.xml" ContentType="application/vnd.openxmlformats-officedocument.presentationml.notesSlide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22.xml" ContentType="application/vnd.openxmlformats-officedocument.presentationml.notesSlide+xml"/>
  <Override PartName="/ppt/charts/chart12.xml" ContentType="application/vnd.openxmlformats-officedocument.drawingml.chart+xml"/>
  <Override PartName="/ppt/drawings/drawing16.xml" ContentType="application/vnd.openxmlformats-officedocument.drawingml.chartshapes+xml"/>
  <Override PartName="/ppt/notesSlides/notesSlide33.xml" ContentType="application/vnd.openxmlformats-officedocument.presentationml.notesSlide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drawings/drawing14.xml" ContentType="application/vnd.openxmlformats-officedocument.drawingml.chartshapes+xml"/>
  <Override PartName="/ppt/notesSlides/notesSlide31.xml" ContentType="application/vnd.openxmlformats-officedocument.presentationml.notesSlide+xml"/>
  <Override PartName="/ppt/drawings/drawing23.xml" ContentType="application/vnd.openxmlformats-officedocument.drawingml.chartshapes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drawings/drawing21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drawings/drawing19.xml" ContentType="application/vnd.openxmlformats-officedocument.drawingml.chartshapes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rawings/drawing15.xml" ContentType="application/vnd.openxmlformats-officedocument.drawingml.chartshapes+xml"/>
  <Override PartName="/ppt/notesSlides/notesSlide32.xml" ContentType="application/vnd.openxmlformats-officedocument.presentationml.notesSlide+xml"/>
  <Override PartName="/ppt/charts/chart22.xml" ContentType="application/vnd.openxmlformats-officedocument.drawingml.chart+xml"/>
  <Override PartName="/ppt/notesSlides/notesSlide9.xml" ContentType="application/vnd.openxmlformats-officedocument.presentationml.notesSlide+xml"/>
  <Override PartName="/ppt/drawings/drawing9.xml" ContentType="application/vnd.openxmlformats-officedocument.drawingml.chartshapes+xml"/>
  <Override PartName="/ppt/notesSlides/notesSlide21.xml" ContentType="application/vnd.openxmlformats-officedocument.presentationml.notesSlide+xml"/>
  <Override PartName="/ppt/drawings/drawing22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charts/chart16.xml" ContentType="application/vnd.openxmlformats-officedocument.drawingml.chart+xml"/>
  <Override PartName="/ppt/notesSlides/notesSlide3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5" r:id="rId34"/>
    <p:sldId id="294" r:id="rId35"/>
    <p:sldId id="293" r:id="rId36"/>
    <p:sldId id="292" r:id="rId37"/>
    <p:sldId id="291" r:id="rId38"/>
    <p:sldId id="290" r:id="rId39"/>
    <p:sldId id="296" r:id="rId40"/>
    <p:sldId id="297" r:id="rId41"/>
    <p:sldId id="298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41"/>
    <a:srgbClr val="3399FF"/>
    <a:srgbClr val="277DE5"/>
    <a:srgbClr val="3403E9"/>
    <a:srgbClr val="19016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4660"/>
  </p:normalViewPr>
  <p:slideViewPr>
    <p:cSldViewPr>
      <p:cViewPr>
        <p:scale>
          <a:sx n="90" d="100"/>
          <a:sy n="90" d="100"/>
        </p:scale>
        <p:origin x="-810" y="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2012-2013%20&#4321;.&#4332;.%20&#4328;&#4308;&#4315;.-&#4310;&#4304;&#4315;&#4311;-&#4312;&#4321;%20&#4313;&#4317;&#4314;&#4323;&#4325;&#4309;&#4312;&#4323;&#4315;&#4308;&#4305;&#4312;&#4321;%20&#4321;&#4322;&#4304;&#4322;&#4312;&#4321;&#4322;&#4312;&#4313;&#4304;\i&#4321;&#4317;&#4330;&#4308;&#4305;&#4312;&#4321;%20&#4321;&#4322;&#4304;&#4322;&#4312;&#4321;&#4322;&#4312;&#4313;&#4304;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user\Desktop\__________%20_____\&#4321;&#4322;&#4304;&#4322;&#4312;&#4321;&#4322;&#4312;&#4313;&#4304;%20&#4304;&#4334;&#4304;&#4314;&#4312;\&#4308;&#4313;&#4317;&#4316;&#4317;&#4315;&#4312;&#4313;&#4304;-%202012-13%20&#4328;&#4308;&#4315;&#4317;&#4307;&#4306;&#4317;&#4315;&#4304;-&#4310;&#4304;&#4315;&#4311;&#4304;&#4320;&#4312;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user\Desktop\__________%20_____\&#4321;&#4322;&#4304;&#4322;&#4312;&#4321;&#4322;&#4312;&#4313;&#4304;%20&#4304;&#4334;&#4304;&#4314;&#4312;\&#4308;&#4313;&#4317;&#4316;&#4317;&#4315;&#4312;&#4313;&#4304;-%202012-13%20&#4328;&#4308;&#4315;&#4317;&#4307;&#4306;&#4317;&#4315;&#4304;-&#4310;&#4304;&#4315;&#4311;&#4304;&#4320;&#4312;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user\Desktop\__________%20_____\&#4321;&#4322;&#4304;&#4322;&#4312;&#4321;&#4322;&#4312;&#4313;&#4304;%20&#4304;&#4334;&#4304;&#4314;&#4312;\&#4310;&#4323;&#4321;&#4322;&#4312;-2012-2013%20&#4328;&#4308;&#4315;&#4317;&#4307;&#4306;&#4317;&#4315;&#4304;-&#4310;&#4304;&#4315;&#4311;&#4304;&#4320;&#4312;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C:\Users\user\Desktop\__________%20_____\&#4321;&#4322;&#4304;&#4322;&#4312;&#4321;&#4322;&#4312;&#4313;&#4304;%20&#4304;&#4334;&#4304;&#4314;&#4312;\&#4310;&#4323;&#4321;&#4322;&#4312;-2012-2013%20&#4328;&#4308;&#4315;&#4317;&#4307;&#4306;&#4317;&#4315;&#4304;-&#4310;&#4304;&#4315;&#4311;&#4304;&#4320;&#4312;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C:\Users\user\Desktop\__________%20_____\&#4321;&#4322;&#4304;&#4322;&#4312;&#4321;&#4322;&#4312;&#4313;&#4304;%20&#4304;&#4334;&#4304;&#4314;&#4312;\&#4310;&#4323;&#4321;&#4322;&#4312;-2012-2013%20&#4328;&#4308;&#4315;&#4317;&#4307;&#4306;&#4317;&#4315;&#4304;-&#4310;&#4304;&#4315;&#4311;&#4304;&#4320;&#4312;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C:\Users\user\Desktop\__________%20_____\&#4321;&#4322;&#4304;&#4322;&#4312;&#4321;&#4322;&#4312;&#4313;&#4304;%20&#4304;&#4334;&#4304;&#4314;&#4312;\&#4312;&#4323;&#4320;&#4312;&#4307;&#4312;&#4323;&#4314;&#4312;%20-2012-2013%20&#4328;&#4308;&#4315;&#4317;&#4307;&#4306;&#4317;&#4315;&#4304;-&#4310;&#4304;&#4315;&#4311;&#4304;&#4320;&#4312;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C:\Users\user\Desktop\__________%20_____\&#4321;&#4322;&#4304;&#4322;&#4312;&#4321;&#4322;&#4312;&#4313;&#4304;%20&#4304;&#4334;&#4304;&#4314;&#4312;\&#4312;&#4323;&#4320;&#4312;&#4307;&#4312;&#4323;&#4314;&#4312;%20-2012-2013%20&#4328;&#4308;&#4315;&#4317;&#4307;&#4306;&#4317;&#4315;&#4304;-&#4310;&#4304;&#4315;&#4311;&#4304;&#4320;&#4312;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C:\Users\user\Desktop\__________%20_____\&#4321;&#4322;&#4304;&#4322;&#4312;&#4321;&#4322;&#4312;&#4313;&#4304;%20&#4304;&#4334;&#4304;&#4314;&#4312;\&#4312;&#4323;&#4320;&#4312;&#4307;&#4312;&#4323;&#4314;&#4312;%20-2012-2013%20&#4328;&#4308;&#4315;&#4317;&#4307;&#4306;&#4317;&#4315;&#4304;-&#4310;&#4304;&#4315;&#4311;&#4304;&#4320;&#4312;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C:\Users\user\Desktop\__________%20_____\&#4321;&#4322;&#4304;&#4322;&#4312;&#4321;&#4322;&#4312;&#4313;&#4304;%20&#4304;&#4334;&#4304;&#4314;&#4312;\&#4336;&#4323;&#4315;&#4304;&#4316;&#4312;&#4322;&#4304;&#4320;&#4323;&#4314;&#4312;%20-2012-2013%20&#4328;&#4308;&#4315;&#4317;&#4307;&#4306;&#4317;&#4315;&#4304;-&#4310;&#4304;&#4315;&#4311;&#4320;&#4312;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oleObject" Target="file:///C:\Users\user\Desktop\&#4321;&#4317;&#4330;&#4308;&#4305;&#4312;%20&#4321;&#4322;&#4304;&#4322;&#4312;&#4321;&#4322;&#4312;&#4313;&#4304;%202012-2013%20&#4328;&#4308;&#4315;&#4317;&#4307;&#4306;&#4317;&#4315;&#4304;-%20&#4310;&#4304;&#4315;&#4311;&#4304;&#4320;&#4312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ser\Desktop\2012-2013%20&#4321;.&#4332;.%20&#4328;&#4308;&#4315;.-&#4310;&#4304;&#4315;&#4311;-&#4312;&#4321;%20&#4313;&#4317;&#4314;&#4323;&#4325;&#4309;&#4312;&#4323;&#4315;&#4308;&#4305;&#4312;&#4321;%20&#4321;&#4322;&#4304;&#4322;&#4312;&#4321;&#4322;&#4312;&#4313;&#4304;\&#4308;&#4313;&#4317;&#4316;&#4317;&#4315;&#4312;&#4321;&#4322;&#4308;&#4305;&#4312;&#4321;%20&#4321;&#4322;&#4304;&#4322;&#4312;&#4321;&#4322;&#4312;&#4313;&#4304;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oleObject" Target="file:///C:\Users\user\Desktop\&#4321;&#4317;&#4330;&#4308;&#4305;&#4312;%20&#4321;&#4322;&#4304;&#4322;&#4312;&#4321;&#4322;&#4312;&#4313;&#4304;%202012-2013%20&#4328;&#4308;&#4315;&#4317;&#4307;&#4306;&#4317;&#4315;&#4304;-%20&#4310;&#4304;&#4315;&#4311;&#4304;&#4320;&#4312;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oleObject" Target="file:///C:\Users\user\Desktop\&#4321;&#4317;&#4330;&#4308;&#4305;&#4312;%20&#4321;&#4322;&#4304;&#4322;&#4312;&#4321;&#4322;&#4312;&#4313;&#4304;%202012-2013%20&#4328;&#4308;&#4315;&#4317;&#4307;&#4306;&#4317;&#4315;&#4304;-%20&#4310;&#4304;&#4315;&#4311;&#4304;&#4320;&#4312;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oleObject" Target="file:///C:\Users\user\Desktop\__________%20_____\&#4321;&#4322;&#4304;&#4322;&#4312;&#4321;&#4322;&#4312;&#4313;&#4304;%20&#4304;&#4334;&#4304;&#4314;&#4312;\&#4315;&#4308;&#4307;&#4312;&#4330;&#4312;&#4316;&#4304;-%202012-13%20&#4328;&#4308;&#4315;&#4317;&#4307;&#4306;&#4317;&#4315;&#4304;-&#4310;&#4304;&#4315;&#4311;&#4304;&#4320;&#4312;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3.xml"/><Relationship Id="rId1" Type="http://schemas.openxmlformats.org/officeDocument/2006/relationships/oleObject" Target="file:///C:\Users\user\Desktop\__________%20_____\&#4321;&#4322;&#4304;&#4322;&#4312;&#4321;&#4322;&#4312;&#4313;&#4304;%20&#4304;&#4334;&#4304;&#4314;&#4312;\&#4322;&#4323;&#4320;&#4312;&#4310;&#4315;&#4312;&#4321;%20&#4321;&#4304;&#4308;&#4320;&#4311;&#4304;&#4328;&#4317;&#4320;&#4312;&#4321;&#4317;%20&#4321;&#4313;&#4317;&#4314;&#4304;%20&#4321;&#4322;&#4304;&#4322;&#4312;&#4321;&#4322;&#4312;&#4313;&#4304;%202011-12%20&#4306;&#4304;&#4310;&#4304;&#4324;&#4334;&#4323;&#4314;&#4312;-&#4310;&#4304;&#4324;&#4334;&#4323;&#4314;&#4312;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4.xml"/><Relationship Id="rId1" Type="http://schemas.openxmlformats.org/officeDocument/2006/relationships/oleObject" Target="file:///C:\Users\user\Desktop\&#4321;&#4304;&#4323;&#4316;&#4312;&#4309;&#4308;&#4320;&#4321;&#4312;&#4322;&#4308;&#4322;&#4317;%20&#4321;&#4322;&#4304;&#4322;&#4312;&#4321;&#4322;&#4312;&#4313;&#4304;%202011-2012%20&#4306;&#4304;&#4310;&#4304;&#4324;&#4334;&#4323;&#4314;&#4312;-&#4306;&#4304;&#4324;&#4334;&#4323;&#4314;&#4312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user\Desktop\2012-2013%20&#4321;.&#4332;.%20&#4328;&#4308;&#4315;.-&#4310;&#4304;&#4315;&#4311;-&#4312;&#4321;%20&#4313;&#4317;&#4314;&#4323;&#4325;&#4309;&#4312;&#4323;&#4315;&#4308;&#4305;&#4312;&#4321;%20&#4321;&#4322;&#4304;&#4322;&#4312;&#4321;&#4322;&#4312;&#4313;&#4304;\&#4312;&#4323;&#4320;&#4312;&#4307;&#4312;&#4323;&#4314;&#4312;%20&#4321;&#4322;&#4304;&#4322;&#4312;&#4321;&#4322;&#4312;&#4313;&#4304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user\Desktop\2012-2013%20&#4321;.&#4332;.%20&#4328;&#4308;&#4315;.-&#4310;&#4304;&#4315;&#4311;-&#4312;&#4321;%20&#4313;&#4317;&#4314;&#4323;&#4325;&#4309;&#4312;&#4323;&#4315;&#4308;&#4305;&#4312;&#4321;%20&#4321;&#4322;&#4304;&#4322;&#4312;&#4321;&#4322;&#4312;&#4313;&#4304;\&#4322;&#4323;&#4320;&#4312;&#4310;&#4315;&#4312;&#4321;%20&#4321;&#4322;&#4304;&#4322;&#4312;&#4321;&#4322;&#4312;&#4313;&#4304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user\Desktop\2012-2013%20&#4321;.&#4332;.%20&#4328;&#4308;&#4315;.-&#4310;&#4304;&#4315;&#4311;-&#4312;&#4321;%20&#4313;&#4317;&#4314;&#4323;&#4325;&#4309;&#4312;&#4323;&#4315;&#4308;&#4305;&#4312;&#4321;%20&#4321;&#4322;&#4304;&#4322;&#4312;&#4321;&#4322;&#4312;&#4313;&#4304;\&#4336;&#4323;&#4315;&#4308;&#4305;&#4312;&#4321;%20&#4321;&#4322;&#4304;&#4322;&#4312;&#4321;&#4322;&#4312;&#4313;&#4304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user\Desktop\2012-2013%20&#4332;&#4314;&#4312;&#4321;%20&#4328;&#4308;&#4315;&#4317;&#4307;&#4306;&#4317;&#4315;&#4304;%20-&#4310;&#4304;&#4315;&#4311;&#4320;&#4312;&#4321;%202%20&#4313;&#4317;&#4314;&#4323;&#4325;&#4309;&#4312;&#4323;&#4315;&#4312;\&#4321;&#4317;&#4330;&#4308;&#4305;&#4312;&#4321;%202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user\Desktop\2012-2013%20&#4332;&#4314;&#4312;&#4321;%20&#4328;&#4308;&#4315;&#4317;&#4307;&#4306;&#4317;&#4315;&#4304;%20-&#4310;&#4304;&#4315;&#4311;&#4320;&#4312;&#4321;%202%20&#4313;&#4317;&#4314;&#4323;&#4325;&#4309;&#4312;&#4323;&#4315;&#4312;\&#4312;&#4323;&#4320;&#4312;&#4321;&#4322;&#4308;&#4305;&#4312;%202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user\Desktop\2012-2013%20&#4332;&#4314;&#4312;&#4321;%20&#4328;&#4308;&#4315;&#4317;&#4307;&#4306;&#4317;&#4315;&#4304;%20-&#4310;&#4304;&#4315;&#4311;&#4320;&#4312;&#4321;%202%20&#4313;&#4317;&#4314;&#4323;&#4325;&#4309;&#4312;&#4323;&#4315;&#4312;\&#4336;&#4323;&#4315;&#4308;&#4305;&#4312;%202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user\Desktop\__________%20_____\&#4321;&#4322;&#4304;&#4322;&#4312;&#4321;&#4322;&#4312;&#4313;&#4304;%20&#4304;&#4334;&#4304;&#4314;&#4312;\&#4308;&#4313;&#4317;&#4316;&#4317;&#4315;&#4312;&#4313;&#4304;-%202012-13%20&#4328;&#4308;&#4315;&#4317;&#4307;&#4306;&#4317;&#4315;&#4304;-&#4310;&#4304;&#4315;&#4311;&#4304;&#4320;&#431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3120800854667056"/>
          <c:y val="0.192228156467037"/>
          <c:w val="0.78111476015246739"/>
          <c:h val="0.60538474937599851"/>
        </c:manualLayout>
      </c:layout>
      <c:scatterChart>
        <c:scatterStyle val="lineMarker"/>
        <c:ser>
          <c:idx val="0"/>
          <c:order val="0"/>
          <c:xVal>
            <c:numRef>
              <c:f>Sheet2!$A$108:$A$7287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xVal>
          <c:yVal>
            <c:numRef>
              <c:f>Sheet2!$B$108:$B$7287</c:f>
              <c:numCache>
                <c:formatCode>General</c:formatCode>
                <c:ptCount val="31"/>
                <c:pt idx="0">
                  <c:v>106</c:v>
                </c:pt>
                <c:pt idx="1">
                  <c:v>53</c:v>
                </c:pt>
                <c:pt idx="2">
                  <c:v>102</c:v>
                </c:pt>
                <c:pt idx="3">
                  <c:v>103</c:v>
                </c:pt>
                <c:pt idx="4">
                  <c:v>178</c:v>
                </c:pt>
                <c:pt idx="5">
                  <c:v>194</c:v>
                </c:pt>
                <c:pt idx="6">
                  <c:v>248</c:v>
                </c:pt>
                <c:pt idx="7">
                  <c:v>252</c:v>
                </c:pt>
                <c:pt idx="8">
                  <c:v>329</c:v>
                </c:pt>
                <c:pt idx="9">
                  <c:v>355</c:v>
                </c:pt>
                <c:pt idx="10">
                  <c:v>438</c:v>
                </c:pt>
                <c:pt idx="11">
                  <c:v>367</c:v>
                </c:pt>
                <c:pt idx="12">
                  <c:v>403</c:v>
                </c:pt>
                <c:pt idx="13">
                  <c:v>375</c:v>
                </c:pt>
                <c:pt idx="14">
                  <c:v>432</c:v>
                </c:pt>
                <c:pt idx="15">
                  <c:v>443</c:v>
                </c:pt>
                <c:pt idx="16">
                  <c:v>407</c:v>
                </c:pt>
                <c:pt idx="17">
                  <c:v>424</c:v>
                </c:pt>
                <c:pt idx="18">
                  <c:v>470</c:v>
                </c:pt>
                <c:pt idx="19">
                  <c:v>367</c:v>
                </c:pt>
                <c:pt idx="20">
                  <c:v>388</c:v>
                </c:pt>
                <c:pt idx="21">
                  <c:v>119</c:v>
                </c:pt>
                <c:pt idx="22">
                  <c:v>127</c:v>
                </c:pt>
                <c:pt idx="23">
                  <c:v>135</c:v>
                </c:pt>
                <c:pt idx="24">
                  <c:v>134</c:v>
                </c:pt>
                <c:pt idx="25">
                  <c:v>120</c:v>
                </c:pt>
                <c:pt idx="26">
                  <c:v>57</c:v>
                </c:pt>
                <c:pt idx="27">
                  <c:v>37</c:v>
                </c:pt>
                <c:pt idx="28">
                  <c:v>26</c:v>
                </c:pt>
                <c:pt idx="29">
                  <c:v>25</c:v>
                </c:pt>
                <c:pt idx="30">
                  <c:v>41</c:v>
                </c:pt>
              </c:numCache>
            </c:numRef>
          </c:yVal>
        </c:ser>
        <c:axId val="72589696"/>
        <c:axId val="72592768"/>
      </c:scatterChart>
      <c:valAx>
        <c:axId val="72589696"/>
        <c:scaling>
          <c:orientation val="minMax"/>
          <c:max val="30"/>
        </c:scaling>
        <c:axPos val="b"/>
        <c:numFmt formatCode="General" sourceLinked="1"/>
        <c:tickLblPos val="nextTo"/>
        <c:crossAx val="72592768"/>
        <c:crosses val="autoZero"/>
        <c:crossBetween val="midCat"/>
      </c:valAx>
      <c:valAx>
        <c:axId val="72592768"/>
        <c:scaling>
          <c:orientation val="minMax"/>
        </c:scaling>
        <c:axPos val="l"/>
        <c:majorGridlines/>
        <c:numFmt formatCode="General" sourceLinked="1"/>
        <c:tickLblPos val="nextTo"/>
        <c:crossAx val="72589696"/>
        <c:crosses val="autoZero"/>
        <c:crossBetween val="midCat"/>
      </c:valAx>
    </c:plotArea>
    <c:plotVisOnly val="1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288572290579818"/>
          <c:y val="0.19925335980566899"/>
          <c:w val="0.77489485186815943"/>
          <c:h val="0.59787529424151564"/>
        </c:manualLayout>
      </c:layout>
      <c:scatterChart>
        <c:scatterStyle val="lineMarker"/>
        <c:ser>
          <c:idx val="0"/>
          <c:order val="0"/>
          <c:tx>
            <c:strRef>
              <c:f>'ფაკულტეტის გრაფიკი'!$D$3</c:f>
              <c:strCache>
                <c:ptCount val="1"/>
                <c:pt idx="0">
                  <c:v>raodenoba</c:v>
                </c:pt>
              </c:strCache>
            </c:strRef>
          </c:tx>
          <c:xVal>
            <c:numRef>
              <c:f>'ფაკულტეტის გრაფიკი'!$C$4:$C$5552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'ფაკულტეტის გრაფიკი'!$D$4:$D$5552</c:f>
              <c:numCache>
                <c:formatCode>General</c:formatCode>
                <c:ptCount val="41"/>
                <c:pt idx="0">
                  <c:v>9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5</c:v>
                </c:pt>
                <c:pt idx="7">
                  <c:v>9</c:v>
                </c:pt>
                <c:pt idx="8">
                  <c:v>19</c:v>
                </c:pt>
                <c:pt idx="9">
                  <c:v>25</c:v>
                </c:pt>
                <c:pt idx="10">
                  <c:v>43</c:v>
                </c:pt>
                <c:pt idx="11">
                  <c:v>46</c:v>
                </c:pt>
                <c:pt idx="12">
                  <c:v>64</c:v>
                </c:pt>
                <c:pt idx="13">
                  <c:v>86</c:v>
                </c:pt>
                <c:pt idx="14">
                  <c:v>99</c:v>
                </c:pt>
                <c:pt idx="15">
                  <c:v>122</c:v>
                </c:pt>
                <c:pt idx="16">
                  <c:v>141</c:v>
                </c:pt>
                <c:pt idx="17">
                  <c:v>151</c:v>
                </c:pt>
                <c:pt idx="18">
                  <c:v>150</c:v>
                </c:pt>
                <c:pt idx="19">
                  <c:v>153</c:v>
                </c:pt>
                <c:pt idx="20">
                  <c:v>242</c:v>
                </c:pt>
                <c:pt idx="21">
                  <c:v>221</c:v>
                </c:pt>
                <c:pt idx="22">
                  <c:v>229</c:v>
                </c:pt>
                <c:pt idx="23">
                  <c:v>201</c:v>
                </c:pt>
                <c:pt idx="24">
                  <c:v>237</c:v>
                </c:pt>
                <c:pt idx="25">
                  <c:v>233</c:v>
                </c:pt>
                <c:pt idx="26">
                  <c:v>208</c:v>
                </c:pt>
                <c:pt idx="27">
                  <c:v>225</c:v>
                </c:pt>
                <c:pt idx="28">
                  <c:v>260</c:v>
                </c:pt>
                <c:pt idx="29">
                  <c:v>224</c:v>
                </c:pt>
                <c:pt idx="30">
                  <c:v>251</c:v>
                </c:pt>
                <c:pt idx="31">
                  <c:v>180</c:v>
                </c:pt>
                <c:pt idx="32">
                  <c:v>228</c:v>
                </c:pt>
                <c:pt idx="33">
                  <c:v>191</c:v>
                </c:pt>
                <c:pt idx="34">
                  <c:v>215</c:v>
                </c:pt>
                <c:pt idx="35">
                  <c:v>211</c:v>
                </c:pt>
                <c:pt idx="36">
                  <c:v>213</c:v>
                </c:pt>
                <c:pt idx="37">
                  <c:v>159</c:v>
                </c:pt>
                <c:pt idx="38">
                  <c:v>166</c:v>
                </c:pt>
                <c:pt idx="39">
                  <c:v>157</c:v>
                </c:pt>
                <c:pt idx="40">
                  <c:v>128</c:v>
                </c:pt>
              </c:numCache>
            </c:numRef>
          </c:yVal>
        </c:ser>
        <c:axId val="48016384"/>
        <c:axId val="48022272"/>
      </c:scatterChart>
      <c:valAx>
        <c:axId val="48016384"/>
        <c:scaling>
          <c:orientation val="minMax"/>
          <c:max val="40"/>
        </c:scaling>
        <c:axPos val="b"/>
        <c:numFmt formatCode="General" sourceLinked="1"/>
        <c:tickLblPos val="nextTo"/>
        <c:crossAx val="48022272"/>
        <c:crosses val="autoZero"/>
        <c:crossBetween val="midCat"/>
      </c:valAx>
      <c:valAx>
        <c:axId val="48022272"/>
        <c:scaling>
          <c:orientation val="minMax"/>
        </c:scaling>
        <c:axPos val="l"/>
        <c:majorGridlines/>
        <c:numFmt formatCode="General" sourceLinked="1"/>
        <c:tickLblPos val="nextTo"/>
        <c:crossAx val="48016384"/>
        <c:crosses val="autoZero"/>
        <c:crossBetween val="midCat"/>
      </c:valAx>
    </c:plotArea>
    <c:plotVisOnly val="1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210876519899617"/>
          <c:y val="0.20904596925384328"/>
          <c:w val="0.79711972541893816"/>
          <c:h val="0.60142902137232845"/>
        </c:manualLayout>
      </c:layout>
      <c:scatterChart>
        <c:scatterStyle val="lineMarker"/>
        <c:ser>
          <c:idx val="0"/>
          <c:order val="0"/>
          <c:tx>
            <c:strRef>
              <c:f>გაერთანებული!$D$3</c:f>
              <c:strCache>
                <c:ptCount val="1"/>
                <c:pt idx="0">
                  <c:v>შეფასება</c:v>
                </c:pt>
              </c:strCache>
            </c:strRef>
          </c:tx>
          <c:xVal>
            <c:numRef>
              <c:f>გაერთანებული!$C$4:$C$19280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გაერთანებული!$D$4:$D$19280</c:f>
              <c:numCache>
                <c:formatCode>General</c:formatCode>
                <c:ptCount val="41"/>
                <c:pt idx="0">
                  <c:v>393</c:v>
                </c:pt>
                <c:pt idx="1">
                  <c:v>27</c:v>
                </c:pt>
                <c:pt idx="2">
                  <c:v>43</c:v>
                </c:pt>
                <c:pt idx="3">
                  <c:v>40</c:v>
                </c:pt>
                <c:pt idx="4">
                  <c:v>63</c:v>
                </c:pt>
                <c:pt idx="5">
                  <c:v>87</c:v>
                </c:pt>
                <c:pt idx="6">
                  <c:v>91</c:v>
                </c:pt>
                <c:pt idx="7">
                  <c:v>86</c:v>
                </c:pt>
                <c:pt idx="8">
                  <c:v>122</c:v>
                </c:pt>
                <c:pt idx="9">
                  <c:v>115</c:v>
                </c:pt>
                <c:pt idx="10">
                  <c:v>216</c:v>
                </c:pt>
                <c:pt idx="11">
                  <c:v>166</c:v>
                </c:pt>
                <c:pt idx="12">
                  <c:v>219</c:v>
                </c:pt>
                <c:pt idx="13">
                  <c:v>244</c:v>
                </c:pt>
                <c:pt idx="14">
                  <c:v>267</c:v>
                </c:pt>
                <c:pt idx="15">
                  <c:v>323</c:v>
                </c:pt>
                <c:pt idx="16">
                  <c:v>321</c:v>
                </c:pt>
                <c:pt idx="17">
                  <c:v>301</c:v>
                </c:pt>
                <c:pt idx="18">
                  <c:v>267</c:v>
                </c:pt>
                <c:pt idx="19">
                  <c:v>199</c:v>
                </c:pt>
                <c:pt idx="20">
                  <c:v>1131</c:v>
                </c:pt>
                <c:pt idx="21">
                  <c:v>734</c:v>
                </c:pt>
                <c:pt idx="22">
                  <c:v>647</c:v>
                </c:pt>
                <c:pt idx="23">
                  <c:v>624</c:v>
                </c:pt>
                <c:pt idx="24">
                  <c:v>659</c:v>
                </c:pt>
                <c:pt idx="25">
                  <c:v>669</c:v>
                </c:pt>
                <c:pt idx="26">
                  <c:v>646</c:v>
                </c:pt>
                <c:pt idx="27">
                  <c:v>660</c:v>
                </c:pt>
                <c:pt idx="28">
                  <c:v>802</c:v>
                </c:pt>
                <c:pt idx="29">
                  <c:v>602</c:v>
                </c:pt>
                <c:pt idx="30">
                  <c:v>822</c:v>
                </c:pt>
                <c:pt idx="31">
                  <c:v>591</c:v>
                </c:pt>
                <c:pt idx="32">
                  <c:v>753</c:v>
                </c:pt>
                <c:pt idx="33">
                  <c:v>597</c:v>
                </c:pt>
                <c:pt idx="34">
                  <c:v>727</c:v>
                </c:pt>
                <c:pt idx="35">
                  <c:v>714</c:v>
                </c:pt>
                <c:pt idx="36">
                  <c:v>762</c:v>
                </c:pt>
                <c:pt idx="37">
                  <c:v>610</c:v>
                </c:pt>
                <c:pt idx="38">
                  <c:v>736</c:v>
                </c:pt>
                <c:pt idx="39">
                  <c:v>504</c:v>
                </c:pt>
                <c:pt idx="40">
                  <c:v>1656</c:v>
                </c:pt>
              </c:numCache>
            </c:numRef>
          </c:yVal>
        </c:ser>
        <c:axId val="73204480"/>
        <c:axId val="73206016"/>
      </c:scatterChart>
      <c:valAx>
        <c:axId val="73204480"/>
        <c:scaling>
          <c:orientation val="minMax"/>
          <c:max val="40"/>
        </c:scaling>
        <c:axPos val="b"/>
        <c:numFmt formatCode="General" sourceLinked="1"/>
        <c:tickLblPos val="nextTo"/>
        <c:crossAx val="73206016"/>
        <c:crosses val="autoZero"/>
        <c:crossBetween val="midCat"/>
      </c:valAx>
      <c:valAx>
        <c:axId val="73206016"/>
        <c:scaling>
          <c:orientation val="minMax"/>
        </c:scaling>
        <c:axPos val="l"/>
        <c:majorGridlines/>
        <c:numFmt formatCode="General" sourceLinked="1"/>
        <c:tickLblPos val="nextTo"/>
        <c:crossAx val="73204480"/>
        <c:crosses val="autoZero"/>
        <c:crossBetween val="midCat"/>
      </c:valAx>
    </c:plotArea>
    <c:plotVisOnly val="1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617524062563224"/>
          <c:y val="0.19398920305416387"/>
          <c:w val="0.85389286104741668"/>
          <c:h val="0.58203710331662994"/>
        </c:manualLayout>
      </c:layout>
      <c:scatterChart>
        <c:scatterStyle val="lineMarker"/>
        <c:ser>
          <c:idx val="0"/>
          <c:order val="0"/>
          <c:tx>
            <c:strRef>
              <c:f>'საგამოცდო გრაფიკი'!$C$9</c:f>
              <c:strCache>
                <c:ptCount val="1"/>
                <c:pt idx="0">
                  <c:v>რაოდენობა</c:v>
                </c:pt>
              </c:strCache>
            </c:strRef>
          </c:tx>
          <c:xVal>
            <c:numRef>
              <c:f>'საგამოცდო გრაფიკი'!$B$10:$B$11826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გრაფიკი'!$C$10:$C$11826</c:f>
              <c:numCache>
                <c:formatCode>General</c:formatCode>
                <c:ptCount val="41"/>
                <c:pt idx="0">
                  <c:v>561</c:v>
                </c:pt>
                <c:pt idx="1">
                  <c:v>61</c:v>
                </c:pt>
                <c:pt idx="2">
                  <c:v>125</c:v>
                </c:pt>
                <c:pt idx="3">
                  <c:v>112</c:v>
                </c:pt>
                <c:pt idx="4">
                  <c:v>120</c:v>
                </c:pt>
                <c:pt idx="5">
                  <c:v>153</c:v>
                </c:pt>
                <c:pt idx="6">
                  <c:v>137</c:v>
                </c:pt>
                <c:pt idx="7">
                  <c:v>126</c:v>
                </c:pt>
                <c:pt idx="8">
                  <c:v>160</c:v>
                </c:pt>
                <c:pt idx="9">
                  <c:v>122</c:v>
                </c:pt>
                <c:pt idx="10">
                  <c:v>317</c:v>
                </c:pt>
                <c:pt idx="11">
                  <c:v>219</c:v>
                </c:pt>
                <c:pt idx="12">
                  <c:v>218</c:v>
                </c:pt>
                <c:pt idx="13">
                  <c:v>210</c:v>
                </c:pt>
                <c:pt idx="14">
                  <c:v>208</c:v>
                </c:pt>
                <c:pt idx="15">
                  <c:v>246</c:v>
                </c:pt>
                <c:pt idx="16">
                  <c:v>239</c:v>
                </c:pt>
                <c:pt idx="17">
                  <c:v>202</c:v>
                </c:pt>
                <c:pt idx="18">
                  <c:v>137</c:v>
                </c:pt>
                <c:pt idx="19">
                  <c:v>71</c:v>
                </c:pt>
                <c:pt idx="20">
                  <c:v>714</c:v>
                </c:pt>
                <c:pt idx="21">
                  <c:v>761</c:v>
                </c:pt>
                <c:pt idx="22">
                  <c:v>473</c:v>
                </c:pt>
                <c:pt idx="23">
                  <c:v>365</c:v>
                </c:pt>
                <c:pt idx="24">
                  <c:v>403</c:v>
                </c:pt>
                <c:pt idx="25">
                  <c:v>403</c:v>
                </c:pt>
                <c:pt idx="26">
                  <c:v>343</c:v>
                </c:pt>
                <c:pt idx="27">
                  <c:v>361</c:v>
                </c:pt>
                <c:pt idx="28">
                  <c:v>450</c:v>
                </c:pt>
                <c:pt idx="29">
                  <c:v>257</c:v>
                </c:pt>
                <c:pt idx="30">
                  <c:v>487</c:v>
                </c:pt>
                <c:pt idx="31">
                  <c:v>262</c:v>
                </c:pt>
                <c:pt idx="32">
                  <c:v>319</c:v>
                </c:pt>
                <c:pt idx="33">
                  <c:v>239</c:v>
                </c:pt>
                <c:pt idx="34">
                  <c:v>287</c:v>
                </c:pt>
                <c:pt idx="35">
                  <c:v>294</c:v>
                </c:pt>
                <c:pt idx="36">
                  <c:v>253</c:v>
                </c:pt>
                <c:pt idx="37">
                  <c:v>196</c:v>
                </c:pt>
                <c:pt idx="38">
                  <c:v>306</c:v>
                </c:pt>
                <c:pt idx="39">
                  <c:v>199</c:v>
                </c:pt>
                <c:pt idx="40">
                  <c:v>660</c:v>
                </c:pt>
              </c:numCache>
            </c:numRef>
          </c:yVal>
        </c:ser>
        <c:axId val="73271552"/>
        <c:axId val="73281536"/>
      </c:scatterChart>
      <c:valAx>
        <c:axId val="73271552"/>
        <c:scaling>
          <c:orientation val="minMax"/>
          <c:max val="40"/>
        </c:scaling>
        <c:axPos val="b"/>
        <c:numFmt formatCode="General" sourceLinked="1"/>
        <c:tickLblPos val="nextTo"/>
        <c:crossAx val="73281536"/>
        <c:crosses val="autoZero"/>
        <c:crossBetween val="midCat"/>
      </c:valAx>
      <c:valAx>
        <c:axId val="73281536"/>
        <c:scaling>
          <c:orientation val="minMax"/>
        </c:scaling>
        <c:axPos val="l"/>
        <c:majorGridlines/>
        <c:numFmt formatCode="General" sourceLinked="1"/>
        <c:tickLblPos val="nextTo"/>
        <c:crossAx val="73271552"/>
        <c:crosses val="autoZero"/>
        <c:crossBetween val="midCat"/>
      </c:valAx>
    </c:plotArea>
    <c:plotVisOnly val="1"/>
  </c:chart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083905222856318"/>
          <c:y val="0.20864903514967628"/>
          <c:w val="0.82466710009872624"/>
          <c:h val="0.54748981958650633"/>
        </c:manualLayout>
      </c:layout>
      <c:scatterChart>
        <c:scatterStyle val="lineMarker"/>
        <c:ser>
          <c:idx val="0"/>
          <c:order val="0"/>
          <c:tx>
            <c:strRef>
              <c:f>'ფაფაკულტეტის გრაფიკი'!$C$3</c:f>
              <c:strCache>
                <c:ptCount val="1"/>
                <c:pt idx="0">
                  <c:v>შეფასება</c:v>
                </c:pt>
              </c:strCache>
            </c:strRef>
          </c:tx>
          <c:xVal>
            <c:numRef>
              <c:f>'ფაფაკულტეტის გრაფიკი'!$B$4:$B$2297</c:f>
              <c:numCache>
                <c:formatCode>General</c:formatCode>
                <c:ptCount val="36"/>
                <c:pt idx="1">
                  <c:v>5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  <c:pt idx="12">
                  <c:v>17</c:v>
                </c:pt>
                <c:pt idx="13">
                  <c:v>18</c:v>
                </c:pt>
                <c:pt idx="14">
                  <c:v>19</c:v>
                </c:pt>
                <c:pt idx="15">
                  <c:v>20</c:v>
                </c:pt>
                <c:pt idx="16">
                  <c:v>21</c:v>
                </c:pt>
                <c:pt idx="17">
                  <c:v>22</c:v>
                </c:pt>
                <c:pt idx="18">
                  <c:v>23</c:v>
                </c:pt>
                <c:pt idx="19">
                  <c:v>24</c:v>
                </c:pt>
                <c:pt idx="20">
                  <c:v>25</c:v>
                </c:pt>
                <c:pt idx="21">
                  <c:v>26</c:v>
                </c:pt>
                <c:pt idx="22">
                  <c:v>27</c:v>
                </c:pt>
                <c:pt idx="23">
                  <c:v>28</c:v>
                </c:pt>
                <c:pt idx="24">
                  <c:v>29</c:v>
                </c:pt>
                <c:pt idx="25">
                  <c:v>30</c:v>
                </c:pt>
                <c:pt idx="26">
                  <c:v>31</c:v>
                </c:pt>
                <c:pt idx="27">
                  <c:v>32</c:v>
                </c:pt>
                <c:pt idx="28">
                  <c:v>33</c:v>
                </c:pt>
                <c:pt idx="29">
                  <c:v>34</c:v>
                </c:pt>
                <c:pt idx="30">
                  <c:v>35</c:v>
                </c:pt>
                <c:pt idx="31">
                  <c:v>36</c:v>
                </c:pt>
                <c:pt idx="32">
                  <c:v>37</c:v>
                </c:pt>
                <c:pt idx="33">
                  <c:v>38</c:v>
                </c:pt>
                <c:pt idx="34">
                  <c:v>39</c:v>
                </c:pt>
                <c:pt idx="35">
                  <c:v>40</c:v>
                </c:pt>
              </c:numCache>
            </c:numRef>
          </c:xVal>
          <c:yVal>
            <c:numRef>
              <c:f>'ფაფაკულტეტის გრაფიკი'!$C$4:$C$2297</c:f>
              <c:numCache>
                <c:formatCode>General</c:formatCode>
                <c:ptCount val="36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8</c:v>
                </c:pt>
                <c:pt idx="6">
                  <c:v>18</c:v>
                </c:pt>
                <c:pt idx="7">
                  <c:v>6</c:v>
                </c:pt>
                <c:pt idx="8">
                  <c:v>13</c:v>
                </c:pt>
                <c:pt idx="9">
                  <c:v>12</c:v>
                </c:pt>
                <c:pt idx="10">
                  <c:v>36</c:v>
                </c:pt>
                <c:pt idx="11">
                  <c:v>21</c:v>
                </c:pt>
                <c:pt idx="12">
                  <c:v>18</c:v>
                </c:pt>
                <c:pt idx="13">
                  <c:v>36</c:v>
                </c:pt>
                <c:pt idx="14">
                  <c:v>13</c:v>
                </c:pt>
                <c:pt idx="15">
                  <c:v>86</c:v>
                </c:pt>
                <c:pt idx="16">
                  <c:v>86</c:v>
                </c:pt>
                <c:pt idx="17">
                  <c:v>69</c:v>
                </c:pt>
                <c:pt idx="18">
                  <c:v>80</c:v>
                </c:pt>
                <c:pt idx="19">
                  <c:v>76</c:v>
                </c:pt>
                <c:pt idx="20">
                  <c:v>110</c:v>
                </c:pt>
                <c:pt idx="21">
                  <c:v>98</c:v>
                </c:pt>
                <c:pt idx="22">
                  <c:v>84</c:v>
                </c:pt>
                <c:pt idx="23">
                  <c:v>101</c:v>
                </c:pt>
                <c:pt idx="24">
                  <c:v>73</c:v>
                </c:pt>
                <c:pt idx="25">
                  <c:v>129</c:v>
                </c:pt>
                <c:pt idx="26">
                  <c:v>100</c:v>
                </c:pt>
                <c:pt idx="27">
                  <c:v>130</c:v>
                </c:pt>
                <c:pt idx="28">
                  <c:v>103</c:v>
                </c:pt>
                <c:pt idx="29">
                  <c:v>62</c:v>
                </c:pt>
                <c:pt idx="30">
                  <c:v>110</c:v>
                </c:pt>
                <c:pt idx="31">
                  <c:v>84</c:v>
                </c:pt>
                <c:pt idx="32">
                  <c:v>86</c:v>
                </c:pt>
                <c:pt idx="33">
                  <c:v>98</c:v>
                </c:pt>
                <c:pt idx="34">
                  <c:v>77</c:v>
                </c:pt>
                <c:pt idx="35">
                  <c:v>218</c:v>
                </c:pt>
              </c:numCache>
            </c:numRef>
          </c:yVal>
        </c:ser>
        <c:axId val="73812992"/>
        <c:axId val="73822976"/>
      </c:scatterChart>
      <c:valAx>
        <c:axId val="73812992"/>
        <c:scaling>
          <c:orientation val="minMax"/>
          <c:max val="40"/>
        </c:scaling>
        <c:axPos val="b"/>
        <c:numFmt formatCode="General" sourceLinked="1"/>
        <c:tickLblPos val="nextTo"/>
        <c:crossAx val="73822976"/>
        <c:crosses val="autoZero"/>
        <c:crossBetween val="midCat"/>
      </c:valAx>
      <c:valAx>
        <c:axId val="73822976"/>
        <c:scaling>
          <c:orientation val="minMax"/>
        </c:scaling>
        <c:axPos val="l"/>
        <c:majorGridlines/>
        <c:numFmt formatCode="General" sourceLinked="1"/>
        <c:tickLblPos val="nextTo"/>
        <c:crossAx val="73812992"/>
        <c:crosses val="autoZero"/>
        <c:crossBetween val="midCat"/>
      </c:valAx>
    </c:plotArea>
    <c:plotVisOnly val="1"/>
  </c:chart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15280798468399"/>
          <c:y val="0.18808420134826609"/>
          <c:w val="0.82515719920579267"/>
          <c:h val="0.62070203462058515"/>
        </c:manualLayout>
      </c:layout>
      <c:scatterChart>
        <c:scatterStyle val="lineMarker"/>
        <c:ser>
          <c:idx val="0"/>
          <c:order val="0"/>
          <c:tx>
            <c:strRef>
              <c:f>'გაერთიანებული გრაფიკი'!$D$4</c:f>
              <c:strCache>
                <c:ptCount val="1"/>
                <c:pt idx="0">
                  <c:v>raodenoba</c:v>
                </c:pt>
              </c:strCache>
            </c:strRef>
          </c:tx>
          <c:xVal>
            <c:numRef>
              <c:f>'გაერთიანებული გრაფიკი'!$C$5:$C$14081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'გაერთიანებული გრაფიკი'!$D$5:$D$14081</c:f>
              <c:numCache>
                <c:formatCode>General</c:formatCode>
                <c:ptCount val="41"/>
                <c:pt idx="0">
                  <c:v>563</c:v>
                </c:pt>
                <c:pt idx="1">
                  <c:v>61</c:v>
                </c:pt>
                <c:pt idx="2">
                  <c:v>125</c:v>
                </c:pt>
                <c:pt idx="3">
                  <c:v>112</c:v>
                </c:pt>
                <c:pt idx="4">
                  <c:v>120</c:v>
                </c:pt>
                <c:pt idx="5">
                  <c:v>156</c:v>
                </c:pt>
                <c:pt idx="6">
                  <c:v>137</c:v>
                </c:pt>
                <c:pt idx="7">
                  <c:v>131</c:v>
                </c:pt>
                <c:pt idx="8">
                  <c:v>165</c:v>
                </c:pt>
                <c:pt idx="9">
                  <c:v>126</c:v>
                </c:pt>
                <c:pt idx="10">
                  <c:v>325</c:v>
                </c:pt>
                <c:pt idx="11">
                  <c:v>237</c:v>
                </c:pt>
                <c:pt idx="12">
                  <c:v>224</c:v>
                </c:pt>
                <c:pt idx="13">
                  <c:v>223</c:v>
                </c:pt>
                <c:pt idx="14">
                  <c:v>220</c:v>
                </c:pt>
                <c:pt idx="15">
                  <c:v>282</c:v>
                </c:pt>
                <c:pt idx="16">
                  <c:v>260</c:v>
                </c:pt>
                <c:pt idx="17">
                  <c:v>220</c:v>
                </c:pt>
                <c:pt idx="18">
                  <c:v>173</c:v>
                </c:pt>
                <c:pt idx="19">
                  <c:v>84</c:v>
                </c:pt>
                <c:pt idx="20">
                  <c:v>800</c:v>
                </c:pt>
                <c:pt idx="21">
                  <c:v>847</c:v>
                </c:pt>
                <c:pt idx="22">
                  <c:v>542</c:v>
                </c:pt>
                <c:pt idx="23">
                  <c:v>445</c:v>
                </c:pt>
                <c:pt idx="24">
                  <c:v>479</c:v>
                </c:pt>
                <c:pt idx="25">
                  <c:v>513</c:v>
                </c:pt>
                <c:pt idx="26">
                  <c:v>441</c:v>
                </c:pt>
                <c:pt idx="27">
                  <c:v>445</c:v>
                </c:pt>
                <c:pt idx="28">
                  <c:v>551</c:v>
                </c:pt>
                <c:pt idx="29">
                  <c:v>330</c:v>
                </c:pt>
                <c:pt idx="30">
                  <c:v>616</c:v>
                </c:pt>
                <c:pt idx="31">
                  <c:v>362</c:v>
                </c:pt>
                <c:pt idx="32">
                  <c:v>449</c:v>
                </c:pt>
                <c:pt idx="33">
                  <c:v>342</c:v>
                </c:pt>
                <c:pt idx="34">
                  <c:v>349</c:v>
                </c:pt>
                <c:pt idx="35">
                  <c:v>404</c:v>
                </c:pt>
                <c:pt idx="36">
                  <c:v>337</c:v>
                </c:pt>
                <c:pt idx="37">
                  <c:v>282</c:v>
                </c:pt>
                <c:pt idx="38">
                  <c:v>404</c:v>
                </c:pt>
                <c:pt idx="39">
                  <c:v>276</c:v>
                </c:pt>
                <c:pt idx="40">
                  <c:v>878</c:v>
                </c:pt>
              </c:numCache>
            </c:numRef>
          </c:yVal>
        </c:ser>
        <c:axId val="74237824"/>
        <c:axId val="74239360"/>
      </c:scatterChart>
      <c:valAx>
        <c:axId val="74237824"/>
        <c:scaling>
          <c:orientation val="minMax"/>
          <c:max val="40"/>
        </c:scaling>
        <c:axPos val="b"/>
        <c:numFmt formatCode="General" sourceLinked="1"/>
        <c:tickLblPos val="nextTo"/>
        <c:crossAx val="74239360"/>
        <c:crosses val="autoZero"/>
        <c:crossBetween val="midCat"/>
      </c:valAx>
      <c:valAx>
        <c:axId val="74239360"/>
        <c:scaling>
          <c:orientation val="minMax"/>
          <c:max val="900"/>
        </c:scaling>
        <c:axPos val="l"/>
        <c:majorGridlines/>
        <c:numFmt formatCode="General" sourceLinked="1"/>
        <c:tickLblPos val="nextTo"/>
        <c:crossAx val="74237824"/>
        <c:crosses val="autoZero"/>
        <c:crossBetween val="midCat"/>
      </c:valAx>
    </c:plotArea>
    <c:plotVisOnly val="1"/>
  </c:chart>
  <c:txPr>
    <a:bodyPr/>
    <a:lstStyle/>
    <a:p>
      <a:pPr>
        <a:defRPr b="1"/>
      </a:pPr>
      <a:endParaRPr lang="en-US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263170113563822"/>
          <c:y val="0.22586002953197393"/>
          <c:w val="0.78639401033101863"/>
          <c:h val="0.55621057648100025"/>
        </c:manualLayout>
      </c:layout>
      <c:scatterChart>
        <c:scatterStyle val="lineMarker"/>
        <c:ser>
          <c:idx val="0"/>
          <c:order val="0"/>
          <c:tx>
            <c:strRef>
              <c:f>'საგამოცდო გრაფიკი'!$C$2</c:f>
              <c:strCache>
                <c:ptCount val="1"/>
                <c:pt idx="0">
                  <c:v>რაოდენობა</c:v>
                </c:pt>
              </c:strCache>
            </c:strRef>
          </c:tx>
          <c:xVal>
            <c:numRef>
              <c:f>'საგამოცდო გრაფიკი'!$B$3:$B$15014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გრაფიკი'!$C$3:$C$15014</c:f>
              <c:numCache>
                <c:formatCode>General</c:formatCode>
                <c:ptCount val="41"/>
                <c:pt idx="0">
                  <c:v>196</c:v>
                </c:pt>
                <c:pt idx="1">
                  <c:v>11</c:v>
                </c:pt>
                <c:pt idx="2">
                  <c:v>24</c:v>
                </c:pt>
                <c:pt idx="3">
                  <c:v>26</c:v>
                </c:pt>
                <c:pt idx="4">
                  <c:v>30</c:v>
                </c:pt>
                <c:pt idx="5">
                  <c:v>59</c:v>
                </c:pt>
                <c:pt idx="6">
                  <c:v>31</c:v>
                </c:pt>
                <c:pt idx="7">
                  <c:v>46</c:v>
                </c:pt>
                <c:pt idx="8">
                  <c:v>67</c:v>
                </c:pt>
                <c:pt idx="9">
                  <c:v>54</c:v>
                </c:pt>
                <c:pt idx="10">
                  <c:v>104</c:v>
                </c:pt>
                <c:pt idx="11">
                  <c:v>94</c:v>
                </c:pt>
                <c:pt idx="12">
                  <c:v>139</c:v>
                </c:pt>
                <c:pt idx="13">
                  <c:v>161</c:v>
                </c:pt>
                <c:pt idx="14">
                  <c:v>134</c:v>
                </c:pt>
                <c:pt idx="15">
                  <c:v>249</c:v>
                </c:pt>
                <c:pt idx="16">
                  <c:v>252</c:v>
                </c:pt>
                <c:pt idx="17">
                  <c:v>283</c:v>
                </c:pt>
                <c:pt idx="18">
                  <c:v>184</c:v>
                </c:pt>
                <c:pt idx="19">
                  <c:v>129</c:v>
                </c:pt>
                <c:pt idx="20">
                  <c:v>778</c:v>
                </c:pt>
                <c:pt idx="21">
                  <c:v>518</c:v>
                </c:pt>
                <c:pt idx="22">
                  <c:v>565</c:v>
                </c:pt>
                <c:pt idx="23">
                  <c:v>462</c:v>
                </c:pt>
                <c:pt idx="24">
                  <c:v>493</c:v>
                </c:pt>
                <c:pt idx="25">
                  <c:v>555</c:v>
                </c:pt>
                <c:pt idx="26">
                  <c:v>502</c:v>
                </c:pt>
                <c:pt idx="27">
                  <c:v>508</c:v>
                </c:pt>
                <c:pt idx="28">
                  <c:v>628</c:v>
                </c:pt>
                <c:pt idx="29">
                  <c:v>516</c:v>
                </c:pt>
                <c:pt idx="30">
                  <c:v>815</c:v>
                </c:pt>
                <c:pt idx="31">
                  <c:v>497</c:v>
                </c:pt>
                <c:pt idx="32">
                  <c:v>609</c:v>
                </c:pt>
                <c:pt idx="33">
                  <c:v>602</c:v>
                </c:pt>
                <c:pt idx="34">
                  <c:v>663</c:v>
                </c:pt>
                <c:pt idx="35">
                  <c:v>700</c:v>
                </c:pt>
                <c:pt idx="36">
                  <c:v>715</c:v>
                </c:pt>
                <c:pt idx="37">
                  <c:v>653</c:v>
                </c:pt>
                <c:pt idx="38">
                  <c:v>749</c:v>
                </c:pt>
                <c:pt idx="39">
                  <c:v>375</c:v>
                </c:pt>
                <c:pt idx="40">
                  <c:v>795</c:v>
                </c:pt>
              </c:numCache>
            </c:numRef>
          </c:yVal>
        </c:ser>
        <c:axId val="76613888"/>
        <c:axId val="76677120"/>
      </c:scatterChart>
      <c:valAx>
        <c:axId val="76613888"/>
        <c:scaling>
          <c:orientation val="minMax"/>
          <c:max val="40"/>
        </c:scaling>
        <c:axPos val="b"/>
        <c:numFmt formatCode="General" sourceLinked="1"/>
        <c:tickLblPos val="nextTo"/>
        <c:crossAx val="76677120"/>
        <c:crosses val="autoZero"/>
        <c:crossBetween val="midCat"/>
      </c:valAx>
      <c:valAx>
        <c:axId val="76677120"/>
        <c:scaling>
          <c:orientation val="minMax"/>
          <c:max val="800"/>
        </c:scaling>
        <c:axPos val="l"/>
        <c:majorGridlines/>
        <c:numFmt formatCode="General" sourceLinked="1"/>
        <c:tickLblPos val="nextTo"/>
        <c:crossAx val="76613888"/>
        <c:crosses val="autoZero"/>
        <c:crossBetween val="midCat"/>
      </c:valAx>
    </c:plotArea>
    <c:plotVisOnly val="1"/>
  </c:chart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087536009218361"/>
          <c:y val="0.20885946778776573"/>
          <c:w val="0.87918321333379201"/>
          <c:h val="0.59821367461810671"/>
        </c:manualLayout>
      </c:layout>
      <c:scatterChart>
        <c:scatterStyle val="lineMarker"/>
        <c:ser>
          <c:idx val="0"/>
          <c:order val="0"/>
          <c:tx>
            <c:strRef>
              <c:f>'ფაკულტეტის გრაფიკი'!$C$2</c:f>
              <c:strCache>
                <c:ptCount val="1"/>
                <c:pt idx="0">
                  <c:v>raodenoba</c:v>
                </c:pt>
              </c:strCache>
            </c:strRef>
          </c:tx>
          <c:xVal>
            <c:numRef>
              <c:f>'ფაკულტეტის გრაფიკი'!$B$3:$B$1012</c:f>
              <c:numCache>
                <c:formatCode>General</c:formatCode>
                <c:ptCount val="44"/>
                <c:pt idx="0">
                  <c:v>5</c:v>
                </c:pt>
                <c:pt idx="1">
                  <c:v>8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14</c:v>
                </c:pt>
                <c:pt idx="6">
                  <c:v>15</c:v>
                </c:pt>
                <c:pt idx="7">
                  <c:v>16</c:v>
                </c:pt>
                <c:pt idx="8">
                  <c:v>17</c:v>
                </c:pt>
                <c:pt idx="9">
                  <c:v>18</c:v>
                </c:pt>
                <c:pt idx="10">
                  <c:v>19</c:v>
                </c:pt>
                <c:pt idx="11">
                  <c:v>20</c:v>
                </c:pt>
                <c:pt idx="12">
                  <c:v>21</c:v>
                </c:pt>
                <c:pt idx="13">
                  <c:v>22</c:v>
                </c:pt>
                <c:pt idx="14">
                  <c:v>23</c:v>
                </c:pt>
                <c:pt idx="15">
                  <c:v>23.5</c:v>
                </c:pt>
                <c:pt idx="16">
                  <c:v>24</c:v>
                </c:pt>
                <c:pt idx="17">
                  <c:v>24.5</c:v>
                </c:pt>
                <c:pt idx="18">
                  <c:v>25</c:v>
                </c:pt>
                <c:pt idx="19">
                  <c:v>26</c:v>
                </c:pt>
                <c:pt idx="20">
                  <c:v>27</c:v>
                </c:pt>
                <c:pt idx="21">
                  <c:v>28</c:v>
                </c:pt>
                <c:pt idx="22">
                  <c:v>28.5</c:v>
                </c:pt>
                <c:pt idx="23">
                  <c:v>29</c:v>
                </c:pt>
                <c:pt idx="24">
                  <c:v>29.5</c:v>
                </c:pt>
                <c:pt idx="25">
                  <c:v>30</c:v>
                </c:pt>
                <c:pt idx="26">
                  <c:v>30.5</c:v>
                </c:pt>
                <c:pt idx="27">
                  <c:v>31</c:v>
                </c:pt>
                <c:pt idx="28">
                  <c:v>31.5</c:v>
                </c:pt>
                <c:pt idx="29">
                  <c:v>32</c:v>
                </c:pt>
                <c:pt idx="30">
                  <c:v>33</c:v>
                </c:pt>
                <c:pt idx="31">
                  <c:v>33.5</c:v>
                </c:pt>
                <c:pt idx="32">
                  <c:v>34</c:v>
                </c:pt>
                <c:pt idx="33">
                  <c:v>34.5</c:v>
                </c:pt>
                <c:pt idx="34">
                  <c:v>35</c:v>
                </c:pt>
                <c:pt idx="35">
                  <c:v>35.5</c:v>
                </c:pt>
                <c:pt idx="36">
                  <c:v>36</c:v>
                </c:pt>
                <c:pt idx="37">
                  <c:v>36.5</c:v>
                </c:pt>
                <c:pt idx="38">
                  <c:v>37</c:v>
                </c:pt>
                <c:pt idx="39">
                  <c:v>37.5</c:v>
                </c:pt>
                <c:pt idx="40">
                  <c:v>38</c:v>
                </c:pt>
                <c:pt idx="41">
                  <c:v>38.5</c:v>
                </c:pt>
                <c:pt idx="42">
                  <c:v>39</c:v>
                </c:pt>
                <c:pt idx="43">
                  <c:v>40</c:v>
                </c:pt>
              </c:numCache>
            </c:numRef>
          </c:xVal>
          <c:yVal>
            <c:numRef>
              <c:f>'ფაკულტეტის გრაფიკი'!$C$3:$C$1012</c:f>
              <c:numCache>
                <c:formatCode>General</c:formatCode>
                <c:ptCount val="4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8</c:v>
                </c:pt>
                <c:pt idx="7">
                  <c:v>3</c:v>
                </c:pt>
                <c:pt idx="8">
                  <c:v>6</c:v>
                </c:pt>
                <c:pt idx="9">
                  <c:v>3</c:v>
                </c:pt>
                <c:pt idx="10">
                  <c:v>5</c:v>
                </c:pt>
                <c:pt idx="11">
                  <c:v>31</c:v>
                </c:pt>
                <c:pt idx="12">
                  <c:v>19</c:v>
                </c:pt>
                <c:pt idx="13">
                  <c:v>13</c:v>
                </c:pt>
                <c:pt idx="14">
                  <c:v>15</c:v>
                </c:pt>
                <c:pt idx="15">
                  <c:v>1</c:v>
                </c:pt>
                <c:pt idx="16">
                  <c:v>13</c:v>
                </c:pt>
                <c:pt idx="17">
                  <c:v>1</c:v>
                </c:pt>
                <c:pt idx="18">
                  <c:v>55</c:v>
                </c:pt>
                <c:pt idx="19">
                  <c:v>38</c:v>
                </c:pt>
                <c:pt idx="20">
                  <c:v>19</c:v>
                </c:pt>
                <c:pt idx="21">
                  <c:v>35</c:v>
                </c:pt>
                <c:pt idx="22">
                  <c:v>1</c:v>
                </c:pt>
                <c:pt idx="23">
                  <c:v>23</c:v>
                </c:pt>
                <c:pt idx="24">
                  <c:v>2</c:v>
                </c:pt>
                <c:pt idx="25">
                  <c:v>65</c:v>
                </c:pt>
                <c:pt idx="26">
                  <c:v>5</c:v>
                </c:pt>
                <c:pt idx="27">
                  <c:v>20</c:v>
                </c:pt>
                <c:pt idx="28">
                  <c:v>2</c:v>
                </c:pt>
                <c:pt idx="29">
                  <c:v>34</c:v>
                </c:pt>
                <c:pt idx="30">
                  <c:v>27</c:v>
                </c:pt>
                <c:pt idx="31">
                  <c:v>1</c:v>
                </c:pt>
                <c:pt idx="32">
                  <c:v>40</c:v>
                </c:pt>
                <c:pt idx="33">
                  <c:v>1</c:v>
                </c:pt>
                <c:pt idx="34">
                  <c:v>96</c:v>
                </c:pt>
                <c:pt idx="35">
                  <c:v>3</c:v>
                </c:pt>
                <c:pt idx="36">
                  <c:v>64</c:v>
                </c:pt>
                <c:pt idx="37">
                  <c:v>7</c:v>
                </c:pt>
                <c:pt idx="38">
                  <c:v>62</c:v>
                </c:pt>
                <c:pt idx="39">
                  <c:v>3</c:v>
                </c:pt>
                <c:pt idx="40">
                  <c:v>94</c:v>
                </c:pt>
                <c:pt idx="41">
                  <c:v>3</c:v>
                </c:pt>
                <c:pt idx="42">
                  <c:v>31</c:v>
                </c:pt>
                <c:pt idx="43">
                  <c:v>110</c:v>
                </c:pt>
              </c:numCache>
            </c:numRef>
          </c:yVal>
        </c:ser>
        <c:axId val="78213120"/>
        <c:axId val="78214656"/>
      </c:scatterChart>
      <c:valAx>
        <c:axId val="78213120"/>
        <c:scaling>
          <c:orientation val="minMax"/>
          <c:max val="40"/>
        </c:scaling>
        <c:axPos val="b"/>
        <c:numFmt formatCode="General" sourceLinked="1"/>
        <c:tickLblPos val="nextTo"/>
        <c:crossAx val="78214656"/>
        <c:crosses val="autoZero"/>
        <c:crossBetween val="midCat"/>
      </c:valAx>
      <c:valAx>
        <c:axId val="78214656"/>
        <c:scaling>
          <c:orientation val="minMax"/>
        </c:scaling>
        <c:axPos val="l"/>
        <c:majorGridlines/>
        <c:numFmt formatCode="General" sourceLinked="1"/>
        <c:tickLblPos val="nextTo"/>
        <c:crossAx val="78213120"/>
        <c:crosses val="autoZero"/>
        <c:crossBetween val="midCat"/>
      </c:valAx>
    </c:plotArea>
    <c:plotVisOnly val="1"/>
  </c:chart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244756326119099"/>
          <c:y val="0.16337461091534963"/>
          <c:w val="0.85347932684884975"/>
          <c:h val="0.65904196334148335"/>
        </c:manualLayout>
      </c:layout>
      <c:scatterChart>
        <c:scatterStyle val="lineMarker"/>
        <c:ser>
          <c:idx val="0"/>
          <c:order val="0"/>
          <c:tx>
            <c:strRef>
              <c:f>'გაერთიანებული გრაფიკი'!$C$2</c:f>
              <c:strCache>
                <c:ptCount val="1"/>
                <c:pt idx="0">
                  <c:v>raodenoba</c:v>
                </c:pt>
              </c:strCache>
            </c:strRef>
          </c:tx>
          <c:xVal>
            <c:numRef>
              <c:f>'გაერთიანებული გრაფიკი'!$B$3:$B$15994</c:f>
              <c:numCache>
                <c:formatCode>General</c:formatCode>
                <c:ptCount val="5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23.5</c:v>
                </c:pt>
                <c:pt idx="25">
                  <c:v>24</c:v>
                </c:pt>
                <c:pt idx="26">
                  <c:v>24.5</c:v>
                </c:pt>
                <c:pt idx="27">
                  <c:v>25</c:v>
                </c:pt>
                <c:pt idx="28">
                  <c:v>26</c:v>
                </c:pt>
                <c:pt idx="29">
                  <c:v>27</c:v>
                </c:pt>
                <c:pt idx="30">
                  <c:v>28</c:v>
                </c:pt>
                <c:pt idx="31">
                  <c:v>28.5</c:v>
                </c:pt>
                <c:pt idx="32">
                  <c:v>29</c:v>
                </c:pt>
                <c:pt idx="33">
                  <c:v>29.5</c:v>
                </c:pt>
                <c:pt idx="34">
                  <c:v>30</c:v>
                </c:pt>
                <c:pt idx="35">
                  <c:v>30.5</c:v>
                </c:pt>
                <c:pt idx="36">
                  <c:v>31</c:v>
                </c:pt>
                <c:pt idx="37">
                  <c:v>31.5</c:v>
                </c:pt>
                <c:pt idx="38">
                  <c:v>32</c:v>
                </c:pt>
                <c:pt idx="39">
                  <c:v>33</c:v>
                </c:pt>
                <c:pt idx="40">
                  <c:v>33.5</c:v>
                </c:pt>
                <c:pt idx="41">
                  <c:v>34</c:v>
                </c:pt>
                <c:pt idx="42">
                  <c:v>34.5</c:v>
                </c:pt>
                <c:pt idx="43">
                  <c:v>35</c:v>
                </c:pt>
                <c:pt idx="44">
                  <c:v>35.5</c:v>
                </c:pt>
                <c:pt idx="45">
                  <c:v>36</c:v>
                </c:pt>
                <c:pt idx="46">
                  <c:v>36.5</c:v>
                </c:pt>
                <c:pt idx="47">
                  <c:v>37</c:v>
                </c:pt>
                <c:pt idx="48">
                  <c:v>37.5</c:v>
                </c:pt>
                <c:pt idx="49">
                  <c:v>38</c:v>
                </c:pt>
                <c:pt idx="50">
                  <c:v>38.5</c:v>
                </c:pt>
                <c:pt idx="51">
                  <c:v>39</c:v>
                </c:pt>
                <c:pt idx="52">
                  <c:v>40</c:v>
                </c:pt>
              </c:numCache>
            </c:numRef>
          </c:xVal>
          <c:yVal>
            <c:numRef>
              <c:f>'გაერთიანებული გრაფიკი'!$C$3:$C$15994</c:f>
              <c:numCache>
                <c:formatCode>General</c:formatCode>
                <c:ptCount val="53"/>
                <c:pt idx="0">
                  <c:v>198</c:v>
                </c:pt>
                <c:pt idx="1">
                  <c:v>11</c:v>
                </c:pt>
                <c:pt idx="2">
                  <c:v>24</c:v>
                </c:pt>
                <c:pt idx="3">
                  <c:v>26</c:v>
                </c:pt>
                <c:pt idx="4">
                  <c:v>30</c:v>
                </c:pt>
                <c:pt idx="5">
                  <c:v>60</c:v>
                </c:pt>
                <c:pt idx="6">
                  <c:v>31</c:v>
                </c:pt>
                <c:pt idx="7">
                  <c:v>46</c:v>
                </c:pt>
                <c:pt idx="8">
                  <c:v>68</c:v>
                </c:pt>
                <c:pt idx="9">
                  <c:v>54</c:v>
                </c:pt>
                <c:pt idx="10">
                  <c:v>105</c:v>
                </c:pt>
                <c:pt idx="11">
                  <c:v>95</c:v>
                </c:pt>
                <c:pt idx="12">
                  <c:v>141</c:v>
                </c:pt>
                <c:pt idx="13">
                  <c:v>161</c:v>
                </c:pt>
                <c:pt idx="14">
                  <c:v>135</c:v>
                </c:pt>
                <c:pt idx="15">
                  <c:v>257</c:v>
                </c:pt>
                <c:pt idx="16">
                  <c:v>255</c:v>
                </c:pt>
                <c:pt idx="17">
                  <c:v>289</c:v>
                </c:pt>
                <c:pt idx="18">
                  <c:v>187</c:v>
                </c:pt>
                <c:pt idx="19">
                  <c:v>134</c:v>
                </c:pt>
                <c:pt idx="20">
                  <c:v>809</c:v>
                </c:pt>
                <c:pt idx="21">
                  <c:v>537</c:v>
                </c:pt>
                <c:pt idx="22">
                  <c:v>578</c:v>
                </c:pt>
                <c:pt idx="23">
                  <c:v>477</c:v>
                </c:pt>
                <c:pt idx="24">
                  <c:v>1</c:v>
                </c:pt>
                <c:pt idx="25">
                  <c:v>506</c:v>
                </c:pt>
                <c:pt idx="26">
                  <c:v>1</c:v>
                </c:pt>
                <c:pt idx="27">
                  <c:v>610</c:v>
                </c:pt>
                <c:pt idx="28">
                  <c:v>540</c:v>
                </c:pt>
                <c:pt idx="29">
                  <c:v>527</c:v>
                </c:pt>
                <c:pt idx="30">
                  <c:v>663</c:v>
                </c:pt>
                <c:pt idx="31">
                  <c:v>1</c:v>
                </c:pt>
                <c:pt idx="32">
                  <c:v>539</c:v>
                </c:pt>
                <c:pt idx="33">
                  <c:v>2</c:v>
                </c:pt>
                <c:pt idx="34">
                  <c:v>880</c:v>
                </c:pt>
                <c:pt idx="35">
                  <c:v>5</c:v>
                </c:pt>
                <c:pt idx="36">
                  <c:v>517</c:v>
                </c:pt>
                <c:pt idx="37">
                  <c:v>2</c:v>
                </c:pt>
                <c:pt idx="38">
                  <c:v>643</c:v>
                </c:pt>
                <c:pt idx="39">
                  <c:v>629</c:v>
                </c:pt>
                <c:pt idx="40">
                  <c:v>1</c:v>
                </c:pt>
                <c:pt idx="41">
                  <c:v>703</c:v>
                </c:pt>
                <c:pt idx="42">
                  <c:v>1</c:v>
                </c:pt>
                <c:pt idx="43">
                  <c:v>796</c:v>
                </c:pt>
                <c:pt idx="44">
                  <c:v>3</c:v>
                </c:pt>
                <c:pt idx="45">
                  <c:v>779</c:v>
                </c:pt>
                <c:pt idx="46">
                  <c:v>7</c:v>
                </c:pt>
                <c:pt idx="47">
                  <c:v>715</c:v>
                </c:pt>
                <c:pt idx="48">
                  <c:v>3</c:v>
                </c:pt>
                <c:pt idx="49">
                  <c:v>843</c:v>
                </c:pt>
                <c:pt idx="50">
                  <c:v>3</c:v>
                </c:pt>
                <c:pt idx="51">
                  <c:v>406</c:v>
                </c:pt>
                <c:pt idx="52">
                  <c:v>905</c:v>
                </c:pt>
              </c:numCache>
            </c:numRef>
          </c:yVal>
        </c:ser>
        <c:axId val="79393536"/>
        <c:axId val="79395072"/>
      </c:scatterChart>
      <c:valAx>
        <c:axId val="79393536"/>
        <c:scaling>
          <c:orientation val="minMax"/>
          <c:max val="40"/>
        </c:scaling>
        <c:axPos val="b"/>
        <c:numFmt formatCode="General" sourceLinked="1"/>
        <c:tickLblPos val="nextTo"/>
        <c:crossAx val="79395072"/>
        <c:crosses val="autoZero"/>
        <c:crossBetween val="midCat"/>
      </c:valAx>
      <c:valAx>
        <c:axId val="79395072"/>
        <c:scaling>
          <c:orientation val="minMax"/>
          <c:max val="950"/>
          <c:min val="0"/>
        </c:scaling>
        <c:axPos val="l"/>
        <c:majorGridlines/>
        <c:numFmt formatCode="General" sourceLinked="1"/>
        <c:tickLblPos val="nextTo"/>
        <c:crossAx val="79393536"/>
        <c:crosses val="autoZero"/>
        <c:crossBetween val="midCat"/>
      </c:valAx>
    </c:plotArea>
    <c:plotVisOnly val="1"/>
  </c:chart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112717359179571"/>
          <c:y val="0.22598349119403596"/>
          <c:w val="0.7932529481507371"/>
          <c:h val="0.5641632622009205"/>
        </c:manualLayout>
      </c:layout>
      <c:scatterChart>
        <c:scatterStyle val="lineMarker"/>
        <c:ser>
          <c:idx val="1"/>
          <c:order val="1"/>
          <c:tx>
            <c:strRef>
              <c:f>'საგამოცდო გრაფიკი'!$E$3</c:f>
              <c:strCache>
                <c:ptCount val="1"/>
                <c:pt idx="0">
                  <c:v>შეფასება </c:v>
                </c:pt>
              </c:strCache>
            </c:strRef>
          </c:tx>
          <c:xVal>
            <c:numRef>
              <c:f>'საგამოცდო გრაფიკი'!$D$4:$D$16604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გრაფიკი'!$E$4:$E$16604</c:f>
              <c:numCache>
                <c:formatCode>General</c:formatCode>
                <c:ptCount val="41"/>
                <c:pt idx="0">
                  <c:v>492</c:v>
                </c:pt>
                <c:pt idx="1">
                  <c:v>14</c:v>
                </c:pt>
                <c:pt idx="2">
                  <c:v>53</c:v>
                </c:pt>
                <c:pt idx="3">
                  <c:v>46</c:v>
                </c:pt>
                <c:pt idx="4">
                  <c:v>67</c:v>
                </c:pt>
                <c:pt idx="5">
                  <c:v>79</c:v>
                </c:pt>
                <c:pt idx="6">
                  <c:v>72</c:v>
                </c:pt>
                <c:pt idx="7">
                  <c:v>84</c:v>
                </c:pt>
                <c:pt idx="8">
                  <c:v>116</c:v>
                </c:pt>
                <c:pt idx="9">
                  <c:v>69</c:v>
                </c:pt>
                <c:pt idx="10">
                  <c:v>209</c:v>
                </c:pt>
                <c:pt idx="11">
                  <c:v>136</c:v>
                </c:pt>
                <c:pt idx="12">
                  <c:v>164</c:v>
                </c:pt>
                <c:pt idx="13">
                  <c:v>167</c:v>
                </c:pt>
                <c:pt idx="14">
                  <c:v>181</c:v>
                </c:pt>
                <c:pt idx="15">
                  <c:v>245</c:v>
                </c:pt>
                <c:pt idx="16">
                  <c:v>194</c:v>
                </c:pt>
                <c:pt idx="17">
                  <c:v>170</c:v>
                </c:pt>
                <c:pt idx="18">
                  <c:v>140</c:v>
                </c:pt>
                <c:pt idx="19">
                  <c:v>73</c:v>
                </c:pt>
                <c:pt idx="20">
                  <c:v>680</c:v>
                </c:pt>
                <c:pt idx="21">
                  <c:v>910</c:v>
                </c:pt>
                <c:pt idx="22">
                  <c:v>513</c:v>
                </c:pt>
                <c:pt idx="23">
                  <c:v>529</c:v>
                </c:pt>
                <c:pt idx="24">
                  <c:v>556</c:v>
                </c:pt>
                <c:pt idx="25">
                  <c:v>612</c:v>
                </c:pt>
                <c:pt idx="26">
                  <c:v>452</c:v>
                </c:pt>
                <c:pt idx="27">
                  <c:v>553</c:v>
                </c:pt>
                <c:pt idx="28">
                  <c:v>611</c:v>
                </c:pt>
                <c:pt idx="29">
                  <c:v>504</c:v>
                </c:pt>
                <c:pt idx="30">
                  <c:v>859</c:v>
                </c:pt>
                <c:pt idx="31">
                  <c:v>597</c:v>
                </c:pt>
                <c:pt idx="32">
                  <c:v>659</c:v>
                </c:pt>
                <c:pt idx="33">
                  <c:v>600</c:v>
                </c:pt>
                <c:pt idx="34">
                  <c:v>618</c:v>
                </c:pt>
                <c:pt idx="35">
                  <c:v>754</c:v>
                </c:pt>
                <c:pt idx="36">
                  <c:v>659</c:v>
                </c:pt>
                <c:pt idx="37">
                  <c:v>603</c:v>
                </c:pt>
                <c:pt idx="38">
                  <c:v>773</c:v>
                </c:pt>
                <c:pt idx="39">
                  <c:v>514</c:v>
                </c:pt>
                <c:pt idx="40">
                  <c:v>1233</c:v>
                </c:pt>
              </c:numCache>
            </c:numRef>
          </c:yVal>
        </c:ser>
        <c:ser>
          <c:idx val="0"/>
          <c:order val="0"/>
          <c:tx>
            <c:strRef>
              <c:f>'საგამოცდო გრაფიკი'!$E$3</c:f>
              <c:strCache>
                <c:ptCount val="1"/>
                <c:pt idx="0">
                  <c:v>შეფასება </c:v>
                </c:pt>
              </c:strCache>
            </c:strRef>
          </c:tx>
          <c:xVal>
            <c:numRef>
              <c:f>'საგამოცდო გრაფიკი'!$D$4:$D$16604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გრაფიკი'!$E$4:$E$16604</c:f>
              <c:numCache>
                <c:formatCode>General</c:formatCode>
                <c:ptCount val="41"/>
                <c:pt idx="0">
                  <c:v>492</c:v>
                </c:pt>
                <c:pt idx="1">
                  <c:v>14</c:v>
                </c:pt>
                <c:pt idx="2">
                  <c:v>53</c:v>
                </c:pt>
                <c:pt idx="3">
                  <c:v>46</c:v>
                </c:pt>
                <c:pt idx="4">
                  <c:v>67</c:v>
                </c:pt>
                <c:pt idx="5">
                  <c:v>79</c:v>
                </c:pt>
                <c:pt idx="6">
                  <c:v>72</c:v>
                </c:pt>
                <c:pt idx="7">
                  <c:v>84</c:v>
                </c:pt>
                <c:pt idx="8">
                  <c:v>116</c:v>
                </c:pt>
                <c:pt idx="9">
                  <c:v>69</c:v>
                </c:pt>
                <c:pt idx="10">
                  <c:v>209</c:v>
                </c:pt>
                <c:pt idx="11">
                  <c:v>136</c:v>
                </c:pt>
                <c:pt idx="12">
                  <c:v>164</c:v>
                </c:pt>
                <c:pt idx="13">
                  <c:v>167</c:v>
                </c:pt>
                <c:pt idx="14">
                  <c:v>181</c:v>
                </c:pt>
                <c:pt idx="15">
                  <c:v>245</c:v>
                </c:pt>
                <c:pt idx="16">
                  <c:v>194</c:v>
                </c:pt>
                <c:pt idx="17">
                  <c:v>170</c:v>
                </c:pt>
                <c:pt idx="18">
                  <c:v>140</c:v>
                </c:pt>
                <c:pt idx="19">
                  <c:v>73</c:v>
                </c:pt>
                <c:pt idx="20">
                  <c:v>680</c:v>
                </c:pt>
                <c:pt idx="21">
                  <c:v>910</c:v>
                </c:pt>
                <c:pt idx="22">
                  <c:v>513</c:v>
                </c:pt>
                <c:pt idx="23">
                  <c:v>529</c:v>
                </c:pt>
                <c:pt idx="24">
                  <c:v>556</c:v>
                </c:pt>
                <c:pt idx="25">
                  <c:v>612</c:v>
                </c:pt>
                <c:pt idx="26">
                  <c:v>452</c:v>
                </c:pt>
                <c:pt idx="27">
                  <c:v>553</c:v>
                </c:pt>
                <c:pt idx="28">
                  <c:v>611</c:v>
                </c:pt>
                <c:pt idx="29">
                  <c:v>504</c:v>
                </c:pt>
                <c:pt idx="30">
                  <c:v>859</c:v>
                </c:pt>
                <c:pt idx="31">
                  <c:v>597</c:v>
                </c:pt>
                <c:pt idx="32">
                  <c:v>659</c:v>
                </c:pt>
                <c:pt idx="33">
                  <c:v>600</c:v>
                </c:pt>
                <c:pt idx="34">
                  <c:v>618</c:v>
                </c:pt>
                <c:pt idx="35">
                  <c:v>754</c:v>
                </c:pt>
                <c:pt idx="36">
                  <c:v>659</c:v>
                </c:pt>
                <c:pt idx="37">
                  <c:v>603</c:v>
                </c:pt>
                <c:pt idx="38">
                  <c:v>773</c:v>
                </c:pt>
                <c:pt idx="39">
                  <c:v>514</c:v>
                </c:pt>
                <c:pt idx="40">
                  <c:v>1233</c:v>
                </c:pt>
              </c:numCache>
            </c:numRef>
          </c:yVal>
        </c:ser>
        <c:axId val="79695872"/>
        <c:axId val="79697408"/>
      </c:scatterChart>
      <c:valAx>
        <c:axId val="79695872"/>
        <c:scaling>
          <c:orientation val="minMax"/>
          <c:max val="40"/>
        </c:scaling>
        <c:axPos val="b"/>
        <c:numFmt formatCode="General" sourceLinked="1"/>
        <c:tickLblPos val="nextTo"/>
        <c:crossAx val="79697408"/>
        <c:crosses val="autoZero"/>
        <c:crossBetween val="midCat"/>
      </c:valAx>
      <c:valAx>
        <c:axId val="79697408"/>
        <c:scaling>
          <c:orientation val="minMax"/>
          <c:max val="1400"/>
        </c:scaling>
        <c:axPos val="l"/>
        <c:majorGridlines/>
        <c:numFmt formatCode="General" sourceLinked="1"/>
        <c:tickLblPos val="nextTo"/>
        <c:crossAx val="79695872"/>
        <c:crosses val="autoZero"/>
        <c:crossBetween val="midCat"/>
      </c:valAx>
    </c:plotArea>
    <c:plotVisOnly val="1"/>
  </c:chart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660093171068184"/>
          <c:y val="0.18918990043147133"/>
          <c:w val="0.78354639090479228"/>
          <c:h val="0.585269851096622"/>
        </c:manualLayout>
      </c:layout>
      <c:scatterChart>
        <c:scatterStyle val="lineMarker"/>
        <c:ser>
          <c:idx val="0"/>
          <c:order val="0"/>
          <c:tx>
            <c:strRef>
              <c:f>'საგამოცდოს გრაფიკი'!$C$1</c:f>
              <c:strCache>
                <c:ptCount val="1"/>
                <c:pt idx="0">
                  <c:v>რაოდენობა</c:v>
                </c:pt>
              </c:strCache>
            </c:strRef>
          </c:tx>
          <c:xVal>
            <c:numRef>
              <c:f>'საგამოცდოს გრაფიკი'!$B$2:$B$9481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'საგამოცდოს გრაფიკი'!$C$2:$C$9481</c:f>
              <c:numCache>
                <c:formatCode>General</c:formatCode>
                <c:ptCount val="41"/>
                <c:pt idx="0">
                  <c:v>242</c:v>
                </c:pt>
                <c:pt idx="1">
                  <c:v>10</c:v>
                </c:pt>
                <c:pt idx="2">
                  <c:v>26</c:v>
                </c:pt>
                <c:pt idx="3">
                  <c:v>22</c:v>
                </c:pt>
                <c:pt idx="4">
                  <c:v>31</c:v>
                </c:pt>
                <c:pt idx="5">
                  <c:v>45</c:v>
                </c:pt>
                <c:pt idx="6">
                  <c:v>43</c:v>
                </c:pt>
                <c:pt idx="7">
                  <c:v>45</c:v>
                </c:pt>
                <c:pt idx="8">
                  <c:v>64</c:v>
                </c:pt>
                <c:pt idx="9">
                  <c:v>46</c:v>
                </c:pt>
                <c:pt idx="10">
                  <c:v>107</c:v>
                </c:pt>
                <c:pt idx="11">
                  <c:v>76</c:v>
                </c:pt>
                <c:pt idx="12">
                  <c:v>95</c:v>
                </c:pt>
                <c:pt idx="13">
                  <c:v>96</c:v>
                </c:pt>
                <c:pt idx="14">
                  <c:v>78</c:v>
                </c:pt>
                <c:pt idx="15">
                  <c:v>173</c:v>
                </c:pt>
                <c:pt idx="16">
                  <c:v>183</c:v>
                </c:pt>
                <c:pt idx="17">
                  <c:v>173</c:v>
                </c:pt>
                <c:pt idx="18">
                  <c:v>177</c:v>
                </c:pt>
                <c:pt idx="19">
                  <c:v>160</c:v>
                </c:pt>
                <c:pt idx="20">
                  <c:v>344</c:v>
                </c:pt>
                <c:pt idx="21">
                  <c:v>428</c:v>
                </c:pt>
                <c:pt idx="22">
                  <c:v>358</c:v>
                </c:pt>
                <c:pt idx="23">
                  <c:v>336</c:v>
                </c:pt>
                <c:pt idx="24">
                  <c:v>323</c:v>
                </c:pt>
                <c:pt idx="25">
                  <c:v>437</c:v>
                </c:pt>
                <c:pt idx="26">
                  <c:v>381</c:v>
                </c:pt>
                <c:pt idx="27">
                  <c:v>466</c:v>
                </c:pt>
                <c:pt idx="28">
                  <c:v>472</c:v>
                </c:pt>
                <c:pt idx="29">
                  <c:v>356</c:v>
                </c:pt>
                <c:pt idx="30">
                  <c:v>538</c:v>
                </c:pt>
                <c:pt idx="31">
                  <c:v>266</c:v>
                </c:pt>
                <c:pt idx="32">
                  <c:v>329</c:v>
                </c:pt>
                <c:pt idx="33">
                  <c:v>335</c:v>
                </c:pt>
                <c:pt idx="34">
                  <c:v>323</c:v>
                </c:pt>
                <c:pt idx="35">
                  <c:v>443</c:v>
                </c:pt>
                <c:pt idx="36">
                  <c:v>250</c:v>
                </c:pt>
                <c:pt idx="37">
                  <c:v>226</c:v>
                </c:pt>
                <c:pt idx="38">
                  <c:v>285</c:v>
                </c:pt>
                <c:pt idx="39">
                  <c:v>186</c:v>
                </c:pt>
                <c:pt idx="40">
                  <c:v>465</c:v>
                </c:pt>
              </c:numCache>
            </c:numRef>
          </c:yVal>
        </c:ser>
        <c:axId val="79730944"/>
        <c:axId val="80035840"/>
      </c:scatterChart>
      <c:valAx>
        <c:axId val="79730944"/>
        <c:scaling>
          <c:orientation val="minMax"/>
          <c:max val="40"/>
        </c:scaling>
        <c:axPos val="b"/>
        <c:numFmt formatCode="General" sourceLinked="1"/>
        <c:tickLblPos val="nextTo"/>
        <c:crossAx val="80035840"/>
        <c:crosses val="autoZero"/>
        <c:crossBetween val="midCat"/>
      </c:valAx>
      <c:valAx>
        <c:axId val="80035840"/>
        <c:scaling>
          <c:orientation val="minMax"/>
        </c:scaling>
        <c:axPos val="l"/>
        <c:majorGridlines/>
        <c:numFmt formatCode="General" sourceLinked="1"/>
        <c:tickLblPos val="nextTo"/>
        <c:crossAx val="79730944"/>
        <c:crosses val="autoZero"/>
        <c:crossBetween val="midCat"/>
      </c:valAx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5993212055389658"/>
          <c:y val="0.19277501997032981"/>
          <c:w val="0.75614043934163466"/>
          <c:h val="0.58774249686180524"/>
        </c:manualLayout>
      </c:layout>
      <c:scatterChart>
        <c:scatterStyle val="lineMarker"/>
        <c:ser>
          <c:idx val="0"/>
          <c:order val="0"/>
          <c:tx>
            <c:strRef>
              <c:f>Sheet3!$D$3</c:f>
              <c:strCache>
                <c:ptCount val="1"/>
                <c:pt idx="0">
                  <c:v>რაოდენობა</c:v>
                </c:pt>
              </c:strCache>
            </c:strRef>
          </c:tx>
          <c:xVal>
            <c:numRef>
              <c:f>Sheet3!$C$4:$C$16518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xVal>
          <c:yVal>
            <c:numRef>
              <c:f>Sheet3!$D$4:$D$16518</c:f>
              <c:numCache>
                <c:formatCode>General</c:formatCode>
                <c:ptCount val="31"/>
                <c:pt idx="0">
                  <c:v>333</c:v>
                </c:pt>
                <c:pt idx="1">
                  <c:v>84</c:v>
                </c:pt>
                <c:pt idx="2">
                  <c:v>186</c:v>
                </c:pt>
                <c:pt idx="3">
                  <c:v>216</c:v>
                </c:pt>
                <c:pt idx="4">
                  <c:v>226</c:v>
                </c:pt>
                <c:pt idx="5">
                  <c:v>316</c:v>
                </c:pt>
                <c:pt idx="6">
                  <c:v>404</c:v>
                </c:pt>
                <c:pt idx="7">
                  <c:v>423</c:v>
                </c:pt>
                <c:pt idx="8">
                  <c:v>475</c:v>
                </c:pt>
                <c:pt idx="9">
                  <c:v>443</c:v>
                </c:pt>
                <c:pt idx="10">
                  <c:v>708</c:v>
                </c:pt>
                <c:pt idx="11">
                  <c:v>576</c:v>
                </c:pt>
                <c:pt idx="12">
                  <c:v>700</c:v>
                </c:pt>
                <c:pt idx="13">
                  <c:v>664</c:v>
                </c:pt>
                <c:pt idx="14">
                  <c:v>807</c:v>
                </c:pt>
                <c:pt idx="15">
                  <c:v>895</c:v>
                </c:pt>
                <c:pt idx="16">
                  <c:v>944</c:v>
                </c:pt>
                <c:pt idx="17">
                  <c:v>855</c:v>
                </c:pt>
                <c:pt idx="18">
                  <c:v>1056</c:v>
                </c:pt>
                <c:pt idx="19">
                  <c:v>852</c:v>
                </c:pt>
                <c:pt idx="20">
                  <c:v>2088</c:v>
                </c:pt>
                <c:pt idx="21">
                  <c:v>478</c:v>
                </c:pt>
                <c:pt idx="22">
                  <c:v>274</c:v>
                </c:pt>
                <c:pt idx="23">
                  <c:v>264</c:v>
                </c:pt>
                <c:pt idx="24">
                  <c:v>298</c:v>
                </c:pt>
                <c:pt idx="25">
                  <c:v>302</c:v>
                </c:pt>
                <c:pt idx="26">
                  <c:v>297</c:v>
                </c:pt>
                <c:pt idx="27">
                  <c:v>260</c:v>
                </c:pt>
                <c:pt idx="28">
                  <c:v>313</c:v>
                </c:pt>
                <c:pt idx="29">
                  <c:v>230</c:v>
                </c:pt>
                <c:pt idx="30">
                  <c:v>517</c:v>
                </c:pt>
              </c:numCache>
            </c:numRef>
          </c:yVal>
        </c:ser>
        <c:axId val="44208128"/>
        <c:axId val="44209664"/>
      </c:scatterChart>
      <c:valAx>
        <c:axId val="44208128"/>
        <c:scaling>
          <c:orientation val="minMax"/>
          <c:max val="30"/>
        </c:scaling>
        <c:axPos val="b"/>
        <c:numFmt formatCode="General" sourceLinked="1"/>
        <c:tickLblPos val="nextTo"/>
        <c:crossAx val="44209664"/>
        <c:crosses val="autoZero"/>
        <c:crossBetween val="midCat"/>
      </c:valAx>
      <c:valAx>
        <c:axId val="44209664"/>
        <c:scaling>
          <c:orientation val="minMax"/>
        </c:scaling>
        <c:axPos val="l"/>
        <c:majorGridlines/>
        <c:numFmt formatCode="General" sourceLinked="1"/>
        <c:tickLblPos val="nextTo"/>
        <c:crossAx val="44208128"/>
        <c:crosses val="autoZero"/>
        <c:crossBetween val="midCat"/>
      </c:valAx>
    </c:plotArea>
    <c:plotVisOnly val="1"/>
  </c:chart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4007793701429921"/>
          <c:y val="0.21976070429888361"/>
          <c:w val="0.81520831927832771"/>
          <c:h val="0.55378646322059555"/>
        </c:manualLayout>
      </c:layout>
      <c:scatterChart>
        <c:scatterStyle val="lineMarker"/>
        <c:ser>
          <c:idx val="0"/>
          <c:order val="0"/>
          <c:xVal>
            <c:numRef>
              <c:f>'ფაკულტეტის გრაფიკი'!$C$26:$C$4303</c:f>
              <c:numCache>
                <c:formatCode>General</c:formatCode>
                <c:ptCount val="4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16.5</c:v>
                </c:pt>
                <c:pt idx="17">
                  <c:v>17</c:v>
                </c:pt>
                <c:pt idx="18">
                  <c:v>17.5</c:v>
                </c:pt>
                <c:pt idx="19">
                  <c:v>18</c:v>
                </c:pt>
                <c:pt idx="20">
                  <c:v>18.5</c:v>
                </c:pt>
                <c:pt idx="21">
                  <c:v>19</c:v>
                </c:pt>
                <c:pt idx="22">
                  <c:v>19.5</c:v>
                </c:pt>
                <c:pt idx="23">
                  <c:v>20</c:v>
                </c:pt>
                <c:pt idx="24">
                  <c:v>21</c:v>
                </c:pt>
                <c:pt idx="25">
                  <c:v>22</c:v>
                </c:pt>
                <c:pt idx="26">
                  <c:v>22.5</c:v>
                </c:pt>
                <c:pt idx="27">
                  <c:v>23</c:v>
                </c:pt>
                <c:pt idx="28">
                  <c:v>24</c:v>
                </c:pt>
                <c:pt idx="29">
                  <c:v>25</c:v>
                </c:pt>
                <c:pt idx="30">
                  <c:v>25.5</c:v>
                </c:pt>
                <c:pt idx="31">
                  <c:v>26</c:v>
                </c:pt>
                <c:pt idx="32">
                  <c:v>26.5</c:v>
                </c:pt>
                <c:pt idx="33">
                  <c:v>27</c:v>
                </c:pt>
                <c:pt idx="34">
                  <c:v>28</c:v>
                </c:pt>
                <c:pt idx="35">
                  <c:v>29</c:v>
                </c:pt>
                <c:pt idx="36">
                  <c:v>30</c:v>
                </c:pt>
                <c:pt idx="37">
                  <c:v>31</c:v>
                </c:pt>
                <c:pt idx="38">
                  <c:v>32</c:v>
                </c:pt>
                <c:pt idx="39">
                  <c:v>33</c:v>
                </c:pt>
                <c:pt idx="40">
                  <c:v>34</c:v>
                </c:pt>
                <c:pt idx="41">
                  <c:v>35</c:v>
                </c:pt>
                <c:pt idx="42">
                  <c:v>36</c:v>
                </c:pt>
                <c:pt idx="43">
                  <c:v>37</c:v>
                </c:pt>
                <c:pt idx="44">
                  <c:v>38</c:v>
                </c:pt>
                <c:pt idx="45">
                  <c:v>39</c:v>
                </c:pt>
                <c:pt idx="46">
                  <c:v>40</c:v>
                </c:pt>
              </c:numCache>
            </c:numRef>
          </c:xVal>
          <c:yVal>
            <c:numRef>
              <c:f>'ფაკულტეტის გრაფიკი'!$D$26:$D$4303</c:f>
              <c:numCache>
                <c:formatCode>General</c:formatCode>
                <c:ptCount val="47"/>
                <c:pt idx="0">
                  <c:v>24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6</c:v>
                </c:pt>
                <c:pt idx="6">
                  <c:v>1</c:v>
                </c:pt>
                <c:pt idx="7">
                  <c:v>6</c:v>
                </c:pt>
                <c:pt idx="8">
                  <c:v>2</c:v>
                </c:pt>
                <c:pt idx="9">
                  <c:v>13</c:v>
                </c:pt>
                <c:pt idx="10">
                  <c:v>8</c:v>
                </c:pt>
                <c:pt idx="11">
                  <c:v>13</c:v>
                </c:pt>
                <c:pt idx="12">
                  <c:v>13</c:v>
                </c:pt>
                <c:pt idx="13">
                  <c:v>8</c:v>
                </c:pt>
                <c:pt idx="14">
                  <c:v>33</c:v>
                </c:pt>
                <c:pt idx="15">
                  <c:v>48</c:v>
                </c:pt>
                <c:pt idx="16">
                  <c:v>1</c:v>
                </c:pt>
                <c:pt idx="17">
                  <c:v>26</c:v>
                </c:pt>
                <c:pt idx="18">
                  <c:v>1</c:v>
                </c:pt>
                <c:pt idx="19">
                  <c:v>26</c:v>
                </c:pt>
                <c:pt idx="20">
                  <c:v>1</c:v>
                </c:pt>
                <c:pt idx="21">
                  <c:v>29</c:v>
                </c:pt>
                <c:pt idx="22">
                  <c:v>1</c:v>
                </c:pt>
                <c:pt idx="23">
                  <c:v>85</c:v>
                </c:pt>
                <c:pt idx="24">
                  <c:v>76</c:v>
                </c:pt>
                <c:pt idx="25">
                  <c:v>88</c:v>
                </c:pt>
                <c:pt idx="26">
                  <c:v>1</c:v>
                </c:pt>
                <c:pt idx="27">
                  <c:v>115</c:v>
                </c:pt>
                <c:pt idx="28">
                  <c:v>135</c:v>
                </c:pt>
                <c:pt idx="29">
                  <c:v>277</c:v>
                </c:pt>
                <c:pt idx="30">
                  <c:v>1</c:v>
                </c:pt>
                <c:pt idx="31">
                  <c:v>171</c:v>
                </c:pt>
                <c:pt idx="32">
                  <c:v>1</c:v>
                </c:pt>
                <c:pt idx="33">
                  <c:v>225</c:v>
                </c:pt>
                <c:pt idx="34">
                  <c:v>338</c:v>
                </c:pt>
                <c:pt idx="35">
                  <c:v>172</c:v>
                </c:pt>
                <c:pt idx="36">
                  <c:v>526</c:v>
                </c:pt>
                <c:pt idx="37">
                  <c:v>57</c:v>
                </c:pt>
                <c:pt idx="38">
                  <c:v>113</c:v>
                </c:pt>
                <c:pt idx="39">
                  <c:v>123</c:v>
                </c:pt>
                <c:pt idx="40">
                  <c:v>104</c:v>
                </c:pt>
                <c:pt idx="41">
                  <c:v>225</c:v>
                </c:pt>
                <c:pt idx="42">
                  <c:v>204</c:v>
                </c:pt>
                <c:pt idx="43">
                  <c:v>163</c:v>
                </c:pt>
                <c:pt idx="44">
                  <c:v>278</c:v>
                </c:pt>
                <c:pt idx="45">
                  <c:v>130</c:v>
                </c:pt>
                <c:pt idx="46">
                  <c:v>379</c:v>
                </c:pt>
              </c:numCache>
            </c:numRef>
          </c:yVal>
        </c:ser>
        <c:axId val="80475264"/>
        <c:axId val="80476800"/>
      </c:scatterChart>
      <c:valAx>
        <c:axId val="80475264"/>
        <c:scaling>
          <c:orientation val="minMax"/>
          <c:max val="40"/>
        </c:scaling>
        <c:axPos val="b"/>
        <c:numFmt formatCode="General" sourceLinked="1"/>
        <c:tickLblPos val="nextTo"/>
        <c:crossAx val="80476800"/>
        <c:crosses val="autoZero"/>
        <c:crossBetween val="midCat"/>
      </c:valAx>
      <c:valAx>
        <c:axId val="80476800"/>
        <c:scaling>
          <c:orientation val="minMax"/>
        </c:scaling>
        <c:axPos val="l"/>
        <c:majorGridlines/>
        <c:numFmt formatCode="General" sourceLinked="1"/>
        <c:tickLblPos val="nextTo"/>
        <c:crossAx val="80475264"/>
        <c:crosses val="autoZero"/>
        <c:crossBetween val="midCat"/>
      </c:valAx>
    </c:plotArea>
    <c:plotVisOnly val="1"/>
  </c:chart>
  <c:txPr>
    <a:bodyPr/>
    <a:lstStyle/>
    <a:p>
      <a:pPr>
        <a:defRPr b="1"/>
      </a:pPr>
      <a:endParaRPr lang="en-US"/>
    </a:p>
  </c:txPr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7010344295198393"/>
          <c:y val="0.22467571071688308"/>
          <c:w val="0.78090053511771607"/>
          <c:h val="0.60713974197334097"/>
        </c:manualLayout>
      </c:layout>
      <c:scatterChart>
        <c:scatterStyle val="lineMarker"/>
        <c:ser>
          <c:idx val="0"/>
          <c:order val="0"/>
          <c:xVal>
            <c:numRef>
              <c:f>'გაერთიანებული გრაფიკი'!$C$268:$C$13743</c:f>
              <c:numCache>
                <c:formatCode>General</c:formatCode>
                <c:ptCount val="4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16.5</c:v>
                </c:pt>
                <c:pt idx="18">
                  <c:v>17</c:v>
                </c:pt>
                <c:pt idx="19">
                  <c:v>17.5</c:v>
                </c:pt>
                <c:pt idx="20">
                  <c:v>18</c:v>
                </c:pt>
                <c:pt idx="21">
                  <c:v>18.5</c:v>
                </c:pt>
                <c:pt idx="22">
                  <c:v>19</c:v>
                </c:pt>
                <c:pt idx="23">
                  <c:v>19.5</c:v>
                </c:pt>
                <c:pt idx="24">
                  <c:v>20</c:v>
                </c:pt>
                <c:pt idx="25">
                  <c:v>21</c:v>
                </c:pt>
                <c:pt idx="26">
                  <c:v>22</c:v>
                </c:pt>
                <c:pt idx="27">
                  <c:v>22.5</c:v>
                </c:pt>
                <c:pt idx="28">
                  <c:v>23</c:v>
                </c:pt>
                <c:pt idx="29">
                  <c:v>24</c:v>
                </c:pt>
                <c:pt idx="30">
                  <c:v>25</c:v>
                </c:pt>
                <c:pt idx="31">
                  <c:v>25.5</c:v>
                </c:pt>
                <c:pt idx="32">
                  <c:v>26</c:v>
                </c:pt>
                <c:pt idx="33">
                  <c:v>26.5</c:v>
                </c:pt>
                <c:pt idx="34">
                  <c:v>27</c:v>
                </c:pt>
                <c:pt idx="35">
                  <c:v>28</c:v>
                </c:pt>
                <c:pt idx="36">
                  <c:v>29</c:v>
                </c:pt>
                <c:pt idx="37">
                  <c:v>30</c:v>
                </c:pt>
                <c:pt idx="38">
                  <c:v>31</c:v>
                </c:pt>
                <c:pt idx="39">
                  <c:v>32</c:v>
                </c:pt>
                <c:pt idx="40">
                  <c:v>33</c:v>
                </c:pt>
                <c:pt idx="41">
                  <c:v>34</c:v>
                </c:pt>
                <c:pt idx="42">
                  <c:v>35</c:v>
                </c:pt>
                <c:pt idx="43">
                  <c:v>36</c:v>
                </c:pt>
                <c:pt idx="44">
                  <c:v>37</c:v>
                </c:pt>
                <c:pt idx="45">
                  <c:v>38</c:v>
                </c:pt>
                <c:pt idx="46">
                  <c:v>39</c:v>
                </c:pt>
                <c:pt idx="47">
                  <c:v>40</c:v>
                </c:pt>
              </c:numCache>
            </c:numRef>
          </c:xVal>
          <c:yVal>
            <c:numRef>
              <c:f>'გაერთიანებული გრაფიკი'!$D$268:$D$13743</c:f>
              <c:numCache>
                <c:formatCode>General</c:formatCode>
                <c:ptCount val="48"/>
                <c:pt idx="0">
                  <c:v>265</c:v>
                </c:pt>
                <c:pt idx="1">
                  <c:v>12</c:v>
                </c:pt>
                <c:pt idx="2">
                  <c:v>27</c:v>
                </c:pt>
                <c:pt idx="3">
                  <c:v>25</c:v>
                </c:pt>
                <c:pt idx="4">
                  <c:v>33</c:v>
                </c:pt>
                <c:pt idx="5">
                  <c:v>51</c:v>
                </c:pt>
                <c:pt idx="6">
                  <c:v>43</c:v>
                </c:pt>
                <c:pt idx="7">
                  <c:v>46</c:v>
                </c:pt>
                <c:pt idx="8">
                  <c:v>70</c:v>
                </c:pt>
                <c:pt idx="9">
                  <c:v>48</c:v>
                </c:pt>
                <c:pt idx="10">
                  <c:v>120</c:v>
                </c:pt>
                <c:pt idx="11">
                  <c:v>84</c:v>
                </c:pt>
                <c:pt idx="12">
                  <c:v>108</c:v>
                </c:pt>
                <c:pt idx="13">
                  <c:v>109</c:v>
                </c:pt>
                <c:pt idx="14">
                  <c:v>86</c:v>
                </c:pt>
                <c:pt idx="15">
                  <c:v>206</c:v>
                </c:pt>
                <c:pt idx="16">
                  <c:v>231</c:v>
                </c:pt>
                <c:pt idx="17">
                  <c:v>1</c:v>
                </c:pt>
                <c:pt idx="18">
                  <c:v>199</c:v>
                </c:pt>
                <c:pt idx="19">
                  <c:v>1</c:v>
                </c:pt>
                <c:pt idx="20">
                  <c:v>203</c:v>
                </c:pt>
                <c:pt idx="21">
                  <c:v>1</c:v>
                </c:pt>
                <c:pt idx="22">
                  <c:v>189</c:v>
                </c:pt>
                <c:pt idx="23">
                  <c:v>1</c:v>
                </c:pt>
                <c:pt idx="24">
                  <c:v>429</c:v>
                </c:pt>
                <c:pt idx="25">
                  <c:v>504</c:v>
                </c:pt>
                <c:pt idx="26">
                  <c:v>446</c:v>
                </c:pt>
                <c:pt idx="27">
                  <c:v>1</c:v>
                </c:pt>
                <c:pt idx="28">
                  <c:v>451</c:v>
                </c:pt>
                <c:pt idx="29">
                  <c:v>458</c:v>
                </c:pt>
                <c:pt idx="30">
                  <c:v>714</c:v>
                </c:pt>
                <c:pt idx="31">
                  <c:v>1</c:v>
                </c:pt>
                <c:pt idx="32">
                  <c:v>552</c:v>
                </c:pt>
                <c:pt idx="33">
                  <c:v>1</c:v>
                </c:pt>
                <c:pt idx="34">
                  <c:v>691</c:v>
                </c:pt>
                <c:pt idx="35">
                  <c:v>810</c:v>
                </c:pt>
                <c:pt idx="36">
                  <c:v>528</c:v>
                </c:pt>
                <c:pt idx="37">
                  <c:v>1064</c:v>
                </c:pt>
                <c:pt idx="38">
                  <c:v>323</c:v>
                </c:pt>
                <c:pt idx="39">
                  <c:v>442</c:v>
                </c:pt>
                <c:pt idx="40">
                  <c:v>458</c:v>
                </c:pt>
                <c:pt idx="41">
                  <c:v>427</c:v>
                </c:pt>
                <c:pt idx="42">
                  <c:v>668</c:v>
                </c:pt>
                <c:pt idx="43">
                  <c:v>454</c:v>
                </c:pt>
                <c:pt idx="44">
                  <c:v>389</c:v>
                </c:pt>
                <c:pt idx="45">
                  <c:v>563</c:v>
                </c:pt>
                <c:pt idx="46">
                  <c:v>316</c:v>
                </c:pt>
                <c:pt idx="47">
                  <c:v>844</c:v>
                </c:pt>
              </c:numCache>
            </c:numRef>
          </c:yVal>
        </c:ser>
        <c:axId val="80528896"/>
        <c:axId val="80530432"/>
      </c:scatterChart>
      <c:valAx>
        <c:axId val="80528896"/>
        <c:scaling>
          <c:orientation val="minMax"/>
          <c:max val="40"/>
        </c:scaling>
        <c:axPos val="b"/>
        <c:numFmt formatCode="General" sourceLinked="1"/>
        <c:tickLblPos val="nextTo"/>
        <c:crossAx val="80530432"/>
        <c:crosses val="autoZero"/>
        <c:crossBetween val="midCat"/>
      </c:valAx>
      <c:valAx>
        <c:axId val="80530432"/>
        <c:scaling>
          <c:orientation val="minMax"/>
        </c:scaling>
        <c:axPos val="l"/>
        <c:majorGridlines/>
        <c:numFmt formatCode="General" sourceLinked="1"/>
        <c:tickLblPos val="nextTo"/>
        <c:crossAx val="80528896"/>
        <c:crosses val="autoZero"/>
        <c:crossBetween val="midCat"/>
      </c:valAx>
    </c:plotArea>
    <c:plotVisOnly val="1"/>
  </c:chart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4512886041773146"/>
          <c:y val="0.17901040238581259"/>
          <c:w val="0.7640114508115099"/>
          <c:h val="0.58449413758591051"/>
        </c:manualLayout>
      </c:layout>
      <c:scatterChart>
        <c:scatterStyle val="lineMarker"/>
        <c:ser>
          <c:idx val="0"/>
          <c:order val="0"/>
          <c:tx>
            <c:strRef>
              <c:f>'საგამოცდო გრაფიკი'!$C$3</c:f>
              <c:strCache>
                <c:ptCount val="1"/>
                <c:pt idx="0">
                  <c:v>რაოდენობა</c:v>
                </c:pt>
              </c:strCache>
            </c:strRef>
          </c:tx>
          <c:xVal>
            <c:numRef>
              <c:f>'საგამოცდო გრაფიკი'!$B$4:$B$4800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გრაფიკი'!$C$4:$C$4800</c:f>
              <c:numCache>
                <c:formatCode>General</c:formatCode>
                <c:ptCount val="41"/>
                <c:pt idx="0">
                  <c:v>160</c:v>
                </c:pt>
                <c:pt idx="1">
                  <c:v>6</c:v>
                </c:pt>
                <c:pt idx="2">
                  <c:v>14</c:v>
                </c:pt>
                <c:pt idx="3">
                  <c:v>26</c:v>
                </c:pt>
                <c:pt idx="4">
                  <c:v>23</c:v>
                </c:pt>
                <c:pt idx="5">
                  <c:v>44</c:v>
                </c:pt>
                <c:pt idx="6">
                  <c:v>31</c:v>
                </c:pt>
                <c:pt idx="7">
                  <c:v>22</c:v>
                </c:pt>
                <c:pt idx="8">
                  <c:v>50</c:v>
                </c:pt>
                <c:pt idx="9">
                  <c:v>26</c:v>
                </c:pt>
                <c:pt idx="10">
                  <c:v>93</c:v>
                </c:pt>
                <c:pt idx="11">
                  <c:v>63</c:v>
                </c:pt>
                <c:pt idx="12">
                  <c:v>48</c:v>
                </c:pt>
                <c:pt idx="13">
                  <c:v>38</c:v>
                </c:pt>
                <c:pt idx="14">
                  <c:v>51</c:v>
                </c:pt>
                <c:pt idx="15">
                  <c:v>71</c:v>
                </c:pt>
                <c:pt idx="16">
                  <c:v>47</c:v>
                </c:pt>
                <c:pt idx="17">
                  <c:v>60</c:v>
                </c:pt>
                <c:pt idx="18">
                  <c:v>32</c:v>
                </c:pt>
                <c:pt idx="19">
                  <c:v>24</c:v>
                </c:pt>
                <c:pt idx="20">
                  <c:v>267</c:v>
                </c:pt>
                <c:pt idx="21">
                  <c:v>288</c:v>
                </c:pt>
                <c:pt idx="22">
                  <c:v>146</c:v>
                </c:pt>
                <c:pt idx="23">
                  <c:v>138</c:v>
                </c:pt>
                <c:pt idx="24">
                  <c:v>143</c:v>
                </c:pt>
                <c:pt idx="25">
                  <c:v>164</c:v>
                </c:pt>
                <c:pt idx="26">
                  <c:v>153</c:v>
                </c:pt>
                <c:pt idx="27">
                  <c:v>153</c:v>
                </c:pt>
                <c:pt idx="28">
                  <c:v>158</c:v>
                </c:pt>
                <c:pt idx="29">
                  <c:v>145</c:v>
                </c:pt>
                <c:pt idx="30">
                  <c:v>213</c:v>
                </c:pt>
                <c:pt idx="31">
                  <c:v>130</c:v>
                </c:pt>
                <c:pt idx="32">
                  <c:v>154</c:v>
                </c:pt>
                <c:pt idx="33">
                  <c:v>150</c:v>
                </c:pt>
                <c:pt idx="34">
                  <c:v>168</c:v>
                </c:pt>
                <c:pt idx="35">
                  <c:v>213</c:v>
                </c:pt>
                <c:pt idx="36">
                  <c:v>199</c:v>
                </c:pt>
                <c:pt idx="37">
                  <c:v>155</c:v>
                </c:pt>
                <c:pt idx="38">
                  <c:v>207</c:v>
                </c:pt>
                <c:pt idx="39">
                  <c:v>120</c:v>
                </c:pt>
                <c:pt idx="40">
                  <c:v>363</c:v>
                </c:pt>
              </c:numCache>
            </c:numRef>
          </c:yVal>
        </c:ser>
        <c:axId val="80542720"/>
        <c:axId val="80900864"/>
      </c:scatterChart>
      <c:valAx>
        <c:axId val="80542720"/>
        <c:scaling>
          <c:orientation val="minMax"/>
          <c:max val="40"/>
        </c:scaling>
        <c:axPos val="b"/>
        <c:numFmt formatCode="General" sourceLinked="1"/>
        <c:tickLblPos val="nextTo"/>
        <c:crossAx val="80900864"/>
        <c:crosses val="autoZero"/>
        <c:crossBetween val="midCat"/>
      </c:valAx>
      <c:valAx>
        <c:axId val="80900864"/>
        <c:scaling>
          <c:orientation val="minMax"/>
        </c:scaling>
        <c:axPos val="l"/>
        <c:majorGridlines/>
        <c:numFmt formatCode="General" sourceLinked="1"/>
        <c:tickLblPos val="nextTo"/>
        <c:crossAx val="80542720"/>
        <c:crosses val="autoZero"/>
        <c:crossBetween val="midCat"/>
      </c:valAx>
    </c:plotArea>
    <c:plotVisOnly val="1"/>
  </c:chart>
  <c:externalData r:id="rId1"/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982067654326165"/>
          <c:y val="0.21775465230995761"/>
          <c:w val="0.77736985241239986"/>
          <c:h val="0.58847796983100564"/>
        </c:manualLayout>
      </c:layout>
      <c:scatterChart>
        <c:scatterStyle val="lineMarker"/>
        <c:ser>
          <c:idx val="0"/>
          <c:order val="0"/>
          <c:tx>
            <c:strRef>
              <c:f>'საგამოცდო გრაფიკი'!$C$1</c:f>
              <c:strCache>
                <c:ptCount val="1"/>
                <c:pt idx="0">
                  <c:v>რაოდენობა</c:v>
                </c:pt>
              </c:strCache>
            </c:strRef>
          </c:tx>
          <c:xVal>
            <c:numRef>
              <c:f>'საგამოცდო გრაფიკი'!$B$2:$B$4303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გრაფიკი'!$C$2:$C$4303</c:f>
              <c:numCache>
                <c:formatCode>General</c:formatCode>
                <c:ptCount val="41"/>
                <c:pt idx="0">
                  <c:v>79</c:v>
                </c:pt>
                <c:pt idx="1">
                  <c:v>7</c:v>
                </c:pt>
                <c:pt idx="2">
                  <c:v>13</c:v>
                </c:pt>
                <c:pt idx="3">
                  <c:v>11</c:v>
                </c:pt>
                <c:pt idx="4">
                  <c:v>19</c:v>
                </c:pt>
                <c:pt idx="5">
                  <c:v>23</c:v>
                </c:pt>
                <c:pt idx="6">
                  <c:v>25</c:v>
                </c:pt>
                <c:pt idx="7">
                  <c:v>29</c:v>
                </c:pt>
                <c:pt idx="8">
                  <c:v>25</c:v>
                </c:pt>
                <c:pt idx="9">
                  <c:v>30</c:v>
                </c:pt>
                <c:pt idx="10">
                  <c:v>49</c:v>
                </c:pt>
                <c:pt idx="11">
                  <c:v>38</c:v>
                </c:pt>
                <c:pt idx="12">
                  <c:v>43</c:v>
                </c:pt>
                <c:pt idx="13">
                  <c:v>45</c:v>
                </c:pt>
                <c:pt idx="14">
                  <c:v>54</c:v>
                </c:pt>
                <c:pt idx="15">
                  <c:v>76</c:v>
                </c:pt>
                <c:pt idx="16">
                  <c:v>49</c:v>
                </c:pt>
                <c:pt idx="17">
                  <c:v>48</c:v>
                </c:pt>
                <c:pt idx="18">
                  <c:v>97</c:v>
                </c:pt>
                <c:pt idx="19">
                  <c:v>37</c:v>
                </c:pt>
                <c:pt idx="20">
                  <c:v>284</c:v>
                </c:pt>
                <c:pt idx="21">
                  <c:v>215</c:v>
                </c:pt>
                <c:pt idx="22">
                  <c:v>201</c:v>
                </c:pt>
                <c:pt idx="23">
                  <c:v>156</c:v>
                </c:pt>
                <c:pt idx="24">
                  <c:v>156</c:v>
                </c:pt>
                <c:pt idx="25">
                  <c:v>176</c:v>
                </c:pt>
                <c:pt idx="26">
                  <c:v>179</c:v>
                </c:pt>
                <c:pt idx="27">
                  <c:v>147</c:v>
                </c:pt>
                <c:pt idx="28">
                  <c:v>201</c:v>
                </c:pt>
                <c:pt idx="29">
                  <c:v>153</c:v>
                </c:pt>
                <c:pt idx="30">
                  <c:v>203</c:v>
                </c:pt>
                <c:pt idx="31">
                  <c:v>124</c:v>
                </c:pt>
                <c:pt idx="32">
                  <c:v>166</c:v>
                </c:pt>
                <c:pt idx="33">
                  <c:v>99</c:v>
                </c:pt>
                <c:pt idx="34">
                  <c:v>139</c:v>
                </c:pt>
                <c:pt idx="35">
                  <c:v>120</c:v>
                </c:pt>
                <c:pt idx="36">
                  <c:v>149</c:v>
                </c:pt>
                <c:pt idx="37">
                  <c:v>97</c:v>
                </c:pt>
                <c:pt idx="38">
                  <c:v>117</c:v>
                </c:pt>
                <c:pt idx="39">
                  <c:v>83</c:v>
                </c:pt>
                <c:pt idx="40">
                  <c:v>299</c:v>
                </c:pt>
              </c:numCache>
            </c:numRef>
          </c:yVal>
        </c:ser>
        <c:axId val="81200640"/>
        <c:axId val="81202176"/>
      </c:scatterChart>
      <c:valAx>
        <c:axId val="81200640"/>
        <c:scaling>
          <c:orientation val="minMax"/>
          <c:max val="40"/>
        </c:scaling>
        <c:axPos val="b"/>
        <c:numFmt formatCode="General" sourceLinked="1"/>
        <c:tickLblPos val="nextTo"/>
        <c:crossAx val="81202176"/>
        <c:crosses val="autoZero"/>
        <c:crossBetween val="midCat"/>
      </c:valAx>
      <c:valAx>
        <c:axId val="81202176"/>
        <c:scaling>
          <c:orientation val="minMax"/>
          <c:max val="300"/>
        </c:scaling>
        <c:axPos val="l"/>
        <c:majorGridlines/>
        <c:numFmt formatCode="General" sourceLinked="1"/>
        <c:tickLblPos val="nextTo"/>
        <c:crossAx val="81200640"/>
        <c:crosses val="autoZero"/>
        <c:crossBetween val="midCat"/>
      </c:valAx>
    </c:plotArea>
    <c:plotVisOnly val="1"/>
  </c:chart>
  <c:externalData r:id="rId1"/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3523329001350559"/>
          <c:y val="0.19552374549721141"/>
          <c:w val="0.79523723976250538"/>
          <c:h val="0.56561889623990458"/>
        </c:manualLayout>
      </c:layout>
      <c:scatterChart>
        <c:scatterStyle val="lineMarker"/>
        <c:ser>
          <c:idx val="0"/>
          <c:order val="0"/>
          <c:tx>
            <c:strRef>
              <c:f>'საგამოცდო ცენტრი'!$E$2</c:f>
              <c:strCache>
                <c:ptCount val="1"/>
                <c:pt idx="0">
                  <c:v>raodenoba</c:v>
                </c:pt>
              </c:strCache>
            </c:strRef>
          </c:tx>
          <c:xVal>
            <c:numRef>
              <c:f>'საგამოცდო ცენტრი'!$D$3:$D$88545</c:f>
              <c:numCache>
                <c:formatCode>General</c:formatCode>
                <c:ptCount val="6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16.5</c:v>
                </c:pt>
                <c:pt idx="18">
                  <c:v>17</c:v>
                </c:pt>
                <c:pt idx="19">
                  <c:v>17.5</c:v>
                </c:pt>
                <c:pt idx="20">
                  <c:v>18</c:v>
                </c:pt>
                <c:pt idx="21">
                  <c:v>18.5</c:v>
                </c:pt>
                <c:pt idx="22">
                  <c:v>19</c:v>
                </c:pt>
                <c:pt idx="23">
                  <c:v>19.5</c:v>
                </c:pt>
                <c:pt idx="24">
                  <c:v>20</c:v>
                </c:pt>
                <c:pt idx="25">
                  <c:v>21</c:v>
                </c:pt>
                <c:pt idx="26">
                  <c:v>22</c:v>
                </c:pt>
                <c:pt idx="27">
                  <c:v>22.5</c:v>
                </c:pt>
                <c:pt idx="28">
                  <c:v>23</c:v>
                </c:pt>
                <c:pt idx="29">
                  <c:v>23.5</c:v>
                </c:pt>
                <c:pt idx="30">
                  <c:v>24</c:v>
                </c:pt>
                <c:pt idx="31">
                  <c:v>24.5</c:v>
                </c:pt>
                <c:pt idx="32">
                  <c:v>25</c:v>
                </c:pt>
                <c:pt idx="33">
                  <c:v>25.5</c:v>
                </c:pt>
                <c:pt idx="34">
                  <c:v>26</c:v>
                </c:pt>
                <c:pt idx="35">
                  <c:v>26.5</c:v>
                </c:pt>
                <c:pt idx="36">
                  <c:v>27</c:v>
                </c:pt>
                <c:pt idx="37">
                  <c:v>28</c:v>
                </c:pt>
                <c:pt idx="38">
                  <c:v>28.5</c:v>
                </c:pt>
                <c:pt idx="39">
                  <c:v>29</c:v>
                </c:pt>
                <c:pt idx="40">
                  <c:v>29.5</c:v>
                </c:pt>
                <c:pt idx="41">
                  <c:v>30</c:v>
                </c:pt>
                <c:pt idx="42">
                  <c:v>30.5</c:v>
                </c:pt>
                <c:pt idx="43">
                  <c:v>31</c:v>
                </c:pt>
                <c:pt idx="44">
                  <c:v>31.5</c:v>
                </c:pt>
                <c:pt idx="45">
                  <c:v>32</c:v>
                </c:pt>
                <c:pt idx="46">
                  <c:v>33</c:v>
                </c:pt>
                <c:pt idx="47">
                  <c:v>33.5</c:v>
                </c:pt>
                <c:pt idx="48">
                  <c:v>34</c:v>
                </c:pt>
                <c:pt idx="49">
                  <c:v>34.5</c:v>
                </c:pt>
                <c:pt idx="50">
                  <c:v>35</c:v>
                </c:pt>
                <c:pt idx="51">
                  <c:v>35.5</c:v>
                </c:pt>
                <c:pt idx="52">
                  <c:v>36</c:v>
                </c:pt>
                <c:pt idx="53">
                  <c:v>36.5</c:v>
                </c:pt>
                <c:pt idx="54">
                  <c:v>37</c:v>
                </c:pt>
                <c:pt idx="55">
                  <c:v>37.5</c:v>
                </c:pt>
                <c:pt idx="56">
                  <c:v>38</c:v>
                </c:pt>
                <c:pt idx="57">
                  <c:v>38.5</c:v>
                </c:pt>
                <c:pt idx="58">
                  <c:v>39</c:v>
                </c:pt>
                <c:pt idx="59">
                  <c:v>40</c:v>
                </c:pt>
              </c:numCache>
            </c:numRef>
          </c:xVal>
          <c:yVal>
            <c:numRef>
              <c:f>'საგამოცდო ცენტრი'!$E$3:$E$88545</c:f>
              <c:numCache>
                <c:formatCode>General</c:formatCode>
                <c:ptCount val="60"/>
                <c:pt idx="0">
                  <c:v>2152</c:v>
                </c:pt>
                <c:pt idx="1">
                  <c:v>138</c:v>
                </c:pt>
                <c:pt idx="2">
                  <c:v>299</c:v>
                </c:pt>
                <c:pt idx="3">
                  <c:v>286</c:v>
                </c:pt>
                <c:pt idx="4">
                  <c:v>355</c:v>
                </c:pt>
                <c:pt idx="5">
                  <c:v>500</c:v>
                </c:pt>
                <c:pt idx="6">
                  <c:v>430</c:v>
                </c:pt>
                <c:pt idx="7">
                  <c:v>444</c:v>
                </c:pt>
                <c:pt idx="8">
                  <c:v>616</c:v>
                </c:pt>
                <c:pt idx="9">
                  <c:v>468</c:v>
                </c:pt>
                <c:pt idx="10">
                  <c:v>1117</c:v>
                </c:pt>
                <c:pt idx="11">
                  <c:v>819</c:v>
                </c:pt>
                <c:pt idx="12">
                  <c:v>947</c:v>
                </c:pt>
                <c:pt idx="13">
                  <c:v>987</c:v>
                </c:pt>
                <c:pt idx="14">
                  <c:v>994</c:v>
                </c:pt>
                <c:pt idx="15">
                  <c:v>1460</c:v>
                </c:pt>
                <c:pt idx="16">
                  <c:v>1357</c:v>
                </c:pt>
                <c:pt idx="17">
                  <c:v>1</c:v>
                </c:pt>
                <c:pt idx="18">
                  <c:v>1287</c:v>
                </c:pt>
                <c:pt idx="19">
                  <c:v>1</c:v>
                </c:pt>
                <c:pt idx="20">
                  <c:v>1099</c:v>
                </c:pt>
                <c:pt idx="21">
                  <c:v>1</c:v>
                </c:pt>
                <c:pt idx="22">
                  <c:v>740</c:v>
                </c:pt>
                <c:pt idx="23">
                  <c:v>1</c:v>
                </c:pt>
                <c:pt idx="24">
                  <c:v>4400</c:v>
                </c:pt>
                <c:pt idx="25">
                  <c:v>4035</c:v>
                </c:pt>
                <c:pt idx="26">
                  <c:v>3073</c:v>
                </c:pt>
                <c:pt idx="27">
                  <c:v>1</c:v>
                </c:pt>
                <c:pt idx="28">
                  <c:v>2820</c:v>
                </c:pt>
                <c:pt idx="29">
                  <c:v>1</c:v>
                </c:pt>
                <c:pt idx="30">
                  <c:v>2957</c:v>
                </c:pt>
                <c:pt idx="31">
                  <c:v>1</c:v>
                </c:pt>
                <c:pt idx="32">
                  <c:v>3458</c:v>
                </c:pt>
                <c:pt idx="33">
                  <c:v>1</c:v>
                </c:pt>
                <c:pt idx="34">
                  <c:v>2963</c:v>
                </c:pt>
                <c:pt idx="35">
                  <c:v>1</c:v>
                </c:pt>
                <c:pt idx="36">
                  <c:v>3176</c:v>
                </c:pt>
                <c:pt idx="37">
                  <c:v>3796</c:v>
                </c:pt>
                <c:pt idx="38">
                  <c:v>1</c:v>
                </c:pt>
                <c:pt idx="39">
                  <c:v>2801</c:v>
                </c:pt>
                <c:pt idx="40">
                  <c:v>2</c:v>
                </c:pt>
                <c:pt idx="41">
                  <c:v>4657</c:v>
                </c:pt>
                <c:pt idx="42">
                  <c:v>5</c:v>
                </c:pt>
                <c:pt idx="43">
                  <c:v>2644</c:v>
                </c:pt>
                <c:pt idx="44">
                  <c:v>2</c:v>
                </c:pt>
                <c:pt idx="45">
                  <c:v>3266</c:v>
                </c:pt>
                <c:pt idx="46">
                  <c:v>2875</c:v>
                </c:pt>
                <c:pt idx="47">
                  <c:v>1</c:v>
                </c:pt>
                <c:pt idx="48">
                  <c:v>3131</c:v>
                </c:pt>
                <c:pt idx="49">
                  <c:v>1</c:v>
                </c:pt>
                <c:pt idx="50">
                  <c:v>3669</c:v>
                </c:pt>
                <c:pt idx="51">
                  <c:v>3</c:v>
                </c:pt>
                <c:pt idx="52">
                  <c:v>3339</c:v>
                </c:pt>
                <c:pt idx="53">
                  <c:v>7</c:v>
                </c:pt>
                <c:pt idx="54">
                  <c:v>2851</c:v>
                </c:pt>
                <c:pt idx="55">
                  <c:v>3</c:v>
                </c:pt>
                <c:pt idx="56">
                  <c:v>3643</c:v>
                </c:pt>
                <c:pt idx="57">
                  <c:v>3</c:v>
                </c:pt>
                <c:pt idx="58">
                  <c:v>2219</c:v>
                </c:pt>
                <c:pt idx="59">
                  <c:v>6178</c:v>
                </c:pt>
              </c:numCache>
            </c:numRef>
          </c:yVal>
        </c:ser>
        <c:axId val="81316096"/>
        <c:axId val="81317888"/>
      </c:scatterChart>
      <c:valAx>
        <c:axId val="81316096"/>
        <c:scaling>
          <c:orientation val="minMax"/>
          <c:max val="40"/>
        </c:scaling>
        <c:axPos val="b"/>
        <c:numFmt formatCode="General" sourceLinked="1"/>
        <c:tickLblPos val="nextTo"/>
        <c:crossAx val="81317888"/>
        <c:crosses val="autoZero"/>
        <c:crossBetween val="midCat"/>
      </c:valAx>
      <c:valAx>
        <c:axId val="81317888"/>
        <c:scaling>
          <c:orientation val="minMax"/>
        </c:scaling>
        <c:axPos val="l"/>
        <c:majorGridlines/>
        <c:numFmt formatCode="General" sourceLinked="1"/>
        <c:tickLblPos val="nextTo"/>
        <c:crossAx val="81316096"/>
        <c:crosses val="autoZero"/>
        <c:crossBetween val="midCat"/>
      </c:valAx>
      <c:spPr>
        <a:noFill/>
        <a:ln w="25400">
          <a:noFill/>
        </a:ln>
      </c:spPr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994736914430263"/>
          <c:y val="0.20300457791613258"/>
          <c:w val="0.79297646040318481"/>
          <c:h val="0.61843007996093458"/>
        </c:manualLayout>
      </c:layout>
      <c:scatterChart>
        <c:scatterStyle val="lineMarker"/>
        <c:ser>
          <c:idx val="0"/>
          <c:order val="0"/>
          <c:tx>
            <c:strRef>
              <c:f>'იურდ. გრაფიკი'!$D$2</c:f>
              <c:strCache>
                <c:ptCount val="1"/>
                <c:pt idx="0">
                  <c:v>raodenoba</c:v>
                </c:pt>
              </c:strCache>
            </c:strRef>
          </c:tx>
          <c:xVal>
            <c:numRef>
              <c:f>'იურდ. გრაფიკი'!$C$3:$C$15744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xVal>
          <c:yVal>
            <c:numRef>
              <c:f>'იურდ. გრაფიკი'!$D$3:$D$15744</c:f>
              <c:numCache>
                <c:formatCode>General</c:formatCode>
                <c:ptCount val="31"/>
                <c:pt idx="0">
                  <c:v>406</c:v>
                </c:pt>
                <c:pt idx="1">
                  <c:v>117</c:v>
                </c:pt>
                <c:pt idx="2">
                  <c:v>154</c:v>
                </c:pt>
                <c:pt idx="3">
                  <c:v>241</c:v>
                </c:pt>
                <c:pt idx="4">
                  <c:v>255</c:v>
                </c:pt>
                <c:pt idx="5">
                  <c:v>326</c:v>
                </c:pt>
                <c:pt idx="6">
                  <c:v>403</c:v>
                </c:pt>
                <c:pt idx="7">
                  <c:v>471</c:v>
                </c:pt>
                <c:pt idx="8">
                  <c:v>572</c:v>
                </c:pt>
                <c:pt idx="9">
                  <c:v>514</c:v>
                </c:pt>
                <c:pt idx="10">
                  <c:v>761</c:v>
                </c:pt>
                <c:pt idx="11">
                  <c:v>600</c:v>
                </c:pt>
                <c:pt idx="12">
                  <c:v>857</c:v>
                </c:pt>
                <c:pt idx="13">
                  <c:v>715</c:v>
                </c:pt>
                <c:pt idx="14">
                  <c:v>834</c:v>
                </c:pt>
                <c:pt idx="15">
                  <c:v>981</c:v>
                </c:pt>
                <c:pt idx="16">
                  <c:v>800</c:v>
                </c:pt>
                <c:pt idx="17">
                  <c:v>770</c:v>
                </c:pt>
                <c:pt idx="18">
                  <c:v>904</c:v>
                </c:pt>
                <c:pt idx="19">
                  <c:v>602</c:v>
                </c:pt>
                <c:pt idx="20">
                  <c:v>905</c:v>
                </c:pt>
                <c:pt idx="21">
                  <c:v>166</c:v>
                </c:pt>
                <c:pt idx="22">
                  <c:v>388</c:v>
                </c:pt>
                <c:pt idx="23">
                  <c:v>277</c:v>
                </c:pt>
                <c:pt idx="24">
                  <c:v>335</c:v>
                </c:pt>
                <c:pt idx="25">
                  <c:v>381</c:v>
                </c:pt>
                <c:pt idx="26">
                  <c:v>403</c:v>
                </c:pt>
                <c:pt idx="27">
                  <c:v>379</c:v>
                </c:pt>
                <c:pt idx="28">
                  <c:v>493</c:v>
                </c:pt>
                <c:pt idx="29">
                  <c:v>222</c:v>
                </c:pt>
                <c:pt idx="30">
                  <c:v>479</c:v>
                </c:pt>
              </c:numCache>
            </c:numRef>
          </c:yVal>
        </c:ser>
        <c:axId val="44000384"/>
        <c:axId val="44001920"/>
      </c:scatterChart>
      <c:valAx>
        <c:axId val="44000384"/>
        <c:scaling>
          <c:orientation val="minMax"/>
          <c:max val="30"/>
        </c:scaling>
        <c:axPos val="b"/>
        <c:numFmt formatCode="General" sourceLinked="1"/>
        <c:tickLblPos val="nextTo"/>
        <c:crossAx val="44001920"/>
        <c:crosses val="autoZero"/>
        <c:crossBetween val="midCat"/>
      </c:valAx>
      <c:valAx>
        <c:axId val="44001920"/>
        <c:scaling>
          <c:orientation val="minMax"/>
          <c:max val="1000"/>
        </c:scaling>
        <c:axPos val="l"/>
        <c:majorGridlines/>
        <c:numFmt formatCode="General" sourceLinked="1"/>
        <c:tickLblPos val="nextTo"/>
        <c:crossAx val="44000384"/>
        <c:crosses val="autoZero"/>
        <c:crossBetween val="midCat"/>
      </c:valAx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705176879310167"/>
          <c:y val="0.19285438376806674"/>
          <c:w val="0.82815007437148458"/>
          <c:h val="0.58027508709748876"/>
        </c:manualLayout>
      </c:layout>
      <c:scatterChart>
        <c:scatterStyle val="lineMarker"/>
        <c:ser>
          <c:idx val="0"/>
          <c:order val="0"/>
          <c:xVal>
            <c:numRef>
              <c:f>Sheet3!$A$178:$A$4662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xVal>
          <c:yVal>
            <c:numRef>
              <c:f>Sheet3!$B$178:$B$4662</c:f>
              <c:numCache>
                <c:formatCode>General</c:formatCode>
                <c:ptCount val="31"/>
                <c:pt idx="0">
                  <c:v>176</c:v>
                </c:pt>
                <c:pt idx="1">
                  <c:v>59</c:v>
                </c:pt>
                <c:pt idx="2">
                  <c:v>85</c:v>
                </c:pt>
                <c:pt idx="3">
                  <c:v>100</c:v>
                </c:pt>
                <c:pt idx="4">
                  <c:v>105</c:v>
                </c:pt>
                <c:pt idx="5">
                  <c:v>179</c:v>
                </c:pt>
                <c:pt idx="6">
                  <c:v>198</c:v>
                </c:pt>
                <c:pt idx="7">
                  <c:v>180</c:v>
                </c:pt>
                <c:pt idx="8">
                  <c:v>205</c:v>
                </c:pt>
                <c:pt idx="9">
                  <c:v>169</c:v>
                </c:pt>
                <c:pt idx="10">
                  <c:v>205</c:v>
                </c:pt>
                <c:pt idx="11">
                  <c:v>190</c:v>
                </c:pt>
                <c:pt idx="12">
                  <c:v>183</c:v>
                </c:pt>
                <c:pt idx="13">
                  <c:v>165</c:v>
                </c:pt>
                <c:pt idx="14">
                  <c:v>191</c:v>
                </c:pt>
                <c:pt idx="15">
                  <c:v>208</c:v>
                </c:pt>
                <c:pt idx="16">
                  <c:v>198</c:v>
                </c:pt>
                <c:pt idx="17">
                  <c:v>183</c:v>
                </c:pt>
                <c:pt idx="18">
                  <c:v>161</c:v>
                </c:pt>
                <c:pt idx="19">
                  <c:v>128</c:v>
                </c:pt>
                <c:pt idx="20">
                  <c:v>164</c:v>
                </c:pt>
                <c:pt idx="21">
                  <c:v>104</c:v>
                </c:pt>
                <c:pt idx="22">
                  <c:v>111</c:v>
                </c:pt>
                <c:pt idx="23">
                  <c:v>138</c:v>
                </c:pt>
                <c:pt idx="24">
                  <c:v>131</c:v>
                </c:pt>
                <c:pt idx="25">
                  <c:v>141</c:v>
                </c:pt>
                <c:pt idx="26">
                  <c:v>127</c:v>
                </c:pt>
                <c:pt idx="27">
                  <c:v>107</c:v>
                </c:pt>
                <c:pt idx="28">
                  <c:v>120</c:v>
                </c:pt>
                <c:pt idx="29">
                  <c:v>62</c:v>
                </c:pt>
                <c:pt idx="30">
                  <c:v>157</c:v>
                </c:pt>
              </c:numCache>
            </c:numRef>
          </c:yVal>
        </c:ser>
        <c:axId val="45832064"/>
        <c:axId val="45833600"/>
      </c:scatterChart>
      <c:valAx>
        <c:axId val="45832064"/>
        <c:scaling>
          <c:orientation val="minMax"/>
          <c:max val="30"/>
        </c:scaling>
        <c:axPos val="b"/>
        <c:numFmt formatCode="General" sourceLinked="1"/>
        <c:tickLblPos val="nextTo"/>
        <c:crossAx val="45833600"/>
        <c:crosses val="autoZero"/>
        <c:crossBetween val="midCat"/>
      </c:valAx>
      <c:valAx>
        <c:axId val="45833600"/>
        <c:scaling>
          <c:orientation val="minMax"/>
        </c:scaling>
        <c:axPos val="l"/>
        <c:majorGridlines/>
        <c:numFmt formatCode="General" sourceLinked="1"/>
        <c:tickLblPos val="nextTo"/>
        <c:crossAx val="45832064"/>
        <c:crosses val="autoZero"/>
        <c:crossBetween val="midCat"/>
      </c:valAx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6171886771034374"/>
          <c:y val="0.18581346345791358"/>
          <c:w val="0.77841068031633653"/>
          <c:h val="0.61601493475287461"/>
        </c:manualLayout>
      </c:layout>
      <c:scatterChart>
        <c:scatterStyle val="lineMarker"/>
        <c:ser>
          <c:idx val="0"/>
          <c:order val="0"/>
          <c:xVal>
            <c:numRef>
              <c:f>Sheet2!$A$259:$A$6682</c:f>
              <c:numCache>
                <c:formatCode>General</c:formatCode>
                <c:ptCount val="19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89">
                  <c:v>19</c:v>
                </c:pt>
                <c:pt idx="190">
                  <c:v>20</c:v>
                </c:pt>
                <c:pt idx="191">
                  <c:v>21</c:v>
                </c:pt>
                <c:pt idx="192">
                  <c:v>22</c:v>
                </c:pt>
                <c:pt idx="193">
                  <c:v>23</c:v>
                </c:pt>
                <c:pt idx="194">
                  <c:v>24</c:v>
                </c:pt>
                <c:pt idx="195">
                  <c:v>25</c:v>
                </c:pt>
              </c:numCache>
            </c:numRef>
          </c:xVal>
          <c:yVal>
            <c:numRef>
              <c:f>Sheet2!$B$259:$B$6682</c:f>
              <c:numCache>
                <c:formatCode>General</c:formatCode>
                <c:ptCount val="196"/>
                <c:pt idx="0">
                  <c:v>257</c:v>
                </c:pt>
                <c:pt idx="1">
                  <c:v>69</c:v>
                </c:pt>
                <c:pt idx="2">
                  <c:v>152</c:v>
                </c:pt>
                <c:pt idx="3">
                  <c:v>198</c:v>
                </c:pt>
                <c:pt idx="4">
                  <c:v>207</c:v>
                </c:pt>
                <c:pt idx="5">
                  <c:v>317</c:v>
                </c:pt>
                <c:pt idx="6">
                  <c:v>328</c:v>
                </c:pt>
                <c:pt idx="7">
                  <c:v>328</c:v>
                </c:pt>
                <c:pt idx="8">
                  <c:v>389</c:v>
                </c:pt>
                <c:pt idx="9">
                  <c:v>420</c:v>
                </c:pt>
                <c:pt idx="10">
                  <c:v>520</c:v>
                </c:pt>
                <c:pt idx="11">
                  <c:v>452</c:v>
                </c:pt>
                <c:pt idx="12">
                  <c:v>541</c:v>
                </c:pt>
                <c:pt idx="13">
                  <c:v>474</c:v>
                </c:pt>
                <c:pt idx="14">
                  <c:v>439</c:v>
                </c:pt>
                <c:pt idx="15">
                  <c:v>489</c:v>
                </c:pt>
                <c:pt idx="16">
                  <c:v>207</c:v>
                </c:pt>
                <c:pt idx="17">
                  <c:v>220</c:v>
                </c:pt>
                <c:pt idx="18">
                  <c:v>208</c:v>
                </c:pt>
                <c:pt idx="19">
                  <c:v>19</c:v>
                </c:pt>
                <c:pt idx="20">
                  <c:v>19</c:v>
                </c:pt>
                <c:pt idx="21">
                  <c:v>19</c:v>
                </c:pt>
                <c:pt idx="22">
                  <c:v>19</c:v>
                </c:pt>
                <c:pt idx="23">
                  <c:v>19</c:v>
                </c:pt>
                <c:pt idx="24">
                  <c:v>19</c:v>
                </c:pt>
                <c:pt idx="25">
                  <c:v>19</c:v>
                </c:pt>
                <c:pt idx="26">
                  <c:v>19</c:v>
                </c:pt>
                <c:pt idx="27">
                  <c:v>19</c:v>
                </c:pt>
                <c:pt idx="28">
                  <c:v>19</c:v>
                </c:pt>
                <c:pt idx="29">
                  <c:v>19</c:v>
                </c:pt>
                <c:pt idx="30">
                  <c:v>19</c:v>
                </c:pt>
                <c:pt idx="31">
                  <c:v>19</c:v>
                </c:pt>
                <c:pt idx="32">
                  <c:v>19</c:v>
                </c:pt>
                <c:pt idx="33">
                  <c:v>19</c:v>
                </c:pt>
                <c:pt idx="34">
                  <c:v>19</c:v>
                </c:pt>
                <c:pt idx="35">
                  <c:v>19</c:v>
                </c:pt>
                <c:pt idx="36">
                  <c:v>19</c:v>
                </c:pt>
                <c:pt idx="37">
                  <c:v>19</c:v>
                </c:pt>
                <c:pt idx="38">
                  <c:v>19</c:v>
                </c:pt>
                <c:pt idx="39">
                  <c:v>19</c:v>
                </c:pt>
                <c:pt idx="40">
                  <c:v>19</c:v>
                </c:pt>
                <c:pt idx="41">
                  <c:v>19</c:v>
                </c:pt>
                <c:pt idx="42">
                  <c:v>19</c:v>
                </c:pt>
                <c:pt idx="43">
                  <c:v>19</c:v>
                </c:pt>
                <c:pt idx="44">
                  <c:v>19</c:v>
                </c:pt>
                <c:pt idx="45">
                  <c:v>19</c:v>
                </c:pt>
                <c:pt idx="46">
                  <c:v>19</c:v>
                </c:pt>
                <c:pt idx="47">
                  <c:v>19</c:v>
                </c:pt>
                <c:pt idx="48">
                  <c:v>19</c:v>
                </c:pt>
                <c:pt idx="49">
                  <c:v>19</c:v>
                </c:pt>
                <c:pt idx="50">
                  <c:v>19</c:v>
                </c:pt>
                <c:pt idx="51">
                  <c:v>19</c:v>
                </c:pt>
                <c:pt idx="52">
                  <c:v>19</c:v>
                </c:pt>
                <c:pt idx="53">
                  <c:v>19</c:v>
                </c:pt>
                <c:pt idx="54">
                  <c:v>19</c:v>
                </c:pt>
                <c:pt idx="55">
                  <c:v>19</c:v>
                </c:pt>
                <c:pt idx="56">
                  <c:v>19</c:v>
                </c:pt>
                <c:pt idx="57">
                  <c:v>19</c:v>
                </c:pt>
                <c:pt idx="58">
                  <c:v>19</c:v>
                </c:pt>
                <c:pt idx="59">
                  <c:v>19</c:v>
                </c:pt>
                <c:pt idx="60">
                  <c:v>19</c:v>
                </c:pt>
                <c:pt idx="61">
                  <c:v>19</c:v>
                </c:pt>
                <c:pt idx="62">
                  <c:v>19</c:v>
                </c:pt>
                <c:pt idx="63">
                  <c:v>19</c:v>
                </c:pt>
                <c:pt idx="64">
                  <c:v>19</c:v>
                </c:pt>
                <c:pt idx="65">
                  <c:v>19</c:v>
                </c:pt>
                <c:pt idx="66">
                  <c:v>19</c:v>
                </c:pt>
                <c:pt idx="67">
                  <c:v>19</c:v>
                </c:pt>
                <c:pt idx="68">
                  <c:v>19</c:v>
                </c:pt>
                <c:pt idx="69">
                  <c:v>19</c:v>
                </c:pt>
                <c:pt idx="70">
                  <c:v>19</c:v>
                </c:pt>
                <c:pt idx="71">
                  <c:v>19</c:v>
                </c:pt>
                <c:pt idx="72">
                  <c:v>19</c:v>
                </c:pt>
                <c:pt idx="73">
                  <c:v>19</c:v>
                </c:pt>
                <c:pt idx="74">
                  <c:v>19</c:v>
                </c:pt>
                <c:pt idx="75">
                  <c:v>19</c:v>
                </c:pt>
                <c:pt idx="76">
                  <c:v>19</c:v>
                </c:pt>
                <c:pt idx="77">
                  <c:v>19</c:v>
                </c:pt>
                <c:pt idx="78">
                  <c:v>19</c:v>
                </c:pt>
                <c:pt idx="79">
                  <c:v>19</c:v>
                </c:pt>
                <c:pt idx="80">
                  <c:v>19</c:v>
                </c:pt>
                <c:pt idx="81">
                  <c:v>19</c:v>
                </c:pt>
                <c:pt idx="82">
                  <c:v>19</c:v>
                </c:pt>
                <c:pt idx="83">
                  <c:v>19</c:v>
                </c:pt>
                <c:pt idx="84">
                  <c:v>19</c:v>
                </c:pt>
                <c:pt idx="85">
                  <c:v>19</c:v>
                </c:pt>
                <c:pt idx="86">
                  <c:v>19</c:v>
                </c:pt>
                <c:pt idx="87">
                  <c:v>19</c:v>
                </c:pt>
                <c:pt idx="88">
                  <c:v>19</c:v>
                </c:pt>
                <c:pt idx="89">
                  <c:v>19</c:v>
                </c:pt>
                <c:pt idx="90">
                  <c:v>19</c:v>
                </c:pt>
                <c:pt idx="91">
                  <c:v>19</c:v>
                </c:pt>
                <c:pt idx="92">
                  <c:v>19</c:v>
                </c:pt>
                <c:pt idx="93">
                  <c:v>19</c:v>
                </c:pt>
                <c:pt idx="94">
                  <c:v>19</c:v>
                </c:pt>
                <c:pt idx="95">
                  <c:v>19</c:v>
                </c:pt>
                <c:pt idx="96">
                  <c:v>19</c:v>
                </c:pt>
                <c:pt idx="97">
                  <c:v>19</c:v>
                </c:pt>
                <c:pt idx="98">
                  <c:v>19</c:v>
                </c:pt>
                <c:pt idx="99">
                  <c:v>19</c:v>
                </c:pt>
                <c:pt idx="100">
                  <c:v>19</c:v>
                </c:pt>
                <c:pt idx="101">
                  <c:v>19</c:v>
                </c:pt>
                <c:pt idx="102">
                  <c:v>19</c:v>
                </c:pt>
                <c:pt idx="103">
                  <c:v>19</c:v>
                </c:pt>
                <c:pt idx="104">
                  <c:v>19</c:v>
                </c:pt>
                <c:pt idx="105">
                  <c:v>19</c:v>
                </c:pt>
                <c:pt idx="106">
                  <c:v>19</c:v>
                </c:pt>
                <c:pt idx="107">
                  <c:v>19</c:v>
                </c:pt>
                <c:pt idx="108">
                  <c:v>19</c:v>
                </c:pt>
                <c:pt idx="109">
                  <c:v>19</c:v>
                </c:pt>
                <c:pt idx="110">
                  <c:v>19</c:v>
                </c:pt>
                <c:pt idx="111">
                  <c:v>19</c:v>
                </c:pt>
                <c:pt idx="112">
                  <c:v>19</c:v>
                </c:pt>
                <c:pt idx="113">
                  <c:v>19</c:v>
                </c:pt>
                <c:pt idx="114">
                  <c:v>19</c:v>
                </c:pt>
                <c:pt idx="115">
                  <c:v>19</c:v>
                </c:pt>
                <c:pt idx="116">
                  <c:v>19</c:v>
                </c:pt>
                <c:pt idx="117">
                  <c:v>19</c:v>
                </c:pt>
                <c:pt idx="118">
                  <c:v>19</c:v>
                </c:pt>
                <c:pt idx="119">
                  <c:v>19</c:v>
                </c:pt>
                <c:pt idx="120">
                  <c:v>19</c:v>
                </c:pt>
                <c:pt idx="121">
                  <c:v>19</c:v>
                </c:pt>
                <c:pt idx="122">
                  <c:v>19</c:v>
                </c:pt>
                <c:pt idx="123">
                  <c:v>19</c:v>
                </c:pt>
                <c:pt idx="124">
                  <c:v>19</c:v>
                </c:pt>
                <c:pt idx="125">
                  <c:v>19</c:v>
                </c:pt>
                <c:pt idx="126">
                  <c:v>19</c:v>
                </c:pt>
                <c:pt idx="127">
                  <c:v>19</c:v>
                </c:pt>
                <c:pt idx="128">
                  <c:v>19</c:v>
                </c:pt>
                <c:pt idx="129">
                  <c:v>19</c:v>
                </c:pt>
                <c:pt idx="130">
                  <c:v>19</c:v>
                </c:pt>
                <c:pt idx="131">
                  <c:v>19</c:v>
                </c:pt>
                <c:pt idx="132">
                  <c:v>19</c:v>
                </c:pt>
                <c:pt idx="133">
                  <c:v>19</c:v>
                </c:pt>
                <c:pt idx="134">
                  <c:v>19</c:v>
                </c:pt>
                <c:pt idx="135">
                  <c:v>19</c:v>
                </c:pt>
                <c:pt idx="136">
                  <c:v>19</c:v>
                </c:pt>
                <c:pt idx="137">
                  <c:v>19</c:v>
                </c:pt>
                <c:pt idx="138">
                  <c:v>19</c:v>
                </c:pt>
                <c:pt idx="139">
                  <c:v>19</c:v>
                </c:pt>
                <c:pt idx="140">
                  <c:v>19</c:v>
                </c:pt>
                <c:pt idx="141">
                  <c:v>19</c:v>
                </c:pt>
                <c:pt idx="142">
                  <c:v>19</c:v>
                </c:pt>
                <c:pt idx="143">
                  <c:v>19</c:v>
                </c:pt>
                <c:pt idx="144">
                  <c:v>19</c:v>
                </c:pt>
                <c:pt idx="145">
                  <c:v>19</c:v>
                </c:pt>
                <c:pt idx="146">
                  <c:v>19</c:v>
                </c:pt>
                <c:pt idx="147">
                  <c:v>19</c:v>
                </c:pt>
                <c:pt idx="148">
                  <c:v>19</c:v>
                </c:pt>
                <c:pt idx="149">
                  <c:v>19</c:v>
                </c:pt>
                <c:pt idx="150">
                  <c:v>19</c:v>
                </c:pt>
                <c:pt idx="151">
                  <c:v>19</c:v>
                </c:pt>
                <c:pt idx="152">
                  <c:v>19</c:v>
                </c:pt>
                <c:pt idx="153">
                  <c:v>19</c:v>
                </c:pt>
                <c:pt idx="154">
                  <c:v>19</c:v>
                </c:pt>
                <c:pt idx="155">
                  <c:v>19</c:v>
                </c:pt>
                <c:pt idx="156">
                  <c:v>19</c:v>
                </c:pt>
                <c:pt idx="157">
                  <c:v>19</c:v>
                </c:pt>
                <c:pt idx="158">
                  <c:v>19</c:v>
                </c:pt>
                <c:pt idx="159">
                  <c:v>19</c:v>
                </c:pt>
                <c:pt idx="160">
                  <c:v>19</c:v>
                </c:pt>
                <c:pt idx="161">
                  <c:v>19</c:v>
                </c:pt>
                <c:pt idx="162">
                  <c:v>19</c:v>
                </c:pt>
                <c:pt idx="163">
                  <c:v>19</c:v>
                </c:pt>
                <c:pt idx="164">
                  <c:v>19</c:v>
                </c:pt>
                <c:pt idx="165">
                  <c:v>19</c:v>
                </c:pt>
                <c:pt idx="166">
                  <c:v>19</c:v>
                </c:pt>
                <c:pt idx="167">
                  <c:v>19</c:v>
                </c:pt>
                <c:pt idx="168">
                  <c:v>19</c:v>
                </c:pt>
                <c:pt idx="169">
                  <c:v>19</c:v>
                </c:pt>
                <c:pt idx="170">
                  <c:v>19</c:v>
                </c:pt>
                <c:pt idx="171">
                  <c:v>19</c:v>
                </c:pt>
                <c:pt idx="172">
                  <c:v>19</c:v>
                </c:pt>
                <c:pt idx="173">
                  <c:v>19</c:v>
                </c:pt>
                <c:pt idx="174">
                  <c:v>19</c:v>
                </c:pt>
                <c:pt idx="175">
                  <c:v>19</c:v>
                </c:pt>
                <c:pt idx="176">
                  <c:v>19</c:v>
                </c:pt>
                <c:pt idx="177">
                  <c:v>19</c:v>
                </c:pt>
                <c:pt idx="178">
                  <c:v>19</c:v>
                </c:pt>
                <c:pt idx="179">
                  <c:v>19</c:v>
                </c:pt>
                <c:pt idx="180">
                  <c:v>19</c:v>
                </c:pt>
                <c:pt idx="181">
                  <c:v>19</c:v>
                </c:pt>
                <c:pt idx="182">
                  <c:v>19</c:v>
                </c:pt>
                <c:pt idx="183">
                  <c:v>19</c:v>
                </c:pt>
                <c:pt idx="184">
                  <c:v>19</c:v>
                </c:pt>
                <c:pt idx="185">
                  <c:v>19</c:v>
                </c:pt>
                <c:pt idx="186">
                  <c:v>19</c:v>
                </c:pt>
                <c:pt idx="187">
                  <c:v>19</c:v>
                </c:pt>
                <c:pt idx="188">
                  <c:v>19</c:v>
                </c:pt>
                <c:pt idx="189">
                  <c:v>170</c:v>
                </c:pt>
                <c:pt idx="190">
                  <c:v>214</c:v>
                </c:pt>
                <c:pt idx="191">
                  <c:v>13</c:v>
                </c:pt>
                <c:pt idx="192">
                  <c:v>8</c:v>
                </c:pt>
                <c:pt idx="193">
                  <c:v>7</c:v>
                </c:pt>
                <c:pt idx="194">
                  <c:v>8</c:v>
                </c:pt>
                <c:pt idx="195">
                  <c:v>20</c:v>
                </c:pt>
              </c:numCache>
            </c:numRef>
          </c:yVal>
        </c:ser>
        <c:axId val="72713344"/>
        <c:axId val="47080192"/>
      </c:scatterChart>
      <c:valAx>
        <c:axId val="72713344"/>
        <c:scaling>
          <c:orientation val="minMax"/>
          <c:max val="25"/>
        </c:scaling>
        <c:axPos val="b"/>
        <c:numFmt formatCode="General" sourceLinked="1"/>
        <c:tickLblPos val="nextTo"/>
        <c:crossAx val="47080192"/>
        <c:crosses val="autoZero"/>
        <c:crossBetween val="midCat"/>
      </c:valAx>
      <c:valAx>
        <c:axId val="47080192"/>
        <c:scaling>
          <c:orientation val="minMax"/>
        </c:scaling>
        <c:axPos val="l"/>
        <c:majorGridlines/>
        <c:numFmt formatCode="General" sourceLinked="1"/>
        <c:tickLblPos val="nextTo"/>
        <c:crossAx val="72713344"/>
        <c:crosses val="autoZero"/>
        <c:crossBetween val="midCat"/>
      </c:valAx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4604207677165354"/>
          <c:y val="0.18962906633647819"/>
          <c:w val="0.79410148269724867"/>
          <c:h val="0.58644291338582666"/>
        </c:manualLayout>
      </c:layout>
      <c:scatterChart>
        <c:scatterStyle val="lineMarker"/>
        <c:ser>
          <c:idx val="0"/>
          <c:order val="0"/>
          <c:xVal>
            <c:numRef>
              <c:f>Sheet2!$A$39:$A$3823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xVal>
          <c:yVal>
            <c:numRef>
              <c:f>Sheet2!$B$39:$B$3823</c:f>
              <c:numCache>
                <c:formatCode>General</c:formatCode>
                <c:ptCount val="31"/>
                <c:pt idx="0">
                  <c:v>37</c:v>
                </c:pt>
                <c:pt idx="1">
                  <c:v>19</c:v>
                </c:pt>
                <c:pt idx="2">
                  <c:v>32</c:v>
                </c:pt>
                <c:pt idx="3">
                  <c:v>46</c:v>
                </c:pt>
                <c:pt idx="4">
                  <c:v>81</c:v>
                </c:pt>
                <c:pt idx="5">
                  <c:v>111</c:v>
                </c:pt>
                <c:pt idx="6">
                  <c:v>118</c:v>
                </c:pt>
                <c:pt idx="7">
                  <c:v>157</c:v>
                </c:pt>
                <c:pt idx="8">
                  <c:v>193</c:v>
                </c:pt>
                <c:pt idx="9">
                  <c:v>159</c:v>
                </c:pt>
                <c:pt idx="10">
                  <c:v>238</c:v>
                </c:pt>
                <c:pt idx="11">
                  <c:v>206</c:v>
                </c:pt>
                <c:pt idx="12">
                  <c:v>239</c:v>
                </c:pt>
                <c:pt idx="13">
                  <c:v>234</c:v>
                </c:pt>
                <c:pt idx="14">
                  <c:v>256</c:v>
                </c:pt>
                <c:pt idx="15">
                  <c:v>262</c:v>
                </c:pt>
                <c:pt idx="16">
                  <c:v>230</c:v>
                </c:pt>
                <c:pt idx="17">
                  <c:v>234</c:v>
                </c:pt>
                <c:pt idx="18">
                  <c:v>280</c:v>
                </c:pt>
                <c:pt idx="19">
                  <c:v>237</c:v>
                </c:pt>
                <c:pt idx="20">
                  <c:v>212</c:v>
                </c:pt>
                <c:pt idx="21">
                  <c:v>42</c:v>
                </c:pt>
                <c:pt idx="22">
                  <c:v>40</c:v>
                </c:pt>
                <c:pt idx="23">
                  <c:v>26</c:v>
                </c:pt>
                <c:pt idx="24">
                  <c:v>29</c:v>
                </c:pt>
                <c:pt idx="25">
                  <c:v>24</c:v>
                </c:pt>
                <c:pt idx="26">
                  <c:v>14</c:v>
                </c:pt>
                <c:pt idx="27">
                  <c:v>14</c:v>
                </c:pt>
                <c:pt idx="28">
                  <c:v>9</c:v>
                </c:pt>
                <c:pt idx="29">
                  <c:v>9</c:v>
                </c:pt>
                <c:pt idx="30">
                  <c:v>3</c:v>
                </c:pt>
              </c:numCache>
            </c:numRef>
          </c:yVal>
        </c:ser>
        <c:axId val="47403776"/>
        <c:axId val="47405312"/>
      </c:scatterChart>
      <c:valAx>
        <c:axId val="47403776"/>
        <c:scaling>
          <c:orientation val="minMax"/>
          <c:max val="30"/>
        </c:scaling>
        <c:axPos val="b"/>
        <c:numFmt formatCode="General" sourceLinked="1"/>
        <c:tickLblPos val="nextTo"/>
        <c:crossAx val="47405312"/>
        <c:crosses val="autoZero"/>
        <c:crossBetween val="midCat"/>
      </c:valAx>
      <c:valAx>
        <c:axId val="47405312"/>
        <c:scaling>
          <c:orientation val="minMax"/>
        </c:scaling>
        <c:axPos val="l"/>
        <c:majorGridlines/>
        <c:numFmt formatCode="General" sourceLinked="1"/>
        <c:tickLblPos val="nextTo"/>
        <c:crossAx val="47403776"/>
        <c:crosses val="autoZero"/>
        <c:crossBetween val="midCat"/>
      </c:valAx>
    </c:plotArea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3578408409571879"/>
          <c:y val="0.14987570506625758"/>
          <c:w val="0.811924419476868"/>
          <c:h val="0.62703394087060449"/>
        </c:manualLayout>
      </c:layout>
      <c:scatterChart>
        <c:scatterStyle val="lineMarker"/>
        <c:ser>
          <c:idx val="0"/>
          <c:order val="0"/>
          <c:xVal>
            <c:numRef>
              <c:f>Sheet2!$A$141:$A$15300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xVal>
          <c:yVal>
            <c:numRef>
              <c:f>Sheet2!$B$141:$B$15300</c:f>
              <c:numCache>
                <c:formatCode>General</c:formatCode>
                <c:ptCount val="31"/>
                <c:pt idx="0">
                  <c:v>139</c:v>
                </c:pt>
                <c:pt idx="1">
                  <c:v>81</c:v>
                </c:pt>
                <c:pt idx="2">
                  <c:v>133</c:v>
                </c:pt>
                <c:pt idx="3">
                  <c:v>164</c:v>
                </c:pt>
                <c:pt idx="4">
                  <c:v>220</c:v>
                </c:pt>
                <c:pt idx="5">
                  <c:v>245</c:v>
                </c:pt>
                <c:pt idx="6">
                  <c:v>320</c:v>
                </c:pt>
                <c:pt idx="7">
                  <c:v>401</c:v>
                </c:pt>
                <c:pt idx="8">
                  <c:v>479</c:v>
                </c:pt>
                <c:pt idx="9">
                  <c:v>508</c:v>
                </c:pt>
                <c:pt idx="10">
                  <c:v>665</c:v>
                </c:pt>
                <c:pt idx="11">
                  <c:v>660</c:v>
                </c:pt>
                <c:pt idx="12">
                  <c:v>816</c:v>
                </c:pt>
                <c:pt idx="13">
                  <c:v>731</c:v>
                </c:pt>
                <c:pt idx="14">
                  <c:v>876</c:v>
                </c:pt>
                <c:pt idx="15">
                  <c:v>952</c:v>
                </c:pt>
                <c:pt idx="16">
                  <c:v>857</c:v>
                </c:pt>
                <c:pt idx="17">
                  <c:v>846</c:v>
                </c:pt>
                <c:pt idx="18">
                  <c:v>874</c:v>
                </c:pt>
                <c:pt idx="19">
                  <c:v>643</c:v>
                </c:pt>
                <c:pt idx="20">
                  <c:v>860</c:v>
                </c:pt>
                <c:pt idx="21">
                  <c:v>204</c:v>
                </c:pt>
                <c:pt idx="22">
                  <c:v>375</c:v>
                </c:pt>
                <c:pt idx="23">
                  <c:v>303</c:v>
                </c:pt>
                <c:pt idx="24">
                  <c:v>353</c:v>
                </c:pt>
                <c:pt idx="25">
                  <c:v>425</c:v>
                </c:pt>
                <c:pt idx="26">
                  <c:v>442</c:v>
                </c:pt>
                <c:pt idx="27">
                  <c:v>420</c:v>
                </c:pt>
                <c:pt idx="28">
                  <c:v>480</c:v>
                </c:pt>
                <c:pt idx="29">
                  <c:v>261</c:v>
                </c:pt>
                <c:pt idx="30">
                  <c:v>535</c:v>
                </c:pt>
              </c:numCache>
            </c:numRef>
          </c:yVal>
        </c:ser>
        <c:axId val="47441408"/>
        <c:axId val="47442944"/>
      </c:scatterChart>
      <c:valAx>
        <c:axId val="47441408"/>
        <c:scaling>
          <c:orientation val="minMax"/>
          <c:max val="30"/>
        </c:scaling>
        <c:axPos val="b"/>
        <c:numFmt formatCode="General" sourceLinked="1"/>
        <c:tickLblPos val="nextTo"/>
        <c:crossAx val="47442944"/>
        <c:crosses val="autoZero"/>
        <c:crossBetween val="midCat"/>
      </c:valAx>
      <c:valAx>
        <c:axId val="47442944"/>
        <c:scaling>
          <c:orientation val="minMax"/>
        </c:scaling>
        <c:axPos val="l"/>
        <c:majorGridlines/>
        <c:numFmt formatCode="General" sourceLinked="1"/>
        <c:tickLblPos val="nextTo"/>
        <c:crossAx val="47441408"/>
        <c:crosses val="autoZero"/>
        <c:crossBetween val="midCat"/>
      </c:valAx>
    </c:plotArea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761980049719707"/>
          <c:y val="0.19862292213473315"/>
          <c:w val="0.82991141298883375"/>
          <c:h val="0.62150860309128064"/>
        </c:manualLayout>
      </c:layout>
      <c:scatterChart>
        <c:scatterStyle val="lineMarker"/>
        <c:ser>
          <c:idx val="0"/>
          <c:order val="0"/>
          <c:xVal>
            <c:numRef>
              <c:f>Sheet2!$A$58:$A$3362</c:f>
              <c:numCache>
                <c:formatCode>General</c:formatCode>
                <c:ptCount val="2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</c:numCache>
            </c:numRef>
          </c:xVal>
          <c:yVal>
            <c:numRef>
              <c:f>Sheet2!$B$58:$B$3362</c:f>
              <c:numCache>
                <c:formatCode>General</c:formatCode>
                <c:ptCount val="24"/>
                <c:pt idx="0">
                  <c:v>56</c:v>
                </c:pt>
                <c:pt idx="1">
                  <c:v>15</c:v>
                </c:pt>
                <c:pt idx="2">
                  <c:v>54</c:v>
                </c:pt>
                <c:pt idx="3">
                  <c:v>56</c:v>
                </c:pt>
                <c:pt idx="4">
                  <c:v>62</c:v>
                </c:pt>
                <c:pt idx="5">
                  <c:v>109</c:v>
                </c:pt>
                <c:pt idx="6">
                  <c:v>144</c:v>
                </c:pt>
                <c:pt idx="7">
                  <c:v>172</c:v>
                </c:pt>
                <c:pt idx="8">
                  <c:v>256</c:v>
                </c:pt>
                <c:pt idx="9">
                  <c:v>294</c:v>
                </c:pt>
                <c:pt idx="10">
                  <c:v>336</c:v>
                </c:pt>
                <c:pt idx="11">
                  <c:v>293</c:v>
                </c:pt>
                <c:pt idx="12">
                  <c:v>356</c:v>
                </c:pt>
                <c:pt idx="13">
                  <c:v>346</c:v>
                </c:pt>
                <c:pt idx="14">
                  <c:v>302</c:v>
                </c:pt>
                <c:pt idx="15">
                  <c:v>381</c:v>
                </c:pt>
                <c:pt idx="16">
                  <c:v>26</c:v>
                </c:pt>
                <c:pt idx="17">
                  <c:v>29</c:v>
                </c:pt>
                <c:pt idx="18">
                  <c:v>27</c:v>
                </c:pt>
                <c:pt idx="19">
                  <c:v>12</c:v>
                </c:pt>
                <c:pt idx="20">
                  <c:v>7</c:v>
                </c:pt>
                <c:pt idx="21">
                  <c:v>2</c:v>
                </c:pt>
                <c:pt idx="22">
                  <c:v>1</c:v>
                </c:pt>
                <c:pt idx="23">
                  <c:v>1</c:v>
                </c:pt>
              </c:numCache>
            </c:numRef>
          </c:yVal>
        </c:ser>
        <c:axId val="47717760"/>
        <c:axId val="47719552"/>
      </c:scatterChart>
      <c:valAx>
        <c:axId val="47717760"/>
        <c:scaling>
          <c:orientation val="minMax"/>
          <c:max val="25"/>
        </c:scaling>
        <c:axPos val="b"/>
        <c:numFmt formatCode="General" sourceLinked="1"/>
        <c:tickLblPos val="nextTo"/>
        <c:crossAx val="47719552"/>
        <c:crosses val="autoZero"/>
        <c:crossBetween val="midCat"/>
      </c:valAx>
      <c:valAx>
        <c:axId val="47719552"/>
        <c:scaling>
          <c:orientation val="minMax"/>
        </c:scaling>
        <c:axPos val="l"/>
        <c:majorGridlines/>
        <c:numFmt formatCode="General" sourceLinked="1"/>
        <c:tickLblPos val="nextTo"/>
        <c:crossAx val="47717760"/>
        <c:crosses val="autoZero"/>
        <c:crossBetween val="midCat"/>
      </c:valAx>
    </c:plotArea>
    <c:plotVisOnly val="1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1084309583253305"/>
          <c:y val="0.18515796636531545"/>
          <c:w val="0.86018025667202502"/>
          <c:h val="0.57431426840875655"/>
        </c:manualLayout>
      </c:layout>
      <c:scatterChart>
        <c:scatterStyle val="lineMarker"/>
        <c:ser>
          <c:idx val="0"/>
          <c:order val="0"/>
          <c:tx>
            <c:strRef>
              <c:f>'საგამოცდო ცენტრის გრაფიკი'!$D$5</c:f>
              <c:strCache>
                <c:ptCount val="1"/>
                <c:pt idx="0">
                  <c:v>რაოდენობა</c:v>
                </c:pt>
              </c:strCache>
            </c:strRef>
          </c:tx>
          <c:xVal>
            <c:numRef>
              <c:f>'საგამოცდო ცენტრის გრაფიკი'!$C$6:$C$13774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ცენტრის გრაფიკი'!$D$6:$D$13774</c:f>
              <c:numCache>
                <c:formatCode>General</c:formatCode>
                <c:ptCount val="41"/>
                <c:pt idx="0">
                  <c:v>384</c:v>
                </c:pt>
                <c:pt idx="1">
                  <c:v>26</c:v>
                </c:pt>
                <c:pt idx="2">
                  <c:v>42</c:v>
                </c:pt>
                <c:pt idx="3">
                  <c:v>39</c:v>
                </c:pt>
                <c:pt idx="4">
                  <c:v>61</c:v>
                </c:pt>
                <c:pt idx="5">
                  <c:v>85</c:v>
                </c:pt>
                <c:pt idx="6">
                  <c:v>86</c:v>
                </c:pt>
                <c:pt idx="7">
                  <c:v>77</c:v>
                </c:pt>
                <c:pt idx="8">
                  <c:v>103</c:v>
                </c:pt>
                <c:pt idx="9">
                  <c:v>90</c:v>
                </c:pt>
                <c:pt idx="10">
                  <c:v>173</c:v>
                </c:pt>
                <c:pt idx="11">
                  <c:v>120</c:v>
                </c:pt>
                <c:pt idx="12">
                  <c:v>155</c:v>
                </c:pt>
                <c:pt idx="13">
                  <c:v>158</c:v>
                </c:pt>
                <c:pt idx="14">
                  <c:v>168</c:v>
                </c:pt>
                <c:pt idx="15">
                  <c:v>201</c:v>
                </c:pt>
                <c:pt idx="16">
                  <c:v>180</c:v>
                </c:pt>
                <c:pt idx="17">
                  <c:v>150</c:v>
                </c:pt>
                <c:pt idx="18">
                  <c:v>117</c:v>
                </c:pt>
                <c:pt idx="19">
                  <c:v>46</c:v>
                </c:pt>
                <c:pt idx="20">
                  <c:v>889</c:v>
                </c:pt>
                <c:pt idx="21">
                  <c:v>513</c:v>
                </c:pt>
                <c:pt idx="22">
                  <c:v>418</c:v>
                </c:pt>
                <c:pt idx="23">
                  <c:v>423</c:v>
                </c:pt>
                <c:pt idx="24">
                  <c:v>422</c:v>
                </c:pt>
                <c:pt idx="25">
                  <c:v>436</c:v>
                </c:pt>
                <c:pt idx="26">
                  <c:v>438</c:v>
                </c:pt>
                <c:pt idx="27">
                  <c:v>435</c:v>
                </c:pt>
                <c:pt idx="28">
                  <c:v>542</c:v>
                </c:pt>
                <c:pt idx="29">
                  <c:v>378</c:v>
                </c:pt>
                <c:pt idx="30">
                  <c:v>571</c:v>
                </c:pt>
                <c:pt idx="31">
                  <c:v>411</c:v>
                </c:pt>
                <c:pt idx="32">
                  <c:v>525</c:v>
                </c:pt>
                <c:pt idx="33">
                  <c:v>406</c:v>
                </c:pt>
                <c:pt idx="34">
                  <c:v>512</c:v>
                </c:pt>
                <c:pt idx="35">
                  <c:v>503</c:v>
                </c:pt>
                <c:pt idx="36">
                  <c:v>549</c:v>
                </c:pt>
                <c:pt idx="37">
                  <c:v>451</c:v>
                </c:pt>
                <c:pt idx="38">
                  <c:v>570</c:v>
                </c:pt>
                <c:pt idx="39">
                  <c:v>347</c:v>
                </c:pt>
                <c:pt idx="40">
                  <c:v>1528</c:v>
                </c:pt>
              </c:numCache>
            </c:numRef>
          </c:yVal>
        </c:ser>
        <c:axId val="47936256"/>
        <c:axId val="47937792"/>
      </c:scatterChart>
      <c:valAx>
        <c:axId val="47936256"/>
        <c:scaling>
          <c:orientation val="minMax"/>
          <c:max val="40"/>
        </c:scaling>
        <c:axPos val="b"/>
        <c:numFmt formatCode="General" sourceLinked="1"/>
        <c:tickLblPos val="nextTo"/>
        <c:crossAx val="47937792"/>
        <c:crosses val="autoZero"/>
        <c:crossBetween val="midCat"/>
      </c:valAx>
      <c:valAx>
        <c:axId val="47937792"/>
        <c:scaling>
          <c:orientation val="minMax"/>
          <c:max val="1700"/>
          <c:min val="0"/>
        </c:scaling>
        <c:axPos val="l"/>
        <c:majorGridlines/>
        <c:numFmt formatCode="General" sourceLinked="1"/>
        <c:tickLblPos val="nextTo"/>
        <c:crossAx val="47936256"/>
        <c:crosses val="autoZero"/>
        <c:crossBetween val="midCat"/>
      </c:valAx>
    </c:plotArea>
    <c:plotVisOnly val="1"/>
  </c:chart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drawings/_rels/drawing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0.02887</cdr:x>
      <cdr:y>0.22306</cdr:y>
    </cdr:from>
    <cdr:to>
      <cdr:x>0.08005</cdr:x>
      <cdr:y>0.74937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9549" y="847725"/>
          <a:ext cx="371476" cy="2000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0.0408</cdr:x>
      <cdr:y>0.25313</cdr:y>
    </cdr:from>
    <cdr:to>
      <cdr:x>0.07612</cdr:x>
      <cdr:y>0.77017</cdr:y>
    </cdr:to>
    <cdr:pic>
      <cdr:nvPicPr>
        <cdr:cNvPr id="3" name="Picture 2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558201" y="1816360"/>
          <a:ext cx="1964987" cy="25631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0.25197</cdr:x>
      <cdr:y>0.86466</cdr:y>
    </cdr:from>
    <cdr:to>
      <cdr:x>0.5105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28800" y="3286124"/>
          <a:ext cx="1876425" cy="514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0.44226</cdr:x>
      <cdr:y>0.83459</cdr:y>
    </cdr:from>
    <cdr:to>
      <cdr:x>0.56824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209925" y="3171824"/>
          <a:ext cx="914400" cy="628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0.39501</cdr:x>
      <cdr:y>0.86967</cdr:y>
    </cdr:from>
    <cdr:to>
      <cdr:x>0.68241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867024" y="3305174"/>
          <a:ext cx="2085975" cy="495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0.17085</cdr:x>
      <cdr:y>0.87936</cdr:y>
    </cdr:from>
    <cdr:to>
      <cdr:x>0.64322</cdr:x>
      <cdr:y>0.98801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295400" y="3124200"/>
          <a:ext cx="3581400" cy="3860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>
              <a:latin typeface="+mn-lt"/>
              <a:ea typeface="+mn-ea"/>
              <a:cs typeface="+mn-cs"/>
            </a:rPr>
            <a:t>                                          </a:t>
          </a:r>
          <a:r>
            <a:rPr lang="ka-GE" sz="1100" b="1" dirty="0">
              <a:latin typeface="+mn-lt"/>
              <a:ea typeface="+mn-ea"/>
              <a:cs typeface="+mn-cs"/>
            </a:rPr>
            <a:t>მიღებული</a:t>
          </a:r>
          <a:r>
            <a:rPr lang="ka-GE" sz="1100" dirty="0">
              <a:latin typeface="+mn-lt"/>
              <a:ea typeface="+mn-ea"/>
              <a:cs typeface="+mn-cs"/>
            </a:rPr>
            <a:t> </a:t>
          </a:r>
          <a:r>
            <a:rPr lang="ka-GE" sz="1100" b="1" dirty="0">
              <a:latin typeface="+mn-lt"/>
              <a:ea typeface="+mn-ea"/>
              <a:cs typeface="+mn-cs"/>
            </a:rPr>
            <a:t>შეფასებები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0.15879</cdr:x>
      <cdr:y>0.0321</cdr:y>
    </cdr:from>
    <cdr:to>
      <cdr:x>0.93176</cdr:x>
      <cdr:y>0.15802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152525" y="123824"/>
          <a:ext cx="5610225" cy="4857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                                       სოციალურ</a:t>
          </a:r>
          <a:r>
            <a:rPr lang="ka-GE" sz="1100" b="1" baseline="0"/>
            <a:t> მეცნიერებათა ფაკულტეტი</a:t>
          </a:r>
          <a:endParaRPr lang="en-US" sz="1100" b="1"/>
        </a:p>
      </cdr:txBody>
    </cdr:sp>
  </cdr:relSizeAnchor>
  <cdr:relSizeAnchor xmlns:cdr="http://schemas.openxmlformats.org/drawingml/2006/chartDrawing">
    <cdr:from>
      <cdr:x>0.14322</cdr:x>
      <cdr:y>0.07901</cdr:y>
    </cdr:from>
    <cdr:to>
      <cdr:x>0.87563</cdr:x>
      <cdr:y>0.18025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085850" y="304799"/>
          <a:ext cx="5553074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>
              <a:latin typeface="+mn-lt"/>
              <a:ea typeface="+mn-ea"/>
              <a:cs typeface="+mn-cs"/>
            </a:rPr>
            <a:t>შეფასებათა განაწილება (საგამოცდო ცენტრის მიერ ორგანიზებული კოლუკვიუმები)</a:t>
          </a:r>
          <a:endParaRPr lang="en-US" sz="1100">
            <a:latin typeface="+mn-lt"/>
            <a:ea typeface="+mn-ea"/>
            <a:cs typeface="+mn-cs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0.04813</cdr:x>
      <cdr:y>0.20958</cdr:y>
    </cdr:from>
    <cdr:to>
      <cdr:x>0.09893</cdr:x>
      <cdr:y>0.80838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428625" y="1438272"/>
          <a:ext cx="1905001" cy="3619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</a:t>
          </a:r>
          <a:r>
            <a:rPr lang="ka-GE" sz="1100" b="1" baseline="0"/>
            <a:t>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0.43048</cdr:x>
      <cdr:y>0.86732</cdr:y>
    </cdr:from>
    <cdr:to>
      <cdr:x>0.70321</cdr:x>
      <cdr:y>0.95415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67040" y="2883183"/>
          <a:ext cx="1943110" cy="2886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 შეფასება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0.12032</cdr:x>
      <cdr:y>0.01433</cdr:y>
    </cdr:from>
    <cdr:to>
      <cdr:x>1</cdr:x>
      <cdr:y>0.19198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57249" y="47625"/>
          <a:ext cx="6267451" cy="590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ეკონომიკისა</a:t>
          </a:r>
          <a:r>
            <a:rPr lang="ka-GE" sz="1100" b="1" baseline="0"/>
            <a:t> და ბიზნესის ფაკულტეტი  </a:t>
          </a:r>
        </a:p>
        <a:p xmlns:a="http://schemas.openxmlformats.org/drawingml/2006/main">
          <a:pPr algn="ctr"/>
          <a:r>
            <a:rPr lang="ka-GE" sz="1100" b="1" baseline="0"/>
            <a:t>შეფასებათა  განაწილება (ფაკულტეტის  მიერ ორგანიზებული გამოცდები)</a:t>
          </a:r>
          <a:endParaRPr lang="en-US" sz="1100" b="1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0.06383</cdr:x>
      <cdr:y>0.02158</cdr:y>
    </cdr:from>
    <cdr:to>
      <cdr:x>0.89761</cdr:x>
      <cdr:y>0.22222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8000" y="71942"/>
          <a:ext cx="6635749" cy="6688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100" b="1" dirty="0" smtClean="0"/>
            <a:t>        </a:t>
          </a:r>
          <a:r>
            <a:rPr lang="ka-GE" sz="1100" b="1" dirty="0" smtClean="0"/>
            <a:t>ეკონომიკისა</a:t>
          </a:r>
          <a:r>
            <a:rPr lang="ka-GE" sz="1100" b="1" baseline="0" dirty="0" smtClean="0"/>
            <a:t> </a:t>
          </a:r>
          <a:r>
            <a:rPr lang="ka-GE" sz="1100" b="1" baseline="0" dirty="0"/>
            <a:t>და ბიზნესის ფაკულტეტი</a:t>
          </a:r>
        </a:p>
        <a:p xmlns:a="http://schemas.openxmlformats.org/drawingml/2006/main">
          <a:pPr algn="ctr"/>
          <a:r>
            <a:rPr lang="en-US" sz="1100" b="1" baseline="0" dirty="0" smtClean="0"/>
            <a:t>                </a:t>
          </a:r>
          <a:r>
            <a:rPr lang="ka-GE" sz="1100" b="1" baseline="0" dirty="0" smtClean="0"/>
            <a:t>შეფასებათა </a:t>
          </a:r>
          <a:r>
            <a:rPr lang="ka-GE" sz="1100" b="1" baseline="0" dirty="0"/>
            <a:t>განაწილება </a:t>
          </a:r>
          <a:r>
            <a:rPr lang="en-US" sz="1100" b="1" baseline="0" dirty="0"/>
            <a:t>(</a:t>
          </a:r>
          <a:r>
            <a:rPr lang="ka-GE" sz="1100" b="1" baseline="0" dirty="0"/>
            <a:t>საგამოცდო ცენტრისა და ფაკულტეტის მიერ ორგანიზებული გამოცდები</a:t>
          </a:r>
          <a:r>
            <a:rPr lang="en-US" sz="1100" b="1" baseline="0" dirty="0"/>
            <a:t>)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0.02249</cdr:x>
      <cdr:y>0</cdr:y>
    </cdr:from>
    <cdr:to>
      <cdr:x>0.07045</cdr:x>
      <cdr:y>0.83219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988481" y="1132417"/>
          <a:ext cx="2571750" cy="3069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 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0.37142</cdr:x>
      <cdr:y>0.88699</cdr:y>
    </cdr:from>
    <cdr:to>
      <cdr:x>0.86754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377017" y="2741094"/>
          <a:ext cx="3175015" cy="3492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</a:t>
          </a:r>
          <a:r>
            <a:rPr lang="en-US" sz="1100" b="1"/>
            <a:t> </a:t>
          </a:r>
          <a:r>
            <a:rPr lang="ka-GE" sz="1100" b="1"/>
            <a:t>შეფასება</a:t>
          </a:r>
          <a:endParaRPr lang="en-US" sz="1100" b="1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0.01397</cdr:x>
      <cdr:y>0.31165</cdr:y>
    </cdr:from>
    <cdr:to>
      <cdr:x>0.21788</cdr:x>
      <cdr:y>0.72629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5250" y="1095376"/>
          <a:ext cx="1390650" cy="1457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0.01654</cdr:x>
      <cdr:y>0.22627</cdr:y>
    </cdr:from>
    <cdr:to>
      <cdr:x>0.05129</cdr:x>
      <cdr:y>0.72898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559535" y="1456246"/>
          <a:ext cx="1685486" cy="2902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0.42754</cdr:x>
      <cdr:y>0.86017</cdr:y>
    </cdr:from>
    <cdr:to>
      <cdr:x>0.63017</cdr:x>
      <cdr:y>0.97128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570407" y="3105208"/>
          <a:ext cx="1692155" cy="401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 შეფასება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0.11173</cdr:x>
      <cdr:y>0.01355</cdr:y>
    </cdr:from>
    <cdr:to>
      <cdr:x>0.88547</cdr:x>
      <cdr:y>0.1897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62000" y="47626"/>
          <a:ext cx="5276849" cy="619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ზუსტ და საბუნებისმეტყველო მეცნიერებათა ფაკულტეტი</a:t>
          </a:r>
          <a:endParaRPr lang="en-US"/>
        </a:p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შეფასებათა განაწილება (საგამოცდო ცენტრის მიერ ორგანიზებული გამოცდები)</a:t>
          </a:r>
          <a:endParaRPr lang="en-US" sz="1100" b="1">
            <a:latin typeface="+mn-lt"/>
            <a:ea typeface="+mn-ea"/>
            <a:cs typeface="+mn-cs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0.21461</cdr:x>
      <cdr:y>0.03922</cdr:y>
    </cdr:from>
    <cdr:to>
      <cdr:x>0.85248</cdr:x>
      <cdr:y>0.20513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17095" y="116554"/>
          <a:ext cx="5103597" cy="4930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ზუსტ და საბუნებისმეტყველო მეცნიერებათა ფაკულტეტი</a:t>
          </a:r>
          <a:endParaRPr lang="en-US" sz="1100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შეფასებათა განაწილება (ფაკულტეტის</a:t>
          </a:r>
          <a:r>
            <a:rPr lang="ka-GE" sz="1100" b="1" baseline="0" dirty="0">
              <a:latin typeface="+mn-lt"/>
              <a:ea typeface="+mn-ea"/>
              <a:cs typeface="+mn-cs"/>
            </a:rPr>
            <a:t> </a:t>
          </a:r>
          <a:r>
            <a:rPr lang="ka-GE" sz="1100" b="1" dirty="0">
              <a:latin typeface="+mn-lt"/>
              <a:ea typeface="+mn-ea"/>
              <a:cs typeface="+mn-cs"/>
            </a:rPr>
            <a:t>მიერ ორგანიზებული გამოცდები)</a:t>
          </a:r>
          <a:endParaRPr lang="en-US" sz="1100" b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0.39852</cdr:x>
      <cdr:y>0.83545</cdr:y>
    </cdr:from>
    <cdr:to>
      <cdr:x>0.6374</cdr:x>
      <cdr:y>0.9916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10000" y="2840873"/>
          <a:ext cx="1984089" cy="530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მიღებული შეფასება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0.00952</cdr:x>
      <cdr:y>0.19048</cdr:y>
    </cdr:from>
    <cdr:to>
      <cdr:x>0.05714</cdr:x>
      <cdr:y>0.7619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6200" y="609600"/>
          <a:ext cx="381000" cy="1828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0.00952</cdr:x>
      <cdr:y>0.21429</cdr:y>
    </cdr:from>
    <cdr:to>
      <cdr:x>0.05714</cdr:x>
      <cdr:y>0.69048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6200" y="685800"/>
          <a:ext cx="381000" cy="152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0.00952</cdr:x>
      <cdr:y>0.19048</cdr:y>
    </cdr:from>
    <cdr:to>
      <cdr:x>0.05714</cdr:x>
      <cdr:y>0.80952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6200" y="609600"/>
          <a:ext cx="381000" cy="1981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0.02857</cdr:x>
      <cdr:y>0.21429</cdr:y>
    </cdr:from>
    <cdr:to>
      <cdr:x>0.06667</cdr:x>
      <cdr:y>0.7619</cdr:y>
    </cdr:to>
    <cdr:sp macro="" textlink="">
      <cdr:nvSpPr>
        <cdr:cNvPr id="7" name="TextBox 6"/>
        <cdr:cNvSpPr txBox="1"/>
      </cdr:nvSpPr>
      <cdr:spPr>
        <a:xfrm xmlns:a="http://schemas.openxmlformats.org/drawingml/2006/main" rot="16200000">
          <a:off x="-495300" y="1409700"/>
          <a:ext cx="17526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სტუდენტთა  რაოდენობა</a:t>
          </a:r>
          <a:endParaRPr lang="en-US" sz="1100" b="1" dirty="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0.02539</cdr:x>
      <cdr:y>0.27317</cdr:y>
    </cdr:from>
    <cdr:to>
      <cdr:x>0.07779</cdr:x>
      <cdr:y>0.75366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502349" y="1783649"/>
          <a:ext cx="1876425" cy="442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სტუდენტთა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0.42052</cdr:x>
      <cdr:y>0.86685</cdr:y>
    </cdr:from>
    <cdr:to>
      <cdr:x>0.66855</cdr:x>
      <cdr:y>0.93659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552825" y="3385249"/>
          <a:ext cx="2095500" cy="2723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 მიღებული შეფასება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0.44023</cdr:x>
      <cdr:y>0.0929</cdr:y>
    </cdr:from>
    <cdr:to>
      <cdr:x>0.57525</cdr:x>
      <cdr:y>0.35519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981325" y="3238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0.07892</cdr:x>
      <cdr:y>0.02683</cdr:y>
    </cdr:from>
    <cdr:to>
      <cdr:x>0.89741</cdr:x>
      <cdr:y>0.1878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66750" y="104784"/>
          <a:ext cx="6915149" cy="6286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ზუსტ და საბუნებისმეტყველო მეცნიერებათა ფაკულტეტი</a:t>
          </a:r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შეფასებათა განაწილება (საგამოცდო ცენტრის</a:t>
          </a:r>
          <a:r>
            <a:rPr lang="ka-GE" sz="1100" b="1" baseline="0">
              <a:latin typeface="+mn-lt"/>
              <a:ea typeface="+mn-ea"/>
              <a:cs typeface="+mn-cs"/>
            </a:rPr>
            <a:t> და </a:t>
          </a:r>
          <a:r>
            <a:rPr lang="ka-GE" sz="1100" b="1">
              <a:latin typeface="+mn-lt"/>
              <a:ea typeface="+mn-ea"/>
              <a:cs typeface="+mn-cs"/>
            </a:rPr>
            <a:t>ფაკულტეტის</a:t>
          </a:r>
          <a:r>
            <a:rPr lang="ka-GE" sz="1100" b="1" baseline="0">
              <a:latin typeface="+mn-lt"/>
              <a:ea typeface="+mn-ea"/>
              <a:cs typeface="+mn-cs"/>
            </a:rPr>
            <a:t> </a:t>
          </a:r>
          <a:r>
            <a:rPr lang="ka-GE" sz="1100" b="1">
              <a:latin typeface="+mn-lt"/>
              <a:ea typeface="+mn-ea"/>
              <a:cs typeface="+mn-cs"/>
            </a:rPr>
            <a:t>მიერ ორგანიზებული გამოცდები)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endParaRPr lang="en-US" sz="1100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0.19615</cdr:x>
      <cdr:y>0.01416</cdr:y>
    </cdr:from>
    <cdr:to>
      <cdr:x>0.87075</cdr:x>
      <cdr:y>0.25313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47825" y="43159"/>
          <a:ext cx="5667376" cy="7283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იურიდიული  ფაკულტეტი</a:t>
          </a:r>
          <a:endParaRPr lang="en-US" sz="1100" b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შეფასებათა განაწილება (</a:t>
          </a:r>
          <a:r>
            <a:rPr lang="ka-GE" sz="1100" b="1" baseline="0">
              <a:latin typeface="+mn-lt"/>
              <a:ea typeface="+mn-ea"/>
              <a:cs typeface="+mn-cs"/>
            </a:rPr>
            <a:t> საგამოცდო ცენტრის მიერ ორგანიზებული გამოცდები)</a:t>
          </a:r>
          <a:endParaRPr lang="en-US" sz="1100"/>
        </a:p>
      </cdr:txBody>
    </cdr:sp>
  </cdr:relSizeAnchor>
  <cdr:relSizeAnchor xmlns:cdr="http://schemas.openxmlformats.org/drawingml/2006/chartDrawing">
    <cdr:from>
      <cdr:x>0.01385</cdr:x>
      <cdr:y>0.17005</cdr:y>
    </cdr:from>
    <cdr:to>
      <cdr:x>0.05769</cdr:x>
      <cdr:y>0.78519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765610" y="1449608"/>
          <a:ext cx="2085879" cy="3399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>
              <a:latin typeface="+mn-lt"/>
              <a:ea typeface="+mn-ea"/>
              <a:cs typeface="+mn-cs"/>
            </a:rPr>
            <a:t>სტუდენტთა რაოდენობა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0.31222</cdr:x>
      <cdr:y>0.86467</cdr:y>
    </cdr:from>
    <cdr:to>
      <cdr:x>0.67007</cdr:x>
      <cdr:y>0.9382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420728" y="2932018"/>
          <a:ext cx="2774536" cy="2493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t"/>
        <a:lstStyle xmlns:a="http://schemas.openxmlformats.org/drawingml/2006/main"/>
        <a:p xmlns:a="http://schemas.openxmlformats.org/drawingml/2006/main">
          <a:pPr marL="457200" marR="0" lvl="1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>
              <a:latin typeface="+mn-lt"/>
              <a:ea typeface="+mn-ea"/>
              <a:cs typeface="+mn-cs"/>
            </a:rPr>
            <a:t>მიღებული შეფასებები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pPr lvl="1"/>
          <a:endParaRPr lang="en-US" sz="1100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0.20732</cdr:x>
      <cdr:y>0.0354</cdr:y>
    </cdr:from>
    <cdr:to>
      <cdr:x>0.88659</cdr:x>
      <cdr:y>0.22124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19249" y="114300"/>
          <a:ext cx="5305425" cy="6000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იურიდიული  ფაკულტეტი</a:t>
          </a:r>
          <a:endParaRPr lang="en-US" sz="1100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შეფასებათა განაწილება (</a:t>
          </a:r>
          <a:r>
            <a:rPr lang="ka-GE" sz="1100" b="1" baseline="0" dirty="0">
              <a:latin typeface="+mn-lt"/>
              <a:ea typeface="+mn-ea"/>
              <a:cs typeface="+mn-cs"/>
            </a:rPr>
            <a:t> ფაკულტეტის მიერ ორგანიზებული გამოცდები)</a:t>
          </a:r>
          <a:endParaRPr lang="en-US" sz="1100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endParaRPr lang="en-US" sz="1100" dirty="0"/>
        </a:p>
      </cdr:txBody>
    </cdr:sp>
  </cdr:relSizeAnchor>
  <cdr:relSizeAnchor xmlns:cdr="http://schemas.openxmlformats.org/drawingml/2006/chartDrawing">
    <cdr:from>
      <cdr:x>0.01334</cdr:x>
      <cdr:y>0.15339</cdr:y>
    </cdr:from>
    <cdr:to>
      <cdr:x>0.07145</cdr:x>
      <cdr:y>0.83923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776119" y="1375639"/>
          <a:ext cx="2214560" cy="453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eaLnBrk="1" fontAlgn="auto" latinLnBrk="0" hangingPunct="1"/>
          <a:r>
            <a:rPr lang="ka-GE" sz="1100" b="1">
              <a:latin typeface="+mn-lt"/>
              <a:ea typeface="+mn-ea"/>
              <a:cs typeface="+mn-cs"/>
            </a:rPr>
            <a:t>სტუდენტთა რაოდენობა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0.46622</cdr:x>
      <cdr:y>0.71681</cdr:y>
    </cdr:from>
    <cdr:to>
      <cdr:x>0.59595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86125" y="2981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0.33091</cdr:x>
      <cdr:y>0.87906</cdr:y>
    </cdr:from>
    <cdr:to>
      <cdr:x>0.67416</cdr:x>
      <cdr:y>0.97345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584607" y="2838457"/>
          <a:ext cx="2680954" cy="3047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dirty="0">
              <a:latin typeface="+mn-lt"/>
              <a:ea typeface="+mn-ea"/>
              <a:cs typeface="+mn-cs"/>
            </a:rPr>
            <a:t>მიღებული შეფასებები</a:t>
          </a:r>
          <a:endParaRPr lang="en-US" sz="1100" b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0.46458</cdr:x>
      <cdr:y>0.04709</cdr:y>
    </cdr:from>
    <cdr:to>
      <cdr:x>0.47249</cdr:x>
      <cdr:y>0.06105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86050" y="154306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0.10824</cdr:x>
      <cdr:y>0.02895</cdr:y>
    </cdr:from>
    <cdr:to>
      <cdr:x>0.94</cdr:x>
      <cdr:y>0.18895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76300" y="104775"/>
          <a:ext cx="6734175" cy="5791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იურიდიული  ფაკულტეტი</a:t>
          </a:r>
          <a:endParaRPr lang="en-US" sz="1100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შეფასებათა განაწილება (</a:t>
          </a:r>
          <a:r>
            <a:rPr lang="ka-GE" sz="1100" b="1" baseline="0" dirty="0">
              <a:latin typeface="+mn-lt"/>
              <a:ea typeface="+mn-ea"/>
              <a:cs typeface="+mn-cs"/>
            </a:rPr>
            <a:t>საგამოცდო ცენტრისა და ფაკულტეტის მიერ ორგანიზებული გამოცდები)</a:t>
          </a:r>
          <a:endParaRPr lang="en-US" sz="1100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0.03295</cdr:x>
      <cdr:y>0.49709</cdr:y>
    </cdr:from>
    <cdr:to>
      <cdr:x>0.1911</cdr:x>
      <cdr:y>0.77616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90500" y="16287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0.01977</cdr:x>
      <cdr:y>0.23837</cdr:y>
    </cdr:from>
    <cdr:to>
      <cdr:x>0.07578</cdr:x>
      <cdr:y>0.7907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-628650" y="1524000"/>
          <a:ext cx="1809750" cy="323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>
              <a:latin typeface="+mn-lt"/>
              <a:ea typeface="+mn-ea"/>
              <a:cs typeface="+mn-cs"/>
            </a:rPr>
            <a:t>სტუდენტთა რაოდენობა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0.02871</cdr:x>
      <cdr:y>0.22274</cdr:y>
    </cdr:from>
    <cdr:to>
      <cdr:x>0.07412</cdr:x>
      <cdr:y>0.72274</cdr:y>
    </cdr:to>
    <cdr:sp macro="" textlink="">
      <cdr:nvSpPr>
        <cdr:cNvPr id="6" name="TextBox 5"/>
        <cdr:cNvSpPr txBox="1"/>
      </cdr:nvSpPr>
      <cdr:spPr>
        <a:xfrm xmlns:a="http://schemas.openxmlformats.org/drawingml/2006/main" rot="16200000">
          <a:off x="-519560" y="1585805"/>
          <a:ext cx="1871663" cy="3676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0.41477</cdr:x>
      <cdr:y>0.91759</cdr:y>
    </cdr:from>
    <cdr:to>
      <cdr:x>0.65986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352800" y="3429000"/>
          <a:ext cx="1981200" cy="307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მიღებული შეფასებები</a:t>
          </a:r>
          <a:endParaRPr lang="en-US" sz="1100" b="1" dirty="0">
            <a:solidFill>
              <a:schemeClr val="tx1"/>
            </a:solidFill>
            <a:latin typeface="+mn-lt"/>
            <a:ea typeface="+mn-ea"/>
            <a:cs typeface="+mn-cs"/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0.13459</cdr:x>
      <cdr:y>0</cdr:y>
    </cdr:from>
    <cdr:to>
      <cdr:x>0.85912</cdr:x>
      <cdr:y>0.1942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19166" y="0"/>
          <a:ext cx="5486412" cy="6529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ჰუმანიტარულ მეცნიერებათა ფაკულტეტი</a:t>
          </a:r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შაფესებათა</a:t>
          </a:r>
          <a:r>
            <a:rPr lang="ka-GE" sz="1100" b="1" baseline="0">
              <a:latin typeface="+mn-lt"/>
              <a:ea typeface="+mn-ea"/>
              <a:cs typeface="+mn-cs"/>
            </a:rPr>
            <a:t> განაწილება</a:t>
          </a:r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 baseline="0">
              <a:latin typeface="+mn-lt"/>
              <a:ea typeface="+mn-ea"/>
              <a:cs typeface="+mn-cs"/>
            </a:rPr>
            <a:t> (თსუ საგამოცდო ცენტრის მიერ  მიერ ორგანიზებული გამოცდები)</a:t>
          </a:r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0.5044</cdr:x>
      <cdr:y>0.73333</cdr:y>
    </cdr:from>
    <cdr:to>
      <cdr:x>0.62516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19524" y="31718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0.40252</cdr:x>
      <cdr:y>0.88821</cdr:y>
    </cdr:from>
    <cdr:to>
      <cdr:x>0.62642</cdr:x>
      <cdr:y>0.96111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048000" y="2986451"/>
          <a:ext cx="1695454" cy="24511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0.03145</cdr:x>
      <cdr:y>0.25556</cdr:y>
    </cdr:from>
    <cdr:to>
      <cdr:x>0.07673</cdr:x>
      <cdr:y>0.8</cdr:y>
    </cdr:to>
    <cdr:sp macro="" textlink="">
      <cdr:nvSpPr>
        <cdr:cNvPr id="6" name="TextBox 5"/>
        <cdr:cNvSpPr txBox="1"/>
      </cdr:nvSpPr>
      <cdr:spPr>
        <a:xfrm xmlns:a="http://schemas.openxmlformats.org/drawingml/2006/main" rot="16200000">
          <a:off x="-523876" y="1638300"/>
          <a:ext cx="1866900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>
              <a:latin typeface="+mn-lt"/>
              <a:ea typeface="+mn-ea"/>
              <a:cs typeface="+mn-cs"/>
            </a:rPr>
            <a:t>სტუდენტთა </a:t>
          </a:r>
          <a:r>
            <a:rPr lang="ka-GE" sz="1100" b="1" baseline="0">
              <a:latin typeface="+mn-lt"/>
              <a:ea typeface="+mn-ea"/>
              <a:cs typeface="+mn-cs"/>
            </a:rPr>
            <a:t> რაოდენობა 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0.13459</cdr:x>
      <cdr:y>0</cdr:y>
    </cdr:from>
    <cdr:to>
      <cdr:x>0.85912</cdr:x>
      <cdr:y>0.1942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1019166" y="0"/>
          <a:ext cx="5486412" cy="6529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ჰუმანიტარულ მეცნიერებათა ფაკულტეტი</a:t>
          </a:r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შაფესებათა</a:t>
          </a:r>
          <a:r>
            <a:rPr lang="ka-GE" sz="1100" b="1" baseline="0">
              <a:latin typeface="+mn-lt"/>
              <a:ea typeface="+mn-ea"/>
              <a:cs typeface="+mn-cs"/>
            </a:rPr>
            <a:t> განაწილება</a:t>
          </a:r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 baseline="0">
              <a:latin typeface="+mn-lt"/>
              <a:ea typeface="+mn-ea"/>
              <a:cs typeface="+mn-cs"/>
            </a:rPr>
            <a:t> (თსუ საგამოცდო ცენტრის მიერ  მიერ ორგანიზებული გამოცდები)</a:t>
          </a:r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0.5044</cdr:x>
      <cdr:y>0.73333</cdr:y>
    </cdr:from>
    <cdr:to>
      <cdr:x>0.62516</cdr:x>
      <cdr:y>1</cdr:y>
    </cdr:to>
    <cdr:sp macro="" textlink="">
      <cdr:nvSpPr>
        <cdr:cNvPr id="7" name="TextBox 3"/>
        <cdr:cNvSpPr txBox="1"/>
      </cdr:nvSpPr>
      <cdr:spPr>
        <a:xfrm xmlns:a="http://schemas.openxmlformats.org/drawingml/2006/main">
          <a:off x="3819524" y="31718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0.40252</cdr:x>
      <cdr:y>0.88821</cdr:y>
    </cdr:from>
    <cdr:to>
      <cdr:x>0.62642</cdr:x>
      <cdr:y>0.96111</cdr:y>
    </cdr:to>
    <cdr:pic>
      <cdr:nvPicPr>
        <cdr:cNvPr id="8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048000" y="2986451"/>
          <a:ext cx="1695454" cy="24511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0.03145</cdr:x>
      <cdr:y>0.25556</cdr:y>
    </cdr:from>
    <cdr:to>
      <cdr:x>0.07673</cdr:x>
      <cdr:y>0.8</cdr:y>
    </cdr:to>
    <cdr:sp macro="" textlink="">
      <cdr:nvSpPr>
        <cdr:cNvPr id="9" name="TextBox 5"/>
        <cdr:cNvSpPr txBox="1"/>
      </cdr:nvSpPr>
      <cdr:spPr>
        <a:xfrm xmlns:a="http://schemas.openxmlformats.org/drawingml/2006/main" rot="16200000">
          <a:off x="-523876" y="1638300"/>
          <a:ext cx="1866900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>
              <a:latin typeface="+mn-lt"/>
              <a:ea typeface="+mn-ea"/>
              <a:cs typeface="+mn-cs"/>
            </a:rPr>
            <a:t>სტუდენტთა </a:t>
          </a:r>
          <a:r>
            <a:rPr lang="ka-GE" sz="1100" b="1" baseline="0">
              <a:latin typeface="+mn-lt"/>
              <a:ea typeface="+mn-ea"/>
              <a:cs typeface="+mn-cs"/>
            </a:rPr>
            <a:t> რაოდენობა 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0.16732</cdr:x>
      <cdr:y>0.01966</cdr:y>
    </cdr:from>
    <cdr:to>
      <cdr:x>0.90013</cdr:x>
      <cdr:y>0.13759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28725" y="76202"/>
          <a:ext cx="5381625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0.14621</cdr:x>
      <cdr:y>0.04762</cdr:y>
    </cdr:from>
    <cdr:to>
      <cdr:x>0.9644</cdr:x>
      <cdr:y>0.19082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66800" y="152400"/>
          <a:ext cx="5969637" cy="458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სოციალურ და პოლიტიკურ მეცნიერებათა ფაკულტეტის </a:t>
          </a:r>
        </a:p>
        <a:p xmlns:a="http://schemas.openxmlformats.org/drawingml/2006/main">
          <a:pPr algn="ctr"/>
          <a:r>
            <a:rPr lang="ka-GE" sz="1100" b="1"/>
            <a:t>შეფასებათა განაწილება(საგამოცდო ცენტრის მიერ ორგანიზებული გამოცდები)</a:t>
          </a:r>
          <a:endParaRPr lang="en-US" sz="1100" b="1"/>
        </a:p>
      </cdr:txBody>
    </cdr:sp>
  </cdr:relSizeAnchor>
  <cdr:relSizeAnchor xmlns:cdr="http://schemas.openxmlformats.org/drawingml/2006/chartDrawing">
    <cdr:from>
      <cdr:x>0.0399</cdr:x>
      <cdr:y>0.39803</cdr:y>
    </cdr:from>
    <cdr:to>
      <cdr:x>0.35856</cdr:x>
      <cdr:y>0.73219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826784" y="1011538"/>
          <a:ext cx="1295402" cy="2358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</a:t>
          </a:r>
          <a:r>
            <a:rPr lang="ka-GE" sz="1100" b="1" baseline="0"/>
            <a:t>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0.29987</cdr:x>
      <cdr:y>0.86241</cdr:y>
    </cdr:from>
    <cdr:to>
      <cdr:x>0.77606</cdr:x>
      <cdr:y>0.96806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219325" y="3343276"/>
          <a:ext cx="3524249" cy="4095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მიღებული შეფასება</a:t>
          </a:r>
          <a:endParaRPr lang="en-US" sz="1100" b="1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0.16749</cdr:x>
      <cdr:y>0.02174</cdr:y>
    </cdr:from>
    <cdr:to>
      <cdr:x>0.91626</cdr:x>
      <cdr:y>0.15217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5400" y="76200"/>
          <a:ext cx="5791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 smtClean="0"/>
            <a:t> ეკონომიკისა და ბიზნესის ფაკულტეტი</a:t>
          </a:r>
        </a:p>
        <a:p xmlns:a="http://schemas.openxmlformats.org/drawingml/2006/main">
          <a:pPr algn="ctr"/>
          <a:r>
            <a:rPr lang="ka-GE" sz="1100" b="1" dirty="0" smtClean="0"/>
            <a:t>შეფასებათა განაწილება</a:t>
          </a:r>
          <a:r>
            <a:rPr lang="ka-GE" sz="1100" baseline="0" dirty="0" smtClean="0"/>
            <a:t>(</a:t>
          </a:r>
          <a:r>
            <a:rPr lang="ka-GE" sz="1100" b="1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(საგამოცდო ცენტრის მიერ ორგანიზებული კოლუკვიუმები)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0.34643</cdr:x>
      <cdr:y>0.86957</cdr:y>
    </cdr:from>
    <cdr:to>
      <cdr:x>0.70111</cdr:x>
      <cdr:y>0.97826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679405" y="3048000"/>
          <a:ext cx="27432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               </a:t>
          </a:r>
          <a:r>
            <a:rPr lang="ka-GE" sz="1100" b="1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მიღებული</a:t>
          </a:r>
          <a:r>
            <a:rPr lang="ka-GE" sz="11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r>
            <a:rPr lang="ka-GE" sz="1100" b="1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შეფასებები</a:t>
          </a:r>
          <a:endParaRPr lang="en-US" sz="1100" b="1" dirty="0">
            <a:solidFill>
              <a:schemeClr val="tx1"/>
            </a:solidFill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0.04878</cdr:x>
      <cdr:y>0.26087</cdr:y>
    </cdr:from>
    <cdr:to>
      <cdr:x>0.08867</cdr:x>
      <cdr:y>0.76087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339521" y="1634921"/>
          <a:ext cx="1752600" cy="3115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სტუდენტთა რაოდენობა</a:t>
          </a:r>
          <a:endParaRPr lang="en-US" sz="1100" b="1" dirty="0">
            <a:solidFill>
              <a:schemeClr val="tx1"/>
            </a:solidFill>
            <a:latin typeface="+mn-lt"/>
            <a:ea typeface="+mn-ea"/>
            <a:cs typeface="+mn-cs"/>
          </a:endParaRP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0.23036</cdr:x>
      <cdr:y>0</cdr:y>
    </cdr:from>
    <cdr:to>
      <cdr:x>0.84687</cdr:x>
      <cdr:y>0.28084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47823" y="0"/>
          <a:ext cx="4410075" cy="1019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0.10786</cdr:x>
      <cdr:y>0.00694</cdr:y>
    </cdr:from>
    <cdr:to>
      <cdr:x>0.87883</cdr:x>
      <cdr:y>0.1412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71524" y="28576"/>
          <a:ext cx="5514975" cy="5524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0.1225</cdr:x>
      <cdr:y>0.01389</cdr:y>
    </cdr:from>
    <cdr:to>
      <cdr:x>0.93475</cdr:x>
      <cdr:y>0.18256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53286" y="48555"/>
          <a:ext cx="6320868" cy="5896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სოციალურ და პოლიტიკურ მეცნიერებათა ფაკულტეტის </a:t>
          </a:r>
          <a:endParaRPr lang="en-US"/>
        </a:p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შეფასებათა განაწილება (ფაკულტეტის</a:t>
          </a:r>
          <a:r>
            <a:rPr lang="ka-GE" sz="1100" b="1" baseline="0">
              <a:latin typeface="+mn-lt"/>
              <a:ea typeface="+mn-ea"/>
              <a:cs typeface="+mn-cs"/>
            </a:rPr>
            <a:t> </a:t>
          </a:r>
          <a:r>
            <a:rPr lang="ka-GE" sz="1100" b="1">
              <a:latin typeface="+mn-lt"/>
              <a:ea typeface="+mn-ea"/>
              <a:cs typeface="+mn-cs"/>
            </a:rPr>
            <a:t>მიერ ორგანიზებული გამოცდები)</a:t>
          </a:r>
          <a:endParaRPr lang="en-US" sz="1100" b="1"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0.01864</cdr:x>
      <cdr:y>0.28935</cdr:y>
    </cdr:from>
    <cdr:to>
      <cdr:x>0.41545</cdr:x>
      <cdr:y>0.75463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595312" y="728662"/>
          <a:ext cx="1914523" cy="28384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0.19574</cdr:x>
      <cdr:y>0.90741</cdr:y>
    </cdr:from>
    <cdr:to>
      <cdr:x>0.8775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400174" y="3733800"/>
          <a:ext cx="4876800" cy="380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სტუდენტთა   შეფასებები</a:t>
          </a:r>
          <a:endParaRPr lang="en-US" sz="1100" b="1"/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0.51554</cdr:x>
      <cdr:y>0.20783</cdr:y>
    </cdr:from>
    <cdr:to>
      <cdr:x>0.65113</cdr:x>
      <cdr:y>0.49699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76625" y="6572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0.10311</cdr:x>
      <cdr:y>0.01506</cdr:y>
    </cdr:from>
    <cdr:to>
      <cdr:x>0.96328</cdr:x>
      <cdr:y>0.13554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95325" y="47626"/>
          <a:ext cx="5800724" cy="380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0.0904</cdr:x>
      <cdr:y>0.02108</cdr:y>
    </cdr:from>
    <cdr:to>
      <cdr:x>0.96469</cdr:x>
      <cdr:y>0.19277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9600" y="66675"/>
          <a:ext cx="5895976" cy="542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სოციალურ და პოლიტიკურ მეცნიერებათა ფაკულტეტის</a:t>
          </a:r>
          <a:endParaRPr lang="en-US" sz="1100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შეფასებათა განაწილება (საგამოცო ცენტრის და ფაკულტეტის</a:t>
          </a:r>
          <a:r>
            <a:rPr lang="ka-GE" sz="1100" b="1" baseline="0" dirty="0">
              <a:latin typeface="+mn-lt"/>
              <a:ea typeface="+mn-ea"/>
              <a:cs typeface="+mn-cs"/>
            </a:rPr>
            <a:t> </a:t>
          </a:r>
          <a:r>
            <a:rPr lang="ka-GE" sz="1100" b="1" dirty="0">
              <a:latin typeface="+mn-lt"/>
              <a:ea typeface="+mn-ea"/>
              <a:cs typeface="+mn-cs"/>
            </a:rPr>
            <a:t>მიერ ორგანიზებული გამოცდები)</a:t>
          </a:r>
          <a:endParaRPr lang="en-US" sz="1100" b="1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endParaRPr lang="en-US" sz="1100" dirty="0"/>
        </a:p>
      </cdr:txBody>
    </cdr:sp>
  </cdr:relSizeAnchor>
  <cdr:relSizeAnchor xmlns:cdr="http://schemas.openxmlformats.org/drawingml/2006/chartDrawing">
    <cdr:from>
      <cdr:x>0.13892</cdr:x>
      <cdr:y>0.9003</cdr:y>
    </cdr:from>
    <cdr:to>
      <cdr:x>0.5995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057276" y="2838449"/>
          <a:ext cx="3505200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0.12766</cdr:x>
      <cdr:y>0.9003</cdr:y>
    </cdr:from>
    <cdr:to>
      <cdr:x>0.94368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971551" y="2838451"/>
          <a:ext cx="6210300" cy="3143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მიღებული</a:t>
          </a:r>
          <a:r>
            <a:rPr lang="ka-GE" sz="1100" b="1" baseline="0"/>
            <a:t> შეფასებები</a:t>
          </a:r>
          <a:endParaRPr lang="en-US" sz="1100" b="1"/>
        </a:p>
      </cdr:txBody>
    </cdr:sp>
  </cdr:relSizeAnchor>
  <cdr:relSizeAnchor xmlns:cdr="http://schemas.openxmlformats.org/drawingml/2006/chartDrawing">
    <cdr:from>
      <cdr:x>0.05006</cdr:x>
      <cdr:y>0.45921</cdr:y>
    </cdr:from>
    <cdr:to>
      <cdr:x>0.10013</cdr:x>
      <cdr:y>0.82175</cdr:y>
    </cdr:to>
    <cdr:sp macro="" textlink="">
      <cdr:nvSpPr>
        <cdr:cNvPr id="7" name="TextBox 6"/>
        <cdr:cNvSpPr txBox="1"/>
      </cdr:nvSpPr>
      <cdr:spPr>
        <a:xfrm xmlns:a="http://schemas.openxmlformats.org/drawingml/2006/main" rot="16200000">
          <a:off x="0" y="1828800"/>
          <a:ext cx="1143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სტუდენტთა რაოდენობა</a:t>
          </a:r>
          <a:endParaRPr lang="en-US" sz="1100" b="1" dirty="0"/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0.36311</cdr:x>
      <cdr:y>0.07832</cdr:y>
    </cdr:from>
    <cdr:to>
      <cdr:x>0.66755</cdr:x>
      <cdr:y>0.34813</cdr:y>
    </cdr:to>
    <cdr:sp macro="" textlink="">
      <cdr:nvSpPr>
        <cdr:cNvPr id="3" name="TextBox 2"/>
        <cdr:cNvSpPr txBox="1"/>
      </cdr:nvSpPr>
      <cdr:spPr>
        <a:xfrm xmlns:a="http://schemas.openxmlformats.org/drawingml/2006/main" flipV="1">
          <a:off x="2795795" y="277630"/>
          <a:ext cx="2343978" cy="9564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0.37172</cdr:x>
      <cdr:y>0.07009</cdr:y>
    </cdr:from>
    <cdr:to>
      <cdr:x>0.49048</cdr:x>
      <cdr:y>0.32804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862055" y="24847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0.1641</cdr:x>
      <cdr:y>0.01635</cdr:y>
    </cdr:from>
    <cdr:to>
      <cdr:x>0.80631</cdr:x>
      <cdr:y>0.15853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269198" y="57960"/>
          <a:ext cx="4967045" cy="504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000" b="1"/>
            <a:t>მედიცინის</a:t>
          </a:r>
          <a:r>
            <a:rPr lang="ka-GE" sz="1000" b="1" baseline="0"/>
            <a:t> ფაკულტეტი</a:t>
          </a:r>
        </a:p>
        <a:p xmlns:a="http://schemas.openxmlformats.org/drawingml/2006/main">
          <a:r>
            <a:rPr lang="ka-GE" sz="1000" b="1" baseline="0"/>
            <a:t>შეფასებათა განაწილება (საგამოცდო ცენტრის მიერ ორგანიზებული გამოცდები)</a:t>
          </a:r>
          <a:endParaRPr lang="en-US" sz="1000" b="1"/>
        </a:p>
      </cdr:txBody>
    </cdr:sp>
  </cdr:relSizeAnchor>
  <cdr:relSizeAnchor xmlns:cdr="http://schemas.openxmlformats.org/drawingml/2006/chartDrawing">
    <cdr:from>
      <cdr:x>0.03932</cdr:x>
      <cdr:y>0.10067</cdr:y>
    </cdr:from>
    <cdr:to>
      <cdr:x>0.07159</cdr:x>
      <cdr:y>0.74304</cdr:y>
    </cdr:to>
    <cdr:pic>
      <cdr:nvPicPr>
        <cdr:cNvPr id="8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711618" y="1371217"/>
          <a:ext cx="2277173" cy="24847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0.38893</cdr:x>
      <cdr:y>0.84112</cdr:y>
    </cdr:from>
    <cdr:to>
      <cdr:x>0.62559</cdr:x>
      <cdr:y>0.91355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994576" y="2981738"/>
          <a:ext cx="1822175" cy="2567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 შეფასება</a:t>
          </a:r>
          <a:endParaRPr lang="en-US" sz="1100" b="1"/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0.12916</cdr:x>
      <cdr:y>0.01937</cdr:y>
    </cdr:from>
    <cdr:to>
      <cdr:x>0.86951</cdr:x>
      <cdr:y>0.16611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23925" y="74366"/>
          <a:ext cx="5295900" cy="5632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 dirty="0"/>
            <a:t>ტურიზმის </a:t>
          </a:r>
          <a:r>
            <a:rPr lang="ka-GE" sz="1100" b="1" dirty="0" smtClean="0"/>
            <a:t>საერთაშორისო სკოლის შეფასებათა განაწილება</a:t>
          </a:r>
        </a:p>
        <a:p xmlns:a="http://schemas.openxmlformats.org/drawingml/2006/main">
          <a:pPr algn="ctr"/>
          <a:r>
            <a:rPr lang="ka-GE" b="1" dirty="0" smtClean="0"/>
            <a:t>(საგამოცდომ ცენტრის მიერ ორგანიზებული გამოცდები)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0.14465</cdr:x>
      <cdr:y>0.06794</cdr:y>
    </cdr:from>
    <cdr:to>
      <cdr:x>0.87344</cdr:x>
      <cdr:y>0.21196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90600" y="238127"/>
          <a:ext cx="4991100" cy="504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0.29764</cdr:x>
      <cdr:y>0.08967</cdr:y>
    </cdr:from>
    <cdr:to>
      <cdr:x>0.42976</cdr:x>
      <cdr:y>0.13315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038349" y="314327"/>
          <a:ext cx="904875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0.33519</cdr:x>
      <cdr:y>0.73913</cdr:y>
    </cdr:from>
    <cdr:to>
      <cdr:x>0.46871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295525" y="328612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0.00974</cdr:x>
      <cdr:y>0.22011</cdr:y>
    </cdr:from>
    <cdr:to>
      <cdr:x>0.0751</cdr:x>
      <cdr:y>0.81522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6675" y="771527"/>
          <a:ext cx="447675" cy="2085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0.30598</cdr:x>
      <cdr:y>0.85054</cdr:y>
    </cdr:from>
    <cdr:to>
      <cdr:x>0.72462</cdr:x>
      <cdr:y>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095501" y="2981327"/>
          <a:ext cx="2867024" cy="5238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0.40334</cdr:x>
      <cdr:y>0.91033</cdr:y>
    </cdr:from>
    <cdr:to>
      <cdr:x>0.65647</cdr:x>
      <cdr:y>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762251" y="3190877"/>
          <a:ext cx="1733550" cy="3143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მიღებული</a:t>
          </a:r>
          <a:r>
            <a:rPr lang="ka-GE" sz="1100" b="1" baseline="0"/>
            <a:t> შეფასება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0.02086</cdr:x>
      <cdr:y>0.21092</cdr:y>
    </cdr:from>
    <cdr:to>
      <cdr:x>0.08484</cdr:x>
      <cdr:y>0.74185</cdr:y>
    </cdr:to>
    <cdr:sp macro="" textlink="">
      <cdr:nvSpPr>
        <cdr:cNvPr id="11" name="TextBox 10"/>
        <cdr:cNvSpPr txBox="1"/>
      </cdr:nvSpPr>
      <cdr:spPr>
        <a:xfrm xmlns:a="http://schemas.openxmlformats.org/drawingml/2006/main" rot="16200000">
          <a:off x="-657057" y="1609559"/>
          <a:ext cx="2038014" cy="438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რაოდენობა</a:t>
          </a:r>
          <a:endParaRPr lang="en-US" sz="1100" b="1"/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0.10375</cdr:x>
      <cdr:y>0.04113</cdr:y>
    </cdr:from>
    <cdr:to>
      <cdr:x>0.97209</cdr:x>
      <cdr:y>0.18483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14280" y="165318"/>
          <a:ext cx="6815245" cy="5776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 საუნივერსიტეტო</a:t>
          </a:r>
          <a:r>
            <a:rPr lang="ka-GE" sz="1100" b="0" baseline="0">
              <a:latin typeface="+mn-lt"/>
              <a:ea typeface="+mn-ea"/>
              <a:cs typeface="+mn-cs"/>
            </a:rPr>
            <a:t>  </a:t>
          </a:r>
          <a:r>
            <a:rPr lang="ka-GE" sz="1100" b="1">
              <a:latin typeface="+mn-lt"/>
              <a:ea typeface="+mn-ea"/>
              <a:cs typeface="+mn-cs"/>
            </a:rPr>
            <a:t>შაფესებათა</a:t>
          </a:r>
          <a:r>
            <a:rPr lang="ka-GE" sz="1100" b="1" baseline="0">
              <a:latin typeface="+mn-lt"/>
              <a:ea typeface="+mn-ea"/>
              <a:cs typeface="+mn-cs"/>
            </a:rPr>
            <a:t> </a:t>
          </a:r>
          <a:r>
            <a:rPr lang="en-US" sz="1100" b="1" baseline="0">
              <a:latin typeface="+mn-lt"/>
              <a:ea typeface="+mn-ea"/>
              <a:cs typeface="+mn-cs"/>
            </a:rPr>
            <a:t> </a:t>
          </a:r>
          <a:r>
            <a:rPr lang="ka-GE" sz="1100" b="1" baseline="0">
              <a:latin typeface="+mn-lt"/>
              <a:ea typeface="+mn-ea"/>
              <a:cs typeface="+mn-cs"/>
            </a:rPr>
            <a:t>განაწილება</a:t>
          </a:r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 baseline="0">
              <a:latin typeface="+mn-lt"/>
              <a:ea typeface="+mn-ea"/>
              <a:cs typeface="+mn-cs"/>
            </a:rPr>
            <a:t> (თსუ საგამოცდო ცენტრის  და  ფაკულტეტიბის მიერ  მიერ ორგანიზებული გამოცდები)</a:t>
          </a:r>
          <a:endParaRPr lang="en-US" sz="1100"/>
        </a:p>
      </cdr:txBody>
    </cdr:sp>
  </cdr:relSizeAnchor>
  <cdr:relSizeAnchor xmlns:cdr="http://schemas.openxmlformats.org/drawingml/2006/chartDrawing">
    <cdr:from>
      <cdr:x>0.02306</cdr:x>
      <cdr:y>0.24882</cdr:y>
    </cdr:from>
    <cdr:to>
      <cdr:x>0.06796</cdr:x>
      <cdr:y>0.80556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406429" y="1269981"/>
          <a:ext cx="1527238" cy="3524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dirty="0">
              <a:latin typeface="Calibri"/>
            </a:rPr>
            <a:t>სტუდენტთა </a:t>
          </a:r>
          <a:r>
            <a:rPr lang="ka-GE" sz="1100" b="1" baseline="0" dirty="0">
              <a:latin typeface="Calibri"/>
            </a:rPr>
            <a:t> რაოდენობა </a:t>
          </a:r>
          <a:endParaRPr lang="en-US" sz="1100" b="1" dirty="0">
            <a:latin typeface="Calibri"/>
          </a:endParaRP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0.43204</cdr:x>
      <cdr:y>0.83089</cdr:y>
    </cdr:from>
    <cdr:to>
      <cdr:x>0.67355</cdr:x>
      <cdr:y>0.93042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390900" y="3260663"/>
          <a:ext cx="1895533" cy="3905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>
              <a:latin typeface="Calibri"/>
            </a:rPr>
            <a:t>მიღებული</a:t>
          </a:r>
          <a:r>
            <a:rPr lang="ka-GE" sz="1100" b="1" baseline="0">
              <a:latin typeface="Calibri"/>
            </a:rPr>
            <a:t>  შეფასებები</a:t>
          </a:r>
          <a:endParaRPr lang="en-US" sz="1100" b="1">
            <a:latin typeface="Calibri"/>
          </a:endParaRPr>
        </a:p>
        <a:p xmlns:a="http://schemas.openxmlformats.org/drawingml/2006/main">
          <a:endParaRPr lang="en-US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0.29058</cdr:x>
      <cdr:y>0</cdr:y>
    </cdr:from>
    <cdr:to>
      <cdr:x>0.7932</cdr:x>
      <cdr:y>0.1073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14550" y="-390525"/>
          <a:ext cx="3657616" cy="4394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0.11518</cdr:x>
      <cdr:y>0.03653</cdr:y>
    </cdr:from>
    <cdr:to>
      <cdr:x>0.88613</cdr:x>
      <cdr:y>0.17123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38200" y="152400"/>
          <a:ext cx="5610225" cy="561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იურიდიული ფაკულტეტი</a:t>
          </a:r>
        </a:p>
        <a:p xmlns:a="http://schemas.openxmlformats.org/drawingml/2006/main">
          <a:pPr algn="ctr"/>
          <a:r>
            <a:rPr lang="ka-GE" sz="1100" b="1"/>
            <a:t>შეფასებათა განაწილება (საგამოცდო ცენტრის მიერ ორგანიზებული კოლუკვიუმები)</a:t>
          </a:r>
          <a:endParaRPr lang="en-US" sz="1100" b="1"/>
        </a:p>
      </cdr:txBody>
    </cdr:sp>
  </cdr:relSizeAnchor>
  <cdr:relSizeAnchor xmlns:cdr="http://schemas.openxmlformats.org/drawingml/2006/chartDrawing">
    <cdr:from>
      <cdr:x>0.01047</cdr:x>
      <cdr:y>0.46347</cdr:y>
    </cdr:from>
    <cdr:to>
      <cdr:x>0.08508</cdr:x>
      <cdr:y>0.68265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6200" y="1933575"/>
          <a:ext cx="542925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0.0288</cdr:x>
      <cdr:y>0.24201</cdr:y>
    </cdr:from>
    <cdr:to>
      <cdr:x>0.06806</cdr:x>
      <cdr:y>0.6814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-547376" y="1748169"/>
          <a:ext cx="1799613" cy="2856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0.37696</cdr:x>
      <cdr:y>0.78082</cdr:y>
    </cdr:from>
    <cdr:to>
      <cdr:x>0.50262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743200" y="36099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0.31675</cdr:x>
      <cdr:y>0.89302</cdr:y>
    </cdr:from>
    <cdr:to>
      <cdr:x>0.65838</cdr:x>
      <cdr:y>0.96744</cdr:y>
    </cdr:to>
    <cdr:sp macro="" textlink="">
      <cdr:nvSpPr>
        <cdr:cNvPr id="7" name="TextBox 6"/>
        <cdr:cNvSpPr txBox="1"/>
      </cdr:nvSpPr>
      <cdr:spPr>
        <a:xfrm xmlns:a="http://schemas.openxmlformats.org/drawingml/2006/main" rot="10800000" flipH="1" flipV="1">
          <a:off x="2305021" y="3657600"/>
          <a:ext cx="2486076" cy="3047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100" b="1" dirty="0" smtClean="0"/>
            <a:t>            </a:t>
          </a:r>
          <a:r>
            <a:rPr lang="ka-GE" sz="1100" b="1" dirty="0" smtClean="0"/>
            <a:t>მიღებული</a:t>
          </a:r>
          <a:r>
            <a:rPr lang="ka-GE" sz="1100" dirty="0" smtClean="0"/>
            <a:t> </a:t>
          </a:r>
          <a:r>
            <a:rPr lang="ka-GE" sz="1100" b="1" dirty="0"/>
            <a:t>შეფასებები</a:t>
          </a:r>
          <a:endParaRPr lang="en-US" sz="11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0.13606</cdr:x>
      <cdr:y>0</cdr:y>
    </cdr:from>
    <cdr:to>
      <cdr:x>0.93791</cdr:x>
      <cdr:y>0.16873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81050" y="0"/>
          <a:ext cx="5781700" cy="647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just"/>
          <a:r>
            <a:rPr lang="ka-GE" sz="1100" b="1" dirty="0"/>
            <a:t>                                        </a:t>
          </a:r>
          <a:r>
            <a:rPr lang="ka-GE" sz="1100" b="1" dirty="0" smtClean="0"/>
            <a:t> </a:t>
          </a:r>
          <a:r>
            <a:rPr lang="ka-GE" sz="1100" b="1" dirty="0"/>
            <a:t>ტურიზმის საერთაშორისო სკოლა</a:t>
          </a:r>
        </a:p>
        <a:p xmlns:a="http://schemas.openxmlformats.org/drawingml/2006/main"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dirty="0">
              <a:latin typeface="+mn-lt"/>
              <a:ea typeface="+mn-ea"/>
              <a:cs typeface="+mn-cs"/>
            </a:rPr>
            <a:t>შეფასებათა განაწილება (საგამოცდო ცენტრის მიერ ორგანიზებული კოლუკვიუმები)</a:t>
          </a:r>
          <a:endParaRPr lang="en-US" sz="1100" dirty="0">
            <a:latin typeface="+mn-lt"/>
            <a:ea typeface="+mn-ea"/>
            <a:cs typeface="+mn-cs"/>
          </a:endParaRPr>
        </a:p>
        <a:p xmlns:a="http://schemas.openxmlformats.org/drawingml/2006/main">
          <a:pPr algn="just"/>
          <a:endParaRPr lang="en-US" sz="1100" dirty="0"/>
        </a:p>
      </cdr:txBody>
    </cdr:sp>
  </cdr:relSizeAnchor>
  <cdr:relSizeAnchor xmlns:cdr="http://schemas.openxmlformats.org/drawingml/2006/chartDrawing">
    <cdr:from>
      <cdr:x>0.12682</cdr:x>
      <cdr:y>0</cdr:y>
    </cdr:from>
    <cdr:to>
      <cdr:x>0.93263</cdr:x>
      <cdr:y>0.15633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14400" y="0"/>
          <a:ext cx="5810232" cy="5524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0.03038</cdr:x>
      <cdr:y>0.1737</cdr:y>
    </cdr:from>
    <cdr:to>
      <cdr:x>0.0819</cdr:x>
      <cdr:y>0.77419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19075" y="666750"/>
          <a:ext cx="371475" cy="2305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0.01057</cdr:x>
      <cdr:y>0.23821</cdr:y>
    </cdr:from>
    <cdr:to>
      <cdr:x>0.05284</cdr:x>
      <cdr:y>0.74194</cdr:y>
    </cdr:to>
    <cdr:pic>
      <cdr:nvPicPr>
        <cdr:cNvPr id="5" name="Picture 4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661434" y="1579415"/>
          <a:ext cx="1780068" cy="3048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0.15456</cdr:x>
      <cdr:y>0.76179</cdr:y>
    </cdr:from>
    <cdr:to>
      <cdr:x>0.8111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114424" y="2924175"/>
          <a:ext cx="4733925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0.19419</cdr:x>
      <cdr:y>0.82878</cdr:y>
    </cdr:from>
    <cdr:to>
      <cdr:x>0.86526</cdr:x>
      <cdr:y>0.95533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400175" y="3181349"/>
          <a:ext cx="4838700" cy="485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just"/>
          <a:r>
            <a:rPr lang="en-US" sz="1100" b="1" dirty="0" smtClean="0">
              <a:latin typeface="+mn-lt"/>
              <a:ea typeface="+mn-ea"/>
              <a:cs typeface="+mn-cs"/>
            </a:rPr>
            <a:t>                                     </a:t>
          </a:r>
          <a:r>
            <a:rPr lang="ka-GE" sz="1100" b="1" dirty="0" smtClean="0">
              <a:latin typeface="+mn-lt"/>
              <a:ea typeface="+mn-ea"/>
              <a:cs typeface="+mn-cs"/>
            </a:rPr>
            <a:t>მიღებული</a:t>
          </a:r>
          <a:r>
            <a:rPr lang="ka-GE" sz="1100" dirty="0" smtClean="0">
              <a:latin typeface="+mn-lt"/>
              <a:ea typeface="+mn-ea"/>
              <a:cs typeface="+mn-cs"/>
            </a:rPr>
            <a:t> </a:t>
          </a:r>
          <a:r>
            <a:rPr lang="ka-GE" sz="1100" b="1" dirty="0">
              <a:latin typeface="+mn-lt"/>
              <a:ea typeface="+mn-ea"/>
              <a:cs typeface="+mn-cs"/>
            </a:rPr>
            <a:t>შეფასებები</a:t>
          </a:r>
          <a:endParaRPr lang="en-US" sz="1100" dirty="0">
            <a:latin typeface="+mn-lt"/>
            <a:ea typeface="+mn-ea"/>
            <a:cs typeface="+mn-cs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0.27785</cdr:x>
      <cdr:y>0.84038</cdr:y>
    </cdr:from>
    <cdr:to>
      <cdr:x>0.70511</cdr:x>
      <cdr:y>0.93662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19300" y="3409949"/>
          <a:ext cx="3105149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0.18087</cdr:x>
      <cdr:y>0</cdr:y>
    </cdr:from>
    <cdr:to>
      <cdr:x>0.9135</cdr:x>
      <cdr:y>0.25581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92012" y="0"/>
          <a:ext cx="5638467" cy="838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 smtClean="0">
              <a:latin typeface="+mn-lt"/>
              <a:ea typeface="+mn-ea"/>
              <a:cs typeface="+mn-cs"/>
            </a:rPr>
            <a:t>                               </a:t>
          </a:r>
          <a:r>
            <a:rPr lang="ka-GE" sz="1100" b="1" dirty="0" smtClean="0">
              <a:latin typeface="+mn-lt"/>
              <a:ea typeface="+mn-ea"/>
              <a:cs typeface="+mn-cs"/>
            </a:rPr>
            <a:t>ჰუმანიტარულ </a:t>
          </a:r>
          <a:r>
            <a:rPr lang="ka-GE" sz="1100" b="1" dirty="0">
              <a:latin typeface="+mn-lt"/>
              <a:ea typeface="+mn-ea"/>
              <a:cs typeface="+mn-cs"/>
            </a:rPr>
            <a:t>მეცნიერებათა ფაკულტეტი</a:t>
          </a:r>
          <a:endParaRPr lang="en-US" dirty="0"/>
        </a:p>
        <a:p xmlns:a="http://schemas.openxmlformats.org/drawingml/2006/main">
          <a:r>
            <a:rPr lang="ka-GE" sz="1100" b="1" dirty="0">
              <a:latin typeface="+mn-lt"/>
              <a:ea typeface="+mn-ea"/>
              <a:cs typeface="+mn-cs"/>
            </a:rPr>
            <a:t>შეფასებათა განაწილება (საგამოცდო ცენტრის მიერ ორგანიზებული </a:t>
          </a:r>
          <a:r>
            <a:rPr lang="ka-GE" sz="1100" b="1" dirty="0" smtClean="0">
              <a:latin typeface="+mn-lt"/>
              <a:ea typeface="+mn-ea"/>
              <a:cs typeface="+mn-cs"/>
            </a:rPr>
            <a:t>კოლოკვიუმები</a:t>
          </a:r>
          <a:r>
            <a:rPr lang="ka-GE" sz="1100" b="1" dirty="0">
              <a:latin typeface="+mn-lt"/>
              <a:ea typeface="+mn-ea"/>
              <a:cs typeface="+mn-cs"/>
            </a:rPr>
            <a:t>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0.31062</cdr:x>
      <cdr:y>0.86854</cdr:y>
    </cdr:from>
    <cdr:to>
      <cdr:x>0.73657</cdr:x>
      <cdr:y>0.9554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257425" y="3524250"/>
          <a:ext cx="3095625" cy="352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0.25688</cdr:x>
      <cdr:y>0.8769</cdr:y>
    </cdr:from>
    <cdr:to>
      <cdr:x>0.654</cdr:x>
      <cdr:y>0.97314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866902" y="3349357"/>
          <a:ext cx="2886074" cy="3675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>
              <a:latin typeface="+mn-lt"/>
              <a:ea typeface="+mn-ea"/>
              <a:cs typeface="+mn-cs"/>
            </a:rPr>
            <a:t>                                   მიღებული</a:t>
          </a:r>
          <a:r>
            <a:rPr lang="ka-GE" sz="1100">
              <a:latin typeface="+mn-lt"/>
              <a:ea typeface="+mn-ea"/>
              <a:cs typeface="+mn-cs"/>
            </a:rPr>
            <a:t> </a:t>
          </a:r>
          <a:r>
            <a:rPr lang="ka-GE" sz="1100" b="1">
              <a:latin typeface="+mn-lt"/>
              <a:ea typeface="+mn-ea"/>
              <a:cs typeface="+mn-cs"/>
            </a:rPr>
            <a:t>შეფასებები</a:t>
          </a:r>
          <a:endParaRPr lang="en-US" sz="1100" b="1"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</cdr:x>
      <cdr:y>0.42869</cdr:y>
    </cdr:from>
    <cdr:to>
      <cdr:x>0.27723</cdr:x>
      <cdr:y>0.52839</cdr:y>
    </cdr:to>
    <cdr:sp macro="" textlink="">
      <cdr:nvSpPr>
        <cdr:cNvPr id="6" name="TextBox 5"/>
        <cdr:cNvSpPr txBox="1"/>
      </cdr:nvSpPr>
      <cdr:spPr>
        <a:xfrm xmlns:a="http://schemas.openxmlformats.org/drawingml/2006/main" rot="16200000">
          <a:off x="228600" y="762000"/>
          <a:ext cx="381000" cy="2133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0.0396</cdr:x>
      <cdr:y>0.23927</cdr:y>
    </cdr:from>
    <cdr:to>
      <cdr:x>0.07921</cdr:x>
      <cdr:y>0.76073</cdr:y>
    </cdr:to>
    <cdr:pic>
      <cdr:nvPicPr>
        <cdr:cNvPr id="7" name="Picture 6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539216" y="1758418"/>
          <a:ext cx="1992832" cy="304800"/>
        </a:xfrm>
        <a:prstGeom xmlns:a="http://schemas.openxmlformats.org/drawingml/2006/main" prst="rect">
          <a:avLst/>
        </a:prstGeom>
      </cdr:spPr>
    </cdr:pic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0.14583</cdr:x>
      <cdr:y>0.02273</cdr:y>
    </cdr:from>
    <cdr:to>
      <cdr:x>0.93079</cdr:x>
      <cdr:y>0.18182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66800" y="76200"/>
          <a:ext cx="5742139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just"/>
          <a:r>
            <a:rPr lang="ka-GE" sz="1100" b="1" dirty="0">
              <a:latin typeface="+mn-lt"/>
              <a:ea typeface="+mn-ea"/>
              <a:cs typeface="+mn-cs"/>
            </a:rPr>
            <a:t>                            სოციალურ მეცნიერებათა მეცნიერებათა   ფაკულტეტი</a:t>
          </a:r>
          <a:endParaRPr lang="en-US" sz="1100" dirty="0">
            <a:latin typeface="+mn-lt"/>
            <a:ea typeface="+mn-ea"/>
            <a:cs typeface="+mn-cs"/>
          </a:endParaRPr>
        </a:p>
        <a:p xmlns:a="http://schemas.openxmlformats.org/drawingml/2006/main">
          <a:pPr algn="just"/>
          <a:r>
            <a:rPr lang="ka-GE" sz="1100" b="1" dirty="0">
              <a:latin typeface="+mn-lt"/>
              <a:ea typeface="+mn-ea"/>
              <a:cs typeface="+mn-cs"/>
            </a:rPr>
            <a:t>      შეფასებათა განაწილება (საგამოცდო ცენტრის მიერ ორგანიზებული კოლუკვიუმები)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0.05208</cdr:x>
      <cdr:y>0.83709</cdr:y>
    </cdr:from>
    <cdr:to>
      <cdr:x>0.6875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1000" y="2360090"/>
          <a:ext cx="4648199" cy="4593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                                            </a:t>
          </a:r>
          <a:r>
            <a:rPr lang="en-US" sz="1100" b="1" dirty="0" smtClean="0">
              <a:latin typeface="+mn-lt"/>
              <a:ea typeface="+mn-ea"/>
              <a:cs typeface="+mn-cs"/>
            </a:rPr>
            <a:t>                 </a:t>
          </a:r>
          <a:r>
            <a:rPr lang="ka-GE" sz="1100" b="1" dirty="0" smtClean="0">
              <a:latin typeface="+mn-lt"/>
              <a:ea typeface="+mn-ea"/>
              <a:cs typeface="+mn-cs"/>
            </a:rPr>
            <a:t> </a:t>
          </a:r>
          <a:r>
            <a:rPr lang="ka-GE" sz="1100" b="1" dirty="0">
              <a:latin typeface="+mn-lt"/>
              <a:ea typeface="+mn-ea"/>
              <a:cs typeface="+mn-cs"/>
            </a:rPr>
            <a:t>მიღებული</a:t>
          </a:r>
          <a:r>
            <a:rPr lang="ka-GE" sz="1100" dirty="0">
              <a:latin typeface="+mn-lt"/>
              <a:ea typeface="+mn-ea"/>
              <a:cs typeface="+mn-cs"/>
            </a:rPr>
            <a:t> </a:t>
          </a:r>
          <a:r>
            <a:rPr lang="ka-GE" sz="1100" b="1" dirty="0">
              <a:latin typeface="+mn-lt"/>
              <a:ea typeface="+mn-ea"/>
              <a:cs typeface="+mn-cs"/>
            </a:rPr>
            <a:t>შეფასებები</a:t>
          </a:r>
          <a:endParaRPr lang="en-US" sz="1100" b="1" dirty="0"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0.02243</cdr:x>
      <cdr:y>0.18045</cdr:y>
    </cdr:from>
    <cdr:to>
      <cdr:x>0.07652</cdr:x>
      <cdr:y>0.72682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1926" y="685800"/>
          <a:ext cx="390524" cy="20764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0.04617</cdr:x>
      <cdr:y>0.24812</cdr:y>
    </cdr:from>
    <cdr:to>
      <cdr:x>0.08311</cdr:x>
      <cdr:y>0.76942</cdr:y>
    </cdr:to>
    <cdr:pic>
      <cdr:nvPicPr>
        <cdr:cNvPr id="5" name="Picture 4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523873" y="1800223"/>
          <a:ext cx="1981199" cy="266701"/>
        </a:xfrm>
        <a:prstGeom xmlns:a="http://schemas.openxmlformats.org/drawingml/2006/main" prst="rect">
          <a:avLst/>
        </a:prstGeom>
      </cdr:spPr>
    </cdr:pic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0.13944</cdr:x>
      <cdr:y>0.00266</cdr:y>
    </cdr:from>
    <cdr:to>
      <cdr:x>0.93758</cdr:x>
      <cdr:y>0.14628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25359" y="9526"/>
          <a:ext cx="5868968" cy="514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just"/>
          <a:r>
            <a:rPr lang="en-US" sz="1100" b="1" dirty="0" smtClean="0">
              <a:latin typeface="+mn-lt"/>
              <a:ea typeface="+mn-ea"/>
              <a:cs typeface="+mn-cs"/>
            </a:rPr>
            <a:t>                                </a:t>
          </a:r>
          <a:r>
            <a:rPr lang="ka-GE" sz="1100" b="1" dirty="0" smtClean="0">
              <a:latin typeface="+mn-lt"/>
              <a:ea typeface="+mn-ea"/>
              <a:cs typeface="+mn-cs"/>
            </a:rPr>
            <a:t>იურიდიული </a:t>
          </a:r>
          <a:r>
            <a:rPr lang="ka-GE" sz="1100" b="1" dirty="0">
              <a:latin typeface="+mn-lt"/>
              <a:ea typeface="+mn-ea"/>
              <a:cs typeface="+mn-cs"/>
            </a:rPr>
            <a:t>ფაკულტეტი</a:t>
          </a:r>
          <a:endParaRPr lang="en-US" sz="1100" dirty="0">
            <a:latin typeface="+mn-lt"/>
            <a:ea typeface="+mn-ea"/>
            <a:cs typeface="+mn-cs"/>
          </a:endParaRPr>
        </a:p>
        <a:p xmlns:a="http://schemas.openxmlformats.org/drawingml/2006/main">
          <a:pPr algn="just"/>
          <a:r>
            <a:rPr lang="ka-GE" sz="1100" b="1" dirty="0">
              <a:latin typeface="+mn-lt"/>
              <a:ea typeface="+mn-ea"/>
              <a:cs typeface="+mn-cs"/>
            </a:rPr>
            <a:t>      შეფასებათა განაწილება (საგამოცდო ცენტრის მიერ ორგანიზებული კოლუკვიუმები)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0.14475</cdr:x>
      <cdr:y>0.00532</cdr:y>
    </cdr:from>
    <cdr:to>
      <cdr:x>0.95352</cdr:x>
      <cdr:y>0.13032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38224" y="19052"/>
          <a:ext cx="5800725" cy="4476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0.51813</cdr:x>
      <cdr:y>0.11702</cdr:y>
    </cdr:from>
    <cdr:to>
      <cdr:x>0.64249</cdr:x>
      <cdr:y>0.37234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10000" y="41910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1.35993E-7</cdr:x>
      <cdr:y>0.30585</cdr:y>
    </cdr:from>
    <cdr:to>
      <cdr:x>0.08031</cdr:x>
      <cdr:y>0.68351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" y="1095376"/>
          <a:ext cx="590550" cy="1352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0.02968</cdr:x>
      <cdr:y>0.16755</cdr:y>
    </cdr:from>
    <cdr:to>
      <cdr:x>0.08129</cdr:x>
      <cdr:y>0.73138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19074" y="600076"/>
          <a:ext cx="380999" cy="2019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0.03355</cdr:x>
      <cdr:y>0.21543</cdr:y>
    </cdr:from>
    <cdr:to>
      <cdr:x>0.07097</cdr:x>
      <cdr:y>0.74202</cdr:y>
    </cdr:to>
    <cdr:pic>
      <cdr:nvPicPr>
        <cdr:cNvPr id="7" name="Picture 6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557212" y="1576387"/>
          <a:ext cx="1885949" cy="276225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0.25806</cdr:x>
      <cdr:y>0.84091</cdr:y>
    </cdr:from>
    <cdr:to>
      <cdr:x>0.60516</cdr:x>
      <cdr:y>0.93182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905000" y="2819401"/>
          <a:ext cx="2562215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0.26581</cdr:x>
      <cdr:y>0.8484</cdr:y>
    </cdr:from>
    <cdr:to>
      <cdr:x>0.54581</cdr:x>
      <cdr:y>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962149" y="3038475"/>
          <a:ext cx="2066925" cy="542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0.24</cdr:x>
      <cdr:y>0.85106</cdr:y>
    </cdr:from>
    <cdr:to>
      <cdr:x>0.65032</cdr:x>
      <cdr:y>0.94681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771650" y="2853433"/>
          <a:ext cx="3028950" cy="321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ka-GE" sz="1100" b="1" dirty="0" smtClean="0">
              <a:latin typeface="+mn-lt"/>
              <a:ea typeface="+mn-ea"/>
              <a:cs typeface="+mn-cs"/>
            </a:rPr>
            <a:t>მიღებული</a:t>
          </a:r>
          <a:r>
            <a:rPr lang="ka-GE" sz="1100" dirty="0" smtClean="0">
              <a:latin typeface="+mn-lt"/>
              <a:ea typeface="+mn-ea"/>
              <a:cs typeface="+mn-cs"/>
            </a:rPr>
            <a:t> </a:t>
          </a:r>
          <a:r>
            <a:rPr lang="ka-GE" sz="1100" b="1" dirty="0">
              <a:latin typeface="+mn-lt"/>
              <a:ea typeface="+mn-ea"/>
              <a:cs typeface="+mn-cs"/>
            </a:rPr>
            <a:t>შეფასებები</a:t>
          </a:r>
          <a:endParaRPr lang="en-US" sz="1100" b="1" dirty="0">
            <a:latin typeface="+mn-lt"/>
            <a:ea typeface="+mn-ea"/>
            <a:cs typeface="+mn-cs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0.14927</cdr:x>
      <cdr:y>0.04092</cdr:y>
    </cdr:from>
    <cdr:to>
      <cdr:x>0.91149</cdr:x>
      <cdr:y>0.18159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76326" y="152400"/>
          <a:ext cx="5495924" cy="523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>
              <a:latin typeface="+mn-lt"/>
              <a:ea typeface="+mn-ea"/>
              <a:cs typeface="+mn-cs"/>
            </a:rPr>
            <a:t>                                    ჰუმანიტარულ  მეცნიერებათა   ფაკულტეტი</a:t>
          </a:r>
          <a:endParaRPr lang="en-US" sz="1100" dirty="0">
            <a:latin typeface="+mn-lt"/>
            <a:ea typeface="+mn-ea"/>
            <a:cs typeface="+mn-cs"/>
          </a:endParaRPr>
        </a:p>
        <a:p xmlns:a="http://schemas.openxmlformats.org/drawingml/2006/main">
          <a:r>
            <a:rPr lang="ka-GE" sz="1100" b="1" dirty="0">
              <a:latin typeface="+mn-lt"/>
              <a:ea typeface="+mn-ea"/>
              <a:cs typeface="+mn-cs"/>
            </a:rPr>
            <a:t>      შეფასებათა განაწილება (საგამოცდო ცენტრის მიერ ორგანიზებული </a:t>
          </a:r>
          <a:r>
            <a:rPr lang="ka-GE" b="1" dirty="0" smtClean="0"/>
            <a:t>კოლოკვიუმები</a:t>
          </a:r>
          <a:r>
            <a:rPr lang="ka-GE" sz="1100" b="1" dirty="0" smtClean="0">
              <a:latin typeface="+mn-lt"/>
              <a:ea typeface="+mn-ea"/>
              <a:cs typeface="+mn-cs"/>
            </a:rPr>
            <a:t>)</a:t>
          </a:r>
          <a:endParaRPr lang="en-US" sz="1100" dirty="0"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0.01849</cdr:x>
      <cdr:y>0.19693</cdr:y>
    </cdr:from>
    <cdr:to>
      <cdr:x>0.07133</cdr:x>
      <cdr:y>0.81841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3351" y="733426"/>
          <a:ext cx="380999" cy="2314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0.01849</cdr:x>
      <cdr:y>0.26854</cdr:y>
    </cdr:from>
    <cdr:to>
      <cdr:x>0.07926</cdr:x>
      <cdr:y>0.80563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33351" y="1000126"/>
          <a:ext cx="438150" cy="2000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0.0317</cdr:x>
      <cdr:y>0.28133</cdr:y>
    </cdr:from>
    <cdr:to>
      <cdr:x>0.06473</cdr:x>
      <cdr:y>0.80563</cdr:y>
    </cdr:to>
    <cdr:pic>
      <cdr:nvPicPr>
        <cdr:cNvPr id="5" name="Picture 4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628661" y="1904992"/>
          <a:ext cx="1952637" cy="23816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0.30657</cdr:x>
      <cdr:y>0.88636</cdr:y>
    </cdr:from>
    <cdr:to>
      <cdr:x>0.86427</cdr:x>
      <cdr:y>0.95652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429539" y="2971800"/>
          <a:ext cx="4419600" cy="235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/>
          <a:r>
            <a:rPr lang="ka-GE" sz="1100" b="1" dirty="0">
              <a:latin typeface="+mn-lt"/>
              <a:ea typeface="+mn-ea"/>
              <a:cs typeface="+mn-cs"/>
            </a:rPr>
            <a:t>                       </a:t>
          </a:r>
          <a:r>
            <a:rPr lang="ka-GE" sz="1100" b="1" dirty="0" smtClean="0">
              <a:latin typeface="+mn-lt"/>
              <a:ea typeface="+mn-ea"/>
              <a:cs typeface="+mn-cs"/>
            </a:rPr>
            <a:t>   მიღებული</a:t>
          </a:r>
          <a:r>
            <a:rPr lang="ka-GE" sz="1100" dirty="0" smtClean="0">
              <a:latin typeface="+mn-lt"/>
              <a:ea typeface="+mn-ea"/>
              <a:cs typeface="+mn-cs"/>
            </a:rPr>
            <a:t> </a:t>
          </a:r>
          <a:r>
            <a:rPr lang="ka-GE" sz="1100" b="1" dirty="0">
              <a:latin typeface="+mn-lt"/>
              <a:ea typeface="+mn-ea"/>
              <a:cs typeface="+mn-cs"/>
            </a:rPr>
            <a:t>შეფასებები</a:t>
          </a:r>
          <a:endParaRPr lang="en-US" sz="1100" b="1" dirty="0">
            <a:latin typeface="+mn-lt"/>
            <a:ea typeface="+mn-ea"/>
            <a:cs typeface="+mn-cs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0.4095</cdr:x>
      <cdr:y>0.1134</cdr:y>
    </cdr:from>
    <cdr:to>
      <cdr:x>0.80488</cdr:x>
      <cdr:y>0.36082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38475" y="419100"/>
          <a:ext cx="29337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0.02182</cdr:x>
      <cdr:y>0.17521</cdr:y>
    </cdr:from>
    <cdr:to>
      <cdr:x>0.0629</cdr:x>
      <cdr:y>0.7849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742602" y="1511998"/>
          <a:ext cx="2113856" cy="304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>
              <a:latin typeface="+mn-lt"/>
              <a:ea typeface="+mn-ea"/>
              <a:cs typeface="+mn-cs"/>
            </a:rPr>
            <a:t>   სტუდენტთა</a:t>
          </a:r>
          <a:r>
            <a:rPr lang="ka-GE" sz="1100" b="1" baseline="0">
              <a:latin typeface="+mn-lt"/>
              <a:ea typeface="+mn-ea"/>
              <a:cs typeface="+mn-cs"/>
            </a:rPr>
            <a:t> რაოდენობა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</cdr:x>
      <cdr:y>0.51624</cdr:y>
    </cdr:from>
    <cdr:to>
      <cdr:x>0.05135</cdr:x>
      <cdr:y>0.74644</cdr:y>
    </cdr:to>
    <cdr:sp macro="" textlink="">
      <cdr:nvSpPr>
        <cdr:cNvPr id="5" name="TextBox 4"/>
        <cdr:cNvSpPr txBox="1"/>
      </cdr:nvSpPr>
      <cdr:spPr>
        <a:xfrm xmlns:a="http://schemas.openxmlformats.org/drawingml/2006/main" flipH="1">
          <a:off x="0" y="1691512"/>
          <a:ext cx="381000" cy="7542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0.04621</cdr:x>
      <cdr:y>0.46154</cdr:y>
    </cdr:from>
    <cdr:to>
      <cdr:x>0.18485</cdr:x>
      <cdr:y>0.62963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42900" y="1543050"/>
          <a:ext cx="1028700" cy="561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0.21566</cdr:x>
      <cdr:y>0.03419</cdr:y>
    </cdr:from>
    <cdr:to>
      <cdr:x>0.74326</cdr:x>
      <cdr:y>0.15385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600200" y="114300"/>
          <a:ext cx="3914775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0.15276</cdr:x>
      <cdr:y>0.03022</cdr:y>
    </cdr:from>
    <cdr:to>
      <cdr:x>0.88319</cdr:x>
      <cdr:y>0.1511</cdr:y>
    </cdr:to>
    <cdr:pic>
      <cdr:nvPicPr>
        <cdr:cNvPr id="8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133442" y="104774"/>
          <a:ext cx="5419772" cy="4191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0.37484</cdr:x>
      <cdr:y>0.84615</cdr:y>
    </cdr:from>
    <cdr:to>
      <cdr:x>0.59422</cdr:x>
      <cdr:y>0.92092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2781300" y="2828925"/>
          <a:ext cx="1627773" cy="249958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ka-GE" smtClean="0"/>
              <a:t>2011-2012 სასწავლო წლის შემოდგომის სემეტრი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BF4F8-1593-4548-B3FE-7C029ABFCBC7}" type="datetimeFigureOut">
              <a:rPr lang="en-US" smtClean="0"/>
              <a:pPr/>
              <a:t>19/03/2014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BFD12-FE1F-4B4D-8A41-0B030ECD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ka-GE" smtClean="0"/>
              <a:t>2011-2012 სასწავლო წლის შემოდგომის სემეტრი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CC2E23-A16F-4D77-8A1D-983C189A5785}" type="datetimeFigureOut">
              <a:rPr lang="en-US"/>
              <a:pPr>
                <a:defRPr/>
              </a:pPr>
              <a:t>19/03/2014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0B1DBB-5F51-4F7E-AF3A-0D65E51E0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0915F9A-F7E8-4B8E-98EE-1CC0ECF24B4B}" type="datetime1">
              <a:rPr lang="en-US" smtClean="0"/>
              <a:pPr>
                <a:defRPr/>
              </a:pPr>
              <a:t>19/03/2014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F27B8D7-96F2-4DA5-969F-E9559A2DFC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1FD125-26B5-40A2-804C-0F2D2B1CC0B1}" type="datetime1">
              <a:rPr lang="en-US" smtClean="0"/>
              <a:pPr>
                <a:defRPr/>
              </a:pPr>
              <a:t>19/03/2014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C2160C5-6E4D-478C-8BF4-F6603A3508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7490D5-1B13-49CF-8CB9-260F39F97910}" type="datetime1">
              <a:rPr lang="en-US" smtClean="0"/>
              <a:pPr>
                <a:defRPr/>
              </a:pPr>
              <a:t>19/03/2014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9E5B97-90CE-49B2-99DF-22DF7FC11B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97A9497-29D7-4597-9F27-D13C4221CE82}" type="datetime1">
              <a:rPr lang="en-US" smtClean="0"/>
              <a:pPr>
                <a:defRPr/>
              </a:pPr>
              <a:t>19/03/2014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8141801-6088-4975-B292-683567ED12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240DBE8-3FD5-416D-8A9E-19B3E5870E77}" type="datetime1">
              <a:rPr lang="en-US" smtClean="0"/>
              <a:pPr>
                <a:defRPr/>
              </a:pPr>
              <a:t>19/03/2014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0B2D4A-E5FC-4F85-909B-B294CC1EFD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B1FC7FC-A8D7-4134-BE4F-B8474C3E84C2}" type="datetime1">
              <a:rPr lang="en-US" smtClean="0"/>
              <a:pPr>
                <a:defRPr/>
              </a:pPr>
              <a:t>19/03/2014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8A3BA2-1656-424A-A44D-2372DF01C9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3585ADC-3AF0-4A9B-8ADC-9262BF6EFA58}" type="datetime1">
              <a:rPr lang="en-US" smtClean="0"/>
              <a:pPr>
                <a:defRPr/>
              </a:pPr>
              <a:t>19/03/2014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A64A6E-C622-401A-9628-ED33A6EB5C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F83ADA-7DD8-4266-8DE4-8DDE23CBBA43}" type="datetime1">
              <a:rPr lang="en-US" smtClean="0"/>
              <a:pPr>
                <a:defRPr/>
              </a:pPr>
              <a:t>19/03/2014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CE4E61-464E-4E72-9EEA-C2A3B82476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996759-568E-42F7-A941-18CACD09EE82}" type="datetime1">
              <a:rPr lang="en-US" smtClean="0"/>
              <a:pPr>
                <a:defRPr/>
              </a:pPr>
              <a:t>19/03/2014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F93FF2-1B67-42B8-B882-EDC1960F8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1E3CB1E8-962E-4D0B-BBA5-5D8EB3951504}" type="datetime1">
              <a:rPr lang="en-US" smtClean="0"/>
              <a:pPr>
                <a:defRPr/>
              </a:pPr>
              <a:t>19/03/2014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A325FC-8F51-443F-AE86-8AF44A4BE2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655CEF0-3E98-425A-905D-81600C7F42A7}" type="datetime1">
              <a:rPr lang="en-US" smtClean="0"/>
              <a:pPr>
                <a:defRPr/>
              </a:pPr>
              <a:t>19/03/2014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616B09C-1246-4B8A-AD41-7BD69EFB93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569E045-D010-4FC5-BC1E-83E688CEB723}" type="datetime1">
              <a:rPr lang="en-US" smtClean="0"/>
              <a:pPr>
                <a:defRPr/>
              </a:pPr>
              <a:t>19/03/2014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E381F65-41F7-4358-B3E2-A1E133DDD2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package" Target="../embeddings/Microsoft_Office_Word_Document5.docx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package" Target="../embeddings/Microsoft_Office_Word_Document6.docx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package" Target="../embeddings/Microsoft_Office_Word_Document7.docx"/><Relationship Id="rId4" Type="http://schemas.openxmlformats.org/officeDocument/2006/relationships/chart" Target="../charts/char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package" Target="../embeddings/Microsoft_Office_Word_Document8.docx"/><Relationship Id="rId4" Type="http://schemas.openxmlformats.org/officeDocument/2006/relationships/chart" Target="../charts/char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5" Type="http://schemas.openxmlformats.org/officeDocument/2006/relationships/package" Target="../embeddings/Microsoft_Office_Word_Document9.docx"/><Relationship Id="rId4" Type="http://schemas.openxmlformats.org/officeDocument/2006/relationships/chart" Target="../charts/char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package" Target="../embeddings/Microsoft_Office_Word_Document10.docx"/><Relationship Id="rId4" Type="http://schemas.openxmlformats.org/officeDocument/2006/relationships/chart" Target="../charts/char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Office_Word_Document1.docx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package" Target="../embeddings/Microsoft_Office_Word_Document11.docx"/><Relationship Id="rId4" Type="http://schemas.openxmlformats.org/officeDocument/2006/relationships/chart" Target="../charts/char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package" Target="../embeddings/Microsoft_Office_Word_Document12.docx"/><Relationship Id="rId4" Type="http://schemas.openxmlformats.org/officeDocument/2006/relationships/chart" Target="../charts/char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5" Type="http://schemas.openxmlformats.org/officeDocument/2006/relationships/package" Target="../embeddings/Microsoft_Office_Word_Document13.docx"/><Relationship Id="rId4" Type="http://schemas.openxmlformats.org/officeDocument/2006/relationships/chart" Target="../charts/char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5" Type="http://schemas.openxmlformats.org/officeDocument/2006/relationships/package" Target="../embeddings/Microsoft_Office_Word_Document14.docx"/><Relationship Id="rId4" Type="http://schemas.openxmlformats.org/officeDocument/2006/relationships/chart" Target="../charts/char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5" Type="http://schemas.openxmlformats.org/officeDocument/2006/relationships/package" Target="../embeddings/Microsoft_Office_Word_Document15.docx"/><Relationship Id="rId4" Type="http://schemas.openxmlformats.org/officeDocument/2006/relationships/chart" Target="../charts/char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5" Type="http://schemas.openxmlformats.org/officeDocument/2006/relationships/package" Target="../embeddings/Microsoft_Office_Word_Document16.docx"/><Relationship Id="rId4" Type="http://schemas.openxmlformats.org/officeDocument/2006/relationships/chart" Target="../charts/chart1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5" Type="http://schemas.openxmlformats.org/officeDocument/2006/relationships/package" Target="../embeddings/Microsoft_Office_Word_Document17.docx"/><Relationship Id="rId4" Type="http://schemas.openxmlformats.org/officeDocument/2006/relationships/chart" Target="../charts/char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5" Type="http://schemas.openxmlformats.org/officeDocument/2006/relationships/package" Target="../embeddings/Microsoft_Office_Word_Document18.docx"/><Relationship Id="rId4" Type="http://schemas.openxmlformats.org/officeDocument/2006/relationships/chart" Target="../charts/char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5" Type="http://schemas.openxmlformats.org/officeDocument/2006/relationships/package" Target="../embeddings/Microsoft_Office_Word_Document19.docx"/><Relationship Id="rId4" Type="http://schemas.openxmlformats.org/officeDocument/2006/relationships/chart" Target="../charts/chart1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5" Type="http://schemas.openxmlformats.org/officeDocument/2006/relationships/package" Target="../embeddings/Microsoft_Office_Word_Document20.docx"/><Relationship Id="rId4" Type="http://schemas.openxmlformats.org/officeDocument/2006/relationships/chart" Target="../charts/chart2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5" Type="http://schemas.openxmlformats.org/officeDocument/2006/relationships/package" Target="../embeddings/Microsoft_Office_Word_Document21.docx"/><Relationship Id="rId4" Type="http://schemas.openxmlformats.org/officeDocument/2006/relationships/chart" Target="../charts/chart2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e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5" Type="http://schemas.openxmlformats.org/officeDocument/2006/relationships/package" Target="../embeddings/Microsoft_Office_Word_Document22.docx"/><Relationship Id="rId4" Type="http://schemas.openxmlformats.org/officeDocument/2006/relationships/chart" Target="../charts/chart2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Office_Word_Document2.docx"/><Relationship Id="rId4" Type="http://schemas.openxmlformats.org/officeDocument/2006/relationships/chart" Target="../charts/char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5" Type="http://schemas.openxmlformats.org/officeDocument/2006/relationships/package" Target="../embeddings/Microsoft_Office_Word_Document23.docx"/><Relationship Id="rId4" Type="http://schemas.openxmlformats.org/officeDocument/2006/relationships/chart" Target="../charts/chart2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package" Target="../embeddings/Microsoft_Office_Word_Document3.docx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package" Target="../embeddings/Microsoft_Office_Word_Document4.docx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304800"/>
            <a:ext cx="51816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819400"/>
          </a:xfrm>
        </p:spPr>
        <p:txBody>
          <a:bodyPr anchor="ctr">
            <a:noAutofit/>
          </a:bodyPr>
          <a:lstStyle/>
          <a:p>
            <a:pPr marL="342900" indent="-342900"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ka-GE" sz="3200" i="1" dirty="0" smtClean="0">
                <a:ln>
                  <a:solidFill>
                    <a:srgbClr val="3399FF"/>
                  </a:solidFill>
                </a:ln>
                <a:solidFill>
                  <a:srgbClr val="0F01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ივანე ჯავახიშვილის სახელობის თბილისის სახელმწიფო უნივერსიტეტის საგამოცდო ცენტრის ანგარიში</a:t>
            </a:r>
            <a:endParaRPr lang="en-US" sz="3200" i="1" dirty="0">
              <a:ln>
                <a:solidFill>
                  <a:srgbClr val="3399FF"/>
                </a:solidFill>
              </a:ln>
              <a:solidFill>
                <a:srgbClr val="0F01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3319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</a:t>
            </a:r>
            <a:r>
              <a:rPr lang="en-US" b="1" dirty="0" smtClean="0"/>
              <a:t> </a:t>
            </a:r>
            <a:r>
              <a:rPr lang="ka-GE" b="1" dirty="0" smtClean="0"/>
              <a:t>სასწავლო ლის შემოდგომა-ზამთრის  </a:t>
            </a:r>
            <a:r>
              <a:rPr lang="en-US" b="1" dirty="0" smtClean="0"/>
              <a:t>I </a:t>
            </a:r>
            <a:r>
              <a:rPr lang="ka-GE" b="1" dirty="0" smtClean="0"/>
              <a:t>კოლოკვიუმები</a:t>
            </a:r>
            <a:endParaRPr lang="en-US" sz="1100" b="1" dirty="0"/>
          </a:p>
        </p:txBody>
      </p:sp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762000" y="685801"/>
          <a:ext cx="7696200" cy="327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2402" name="Object 2"/>
          <p:cNvGraphicFramePr>
            <a:graphicFrameLocks noChangeAspect="1"/>
          </p:cNvGraphicFramePr>
          <p:nvPr/>
        </p:nvGraphicFramePr>
        <p:xfrm>
          <a:off x="1676400" y="3962400"/>
          <a:ext cx="6705600" cy="2438400"/>
        </p:xfrm>
        <a:graphic>
          <a:graphicData uri="http://schemas.openxmlformats.org/presentationml/2006/ole">
            <p:oleObj spid="_x0000_s102402" name="Document" r:id="rId5" imgW="7060017" imgH="2700548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</a:t>
            </a:r>
            <a:r>
              <a:rPr lang="en-US" b="1" dirty="0" smtClean="0"/>
              <a:t> </a:t>
            </a:r>
            <a:r>
              <a:rPr lang="ka-GE" b="1" dirty="0" smtClean="0"/>
              <a:t>სასწავლო ლის შემოდგომა-ზამთრის  </a:t>
            </a:r>
            <a:r>
              <a:rPr lang="en-US" b="1" dirty="0" smtClean="0"/>
              <a:t>I </a:t>
            </a:r>
            <a:r>
              <a:rPr lang="ka-GE" b="1" dirty="0" smtClean="0"/>
              <a:t>კოლოკვიუმები</a:t>
            </a:r>
            <a:endParaRPr lang="en-US" sz="1100" b="1" dirty="0"/>
          </a:p>
        </p:txBody>
      </p:sp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762000"/>
          <a:ext cx="7772399" cy="2895600"/>
        </p:xfrm>
        <a:graphic>
          <a:graphicData uri="http://schemas.openxmlformats.org/drawingml/2006/table">
            <a:tbl>
              <a:tblPr/>
              <a:tblGrid>
                <a:gridCol w="898544"/>
                <a:gridCol w="5054305"/>
                <a:gridCol w="1203406"/>
                <a:gridCol w="616144"/>
              </a:tblGrid>
              <a:tr h="36195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ჰუმანიტარულ მეცნიერებათა  ფაკულტეტზე ჩატარებული გამოცდები</a:t>
                      </a:r>
                      <a:endParaRPr lang="ka-G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195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88,68%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11,32%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7,58%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2"/>
          <p:cNvSpPr txBox="1"/>
          <p:nvPr/>
        </p:nvSpPr>
        <p:spPr>
          <a:xfrm>
            <a:off x="800100" y="333375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</a:t>
            </a:r>
            <a:r>
              <a:rPr lang="en-US" b="1" dirty="0" smtClean="0"/>
              <a:t> </a:t>
            </a:r>
            <a:r>
              <a:rPr lang="ka-GE" b="1" dirty="0" smtClean="0"/>
              <a:t>სასწავლო ლის შემოდგომა-ზამთრის  </a:t>
            </a:r>
            <a:r>
              <a:rPr lang="en-US" b="1" dirty="0" smtClean="0"/>
              <a:t>II </a:t>
            </a:r>
            <a:r>
              <a:rPr lang="ka-GE" b="1" dirty="0" smtClean="0"/>
              <a:t>კოლოკვიუმები</a:t>
            </a:r>
            <a:endParaRPr lang="en-US" sz="1100" b="1" dirty="0"/>
          </a:p>
        </p:txBody>
      </p:sp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762000" y="609600"/>
          <a:ext cx="7315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1617" name="Object 1"/>
          <p:cNvGraphicFramePr>
            <a:graphicFrameLocks noChangeAspect="1"/>
          </p:cNvGraphicFramePr>
          <p:nvPr/>
        </p:nvGraphicFramePr>
        <p:xfrm>
          <a:off x="1676400" y="3886200"/>
          <a:ext cx="6191250" cy="2438400"/>
        </p:xfrm>
        <a:graphic>
          <a:graphicData uri="http://schemas.openxmlformats.org/presentationml/2006/ole">
            <p:oleObj spid="_x0000_s111617" name="Document" r:id="rId5" imgW="6190558" imgH="2441088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</a:t>
            </a:r>
            <a:r>
              <a:rPr lang="en-US" b="1" dirty="0" smtClean="0"/>
              <a:t> </a:t>
            </a:r>
            <a:r>
              <a:rPr lang="ka-GE" b="1" dirty="0" smtClean="0"/>
              <a:t>სასწავლო ლის შემოდგომა-ზამთრის </a:t>
            </a:r>
            <a:r>
              <a:rPr lang="en-US" b="1" dirty="0" smtClean="0"/>
              <a:t>II </a:t>
            </a:r>
            <a:r>
              <a:rPr lang="ka-GE" b="1" dirty="0" smtClean="0"/>
              <a:t>კოლოკვიუმები</a:t>
            </a:r>
            <a:endParaRPr lang="en-US" sz="1100" b="1" dirty="0"/>
          </a:p>
        </p:txBody>
      </p:sp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762000"/>
          <a:ext cx="7391400" cy="2895600"/>
        </p:xfrm>
        <a:graphic>
          <a:graphicData uri="http://schemas.openxmlformats.org/drawingml/2006/table">
            <a:tbl>
              <a:tblPr/>
              <a:tblGrid>
                <a:gridCol w="1766794"/>
                <a:gridCol w="3278955"/>
                <a:gridCol w="1197603"/>
                <a:gridCol w="1148048"/>
              </a:tblGrid>
              <a:tr h="36195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სოციალურ  მეცნიერებათა  </a:t>
                      </a:r>
                      <a:r>
                        <a:rPr lang="ka-G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195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89,01%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10,99%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7,13%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1,76%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34,33%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</a:t>
            </a:r>
            <a:r>
              <a:rPr lang="en-US" b="1" dirty="0" smtClean="0"/>
              <a:t> </a:t>
            </a:r>
            <a:r>
              <a:rPr lang="ka-GE" b="1" dirty="0" smtClean="0"/>
              <a:t>სასწავლო ლის შემოდგომა-ზამთრის  </a:t>
            </a:r>
            <a:r>
              <a:rPr lang="en-US" b="1" dirty="0" smtClean="0"/>
              <a:t>II </a:t>
            </a:r>
            <a:r>
              <a:rPr lang="ka-GE" b="1" dirty="0" smtClean="0"/>
              <a:t>კოლოკვიუმები</a:t>
            </a:r>
            <a:endParaRPr lang="en-US" sz="1100" b="1" dirty="0"/>
          </a:p>
        </p:txBody>
      </p:sp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90600" y="609601"/>
          <a:ext cx="7010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7521" name="Object 1"/>
          <p:cNvGraphicFramePr>
            <a:graphicFrameLocks noChangeAspect="1"/>
          </p:cNvGraphicFramePr>
          <p:nvPr/>
        </p:nvGraphicFramePr>
        <p:xfrm>
          <a:off x="1600200" y="3810000"/>
          <a:ext cx="6553200" cy="2324100"/>
        </p:xfrm>
        <a:graphic>
          <a:graphicData uri="http://schemas.openxmlformats.org/presentationml/2006/ole">
            <p:oleObj spid="_x0000_s107521" name="Document" r:id="rId5" imgW="6811600" imgH="2038204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</a:t>
            </a:r>
            <a:r>
              <a:rPr lang="en-US" b="1" dirty="0" smtClean="0"/>
              <a:t> </a:t>
            </a:r>
            <a:r>
              <a:rPr lang="ka-GE" b="1" dirty="0" smtClean="0"/>
              <a:t>სასწავლო ლის შემოდგომა-ზამთრის  </a:t>
            </a:r>
            <a:r>
              <a:rPr lang="en-US" b="1" dirty="0" smtClean="0"/>
              <a:t>II </a:t>
            </a:r>
            <a:r>
              <a:rPr lang="ka-GE" b="1" dirty="0" smtClean="0"/>
              <a:t>კოლოკვიუმები</a:t>
            </a:r>
            <a:endParaRPr lang="en-US" sz="1100" b="1" dirty="0"/>
          </a:p>
        </p:txBody>
      </p:sp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762000"/>
          <a:ext cx="7467600" cy="2895602"/>
        </p:xfrm>
        <a:graphic>
          <a:graphicData uri="http://schemas.openxmlformats.org/drawingml/2006/table">
            <a:tbl>
              <a:tblPr/>
              <a:tblGrid>
                <a:gridCol w="1295400"/>
                <a:gridCol w="3962400"/>
                <a:gridCol w="1084749"/>
                <a:gridCol w="1125051"/>
              </a:tblGrid>
              <a:tr h="32832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იურიდიულ 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0097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15288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92,22%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8,44%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O,91%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6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6,09%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23,46%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</a:t>
            </a:r>
            <a:r>
              <a:rPr lang="en-US" b="1" dirty="0" smtClean="0"/>
              <a:t> </a:t>
            </a:r>
            <a:r>
              <a:rPr lang="ka-GE" b="1" dirty="0" smtClean="0"/>
              <a:t>სასწავლო ლის შემოდგომა-ზამთრის  </a:t>
            </a:r>
            <a:r>
              <a:rPr lang="en-US" b="1" dirty="0" smtClean="0"/>
              <a:t>II </a:t>
            </a:r>
            <a:r>
              <a:rPr lang="ka-GE" b="1" dirty="0" smtClean="0"/>
              <a:t>კოლოკვიუმები</a:t>
            </a:r>
            <a:endParaRPr lang="en-US" sz="1100" b="1" dirty="0"/>
          </a:p>
        </p:txBody>
      </p:sp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381000" y="609600"/>
          <a:ext cx="79248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6978" name="Object 2"/>
          <p:cNvGraphicFramePr>
            <a:graphicFrameLocks noChangeAspect="1"/>
          </p:cNvGraphicFramePr>
          <p:nvPr/>
        </p:nvGraphicFramePr>
        <p:xfrm>
          <a:off x="1447800" y="3886200"/>
          <a:ext cx="6705600" cy="2324100"/>
        </p:xfrm>
        <a:graphic>
          <a:graphicData uri="http://schemas.openxmlformats.org/presentationml/2006/ole">
            <p:oleObj spid="_x0000_s126978" name="Document" r:id="rId5" imgW="6725665" imgH="2229556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</a:t>
            </a:r>
            <a:r>
              <a:rPr lang="en-US" b="1" dirty="0" smtClean="0"/>
              <a:t> </a:t>
            </a:r>
            <a:r>
              <a:rPr lang="ka-GE" b="1" dirty="0" smtClean="0"/>
              <a:t>სასწავლო ლის შემოდგომა-ზამთრის  </a:t>
            </a:r>
            <a:r>
              <a:rPr lang="en-US" b="1" dirty="0" smtClean="0"/>
              <a:t>II </a:t>
            </a:r>
            <a:r>
              <a:rPr lang="ka-GE" b="1" dirty="0" smtClean="0"/>
              <a:t>კოლოკვიუმები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1" y="762000"/>
          <a:ext cx="7696199" cy="3048000"/>
        </p:xfrm>
        <a:graphic>
          <a:graphicData uri="http://schemas.openxmlformats.org/drawingml/2006/table">
            <a:tbl>
              <a:tblPr/>
              <a:tblGrid>
                <a:gridCol w="1042192"/>
                <a:gridCol w="4810125"/>
                <a:gridCol w="962025"/>
                <a:gridCol w="881857"/>
              </a:tblGrid>
              <a:tr h="43316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ჰუმანიტარულ მეცნიერებათა 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68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9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87,17%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5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12,83%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5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0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9,97%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4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29,41%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762000" y="533400"/>
          <a:ext cx="7419975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1219200" y="3429001"/>
          <a:ext cx="6896100" cy="2438400"/>
        </p:xfrm>
        <a:graphic>
          <a:graphicData uri="http://schemas.openxmlformats.org/presentationml/2006/ole">
            <p:oleObj spid="_x0000_s129026" name="Document" r:id="rId5" imgW="6916672" imgH="2504511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685800" y="533400"/>
          <a:ext cx="798195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0050" name="Object 2"/>
          <p:cNvGraphicFramePr>
            <a:graphicFrameLocks noChangeAspect="1"/>
          </p:cNvGraphicFramePr>
          <p:nvPr/>
        </p:nvGraphicFramePr>
        <p:xfrm>
          <a:off x="1752600" y="3657600"/>
          <a:ext cx="6696075" cy="2590800"/>
        </p:xfrm>
        <a:graphic>
          <a:graphicData uri="http://schemas.openxmlformats.org/presentationml/2006/ole">
            <p:oleObj spid="_x0000_s130050" name="Document" r:id="rId5" imgW="7480303" imgH="2786314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066800" y="609600"/>
          <a:ext cx="7581900" cy="3552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1676400" y="4038600"/>
          <a:ext cx="6705600" cy="2209800"/>
        </p:xfrm>
        <a:graphic>
          <a:graphicData uri="http://schemas.openxmlformats.org/presentationml/2006/ole">
            <p:oleObj spid="_x0000_s52226" name="Document" r:id="rId5" imgW="7910338" imgH="2571178" progId="Word.Document.12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76600" y="152400"/>
            <a:ext cx="3886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100" b="1" dirty="0" smtClean="0"/>
              <a:t>2012-2013</a:t>
            </a:r>
            <a:r>
              <a:rPr lang="en-US" sz="1100" b="1" dirty="0" smtClean="0"/>
              <a:t> </a:t>
            </a:r>
            <a:r>
              <a:rPr lang="ka-GE" sz="1100" b="1" dirty="0" smtClean="0"/>
              <a:t>სასწავლო წლის შემოდგომა-ზამთრის  </a:t>
            </a:r>
            <a:r>
              <a:rPr lang="en-US" sz="1100" b="1" dirty="0" smtClean="0"/>
              <a:t>I </a:t>
            </a:r>
            <a:r>
              <a:rPr lang="ka-GE" sz="1100" b="1" dirty="0" smtClean="0"/>
              <a:t>კოლოკვიუმები</a:t>
            </a:r>
            <a:endParaRPr lang="en-US" sz="11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93319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685800" y="533400"/>
          <a:ext cx="7958667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1074" name="Object 2"/>
          <p:cNvGraphicFramePr>
            <a:graphicFrameLocks noChangeAspect="1"/>
          </p:cNvGraphicFramePr>
          <p:nvPr/>
        </p:nvGraphicFramePr>
        <p:xfrm>
          <a:off x="1333500" y="3657599"/>
          <a:ext cx="6896100" cy="2771775"/>
        </p:xfrm>
        <a:graphic>
          <a:graphicData uri="http://schemas.openxmlformats.org/presentationml/2006/ole">
            <p:oleObj spid="_x0000_s131074" name="Document" r:id="rId5" imgW="7814655" imgH="2844692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</a:t>
            </a:r>
            <a:r>
              <a:rPr lang="en-US" b="1" dirty="0" smtClean="0"/>
              <a:t> </a:t>
            </a:r>
            <a:r>
              <a:rPr lang="ka-GE" b="1" dirty="0" smtClean="0"/>
              <a:t>სასწავლო ლის შემოდგომა-ზამთრის  </a:t>
            </a:r>
            <a:r>
              <a:rPr lang="en-US" b="1" dirty="0" smtClean="0"/>
              <a:t>II </a:t>
            </a:r>
            <a:r>
              <a:rPr lang="ka-GE" b="1" dirty="0" smtClean="0"/>
              <a:t>კოლოკვიუმები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1" y="609600"/>
          <a:ext cx="8686799" cy="5206450"/>
        </p:xfrm>
        <a:graphic>
          <a:graphicData uri="http://schemas.openxmlformats.org/drawingml/2006/table">
            <a:tbl>
              <a:tblPr/>
              <a:tblGrid>
                <a:gridCol w="990599"/>
                <a:gridCol w="5105400"/>
                <a:gridCol w="1371600"/>
                <a:gridCol w="1219200"/>
              </a:tblGrid>
              <a:tr h="3048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ეკონომიკისა და ბიზნესის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8525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17 198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13 728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79,82%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1 857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1 613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94,16%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2 461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17,93%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11 267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82,07%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1 528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7,03%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38,72%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6 407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5 508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85,97%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7,07%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6,96%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20,50%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0,80%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4 379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79,50%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2,92%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23 605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19 236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81,49%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2 310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9,79%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2 059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8,72%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3 590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18,66%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15 646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81,33%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1 656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10,58%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1524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წლის 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533400" y="533400"/>
          <a:ext cx="8351043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1314" name="Object 2"/>
          <p:cNvGraphicFramePr>
            <a:graphicFrameLocks noChangeAspect="1"/>
          </p:cNvGraphicFramePr>
          <p:nvPr/>
        </p:nvGraphicFramePr>
        <p:xfrm>
          <a:off x="1371600" y="4000500"/>
          <a:ext cx="7391400" cy="2200275"/>
        </p:xfrm>
        <a:graphic>
          <a:graphicData uri="http://schemas.openxmlformats.org/presentationml/2006/ole">
            <p:oleObj spid="_x0000_s141314" name="Document" r:id="rId5" imgW="7642785" imgH="2196402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2012-2013სასწავლო წლის 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609600" y="609600"/>
          <a:ext cx="8001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9265" name="Object 1"/>
          <p:cNvGraphicFramePr>
            <a:graphicFrameLocks noChangeAspect="1"/>
          </p:cNvGraphicFramePr>
          <p:nvPr/>
        </p:nvGraphicFramePr>
        <p:xfrm>
          <a:off x="1447799" y="3657601"/>
          <a:ext cx="6858001" cy="2133600"/>
        </p:xfrm>
        <a:graphic>
          <a:graphicData uri="http://schemas.openxmlformats.org/presentationml/2006/ole">
            <p:oleObj spid="_x0000_s139265" name="Document" r:id="rId5" imgW="7480303" imgH="1980906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წლის 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762000" y="609601"/>
          <a:ext cx="7848600" cy="297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7217" name="Object 1"/>
          <p:cNvGraphicFramePr>
            <a:graphicFrameLocks noChangeAspect="1"/>
          </p:cNvGraphicFramePr>
          <p:nvPr/>
        </p:nvGraphicFramePr>
        <p:xfrm>
          <a:off x="1446213" y="3582988"/>
          <a:ext cx="6953250" cy="2084387"/>
        </p:xfrm>
        <a:graphic>
          <a:graphicData uri="http://schemas.openxmlformats.org/presentationml/2006/ole">
            <p:oleObj spid="_x0000_s137217" name="Document" r:id="rId5" imgW="7814655" imgH="2340907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3048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 2012-2013 სასწავლო წლის 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33401" y="838205"/>
          <a:ext cx="8153398" cy="5257798"/>
        </p:xfrm>
        <a:graphic>
          <a:graphicData uri="http://schemas.openxmlformats.org/drawingml/2006/table">
            <a:tbl>
              <a:tblPr/>
              <a:tblGrid>
                <a:gridCol w="914399"/>
                <a:gridCol w="4966895"/>
                <a:gridCol w="1159428"/>
                <a:gridCol w="1112676"/>
              </a:tblGrid>
              <a:tr h="24436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ზუსტ და საბუნებისმეტყველო ფაკულტეტზე ჩატარებული გამოცდების სტატისტიკა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3420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14619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11781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80.58%!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2837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19.40%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9.45%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31.75%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68.17%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8.21%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8.22%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აპლაციიით გადასწორდა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53.04%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52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2259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88.77%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11.15%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7.72%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52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17164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14040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8,99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9.20%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28.09%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14.27%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71.88%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</a:p>
          <a:p>
            <a:pPr algn="ctr"/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14400" y="685800"/>
          <a:ext cx="73914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3121" name="Object 1"/>
          <p:cNvGraphicFramePr>
            <a:graphicFrameLocks noChangeAspect="1"/>
          </p:cNvGraphicFramePr>
          <p:nvPr/>
        </p:nvGraphicFramePr>
        <p:xfrm>
          <a:off x="1524000" y="3581400"/>
          <a:ext cx="6934200" cy="2514599"/>
        </p:xfrm>
        <a:graphic>
          <a:graphicData uri="http://schemas.openxmlformats.org/presentationml/2006/ole">
            <p:oleObj spid="_x0000_s133121" name="Document" r:id="rId5" imgW="8187280" imgH="2717485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</a:p>
          <a:p>
            <a:pPr algn="ctr"/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762000" y="609601"/>
          <a:ext cx="7620000" cy="3124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7153" name="Object 1"/>
          <p:cNvGraphicFramePr>
            <a:graphicFrameLocks noChangeAspect="1"/>
          </p:cNvGraphicFramePr>
          <p:nvPr/>
        </p:nvGraphicFramePr>
        <p:xfrm>
          <a:off x="1219200" y="3733800"/>
          <a:ext cx="7315200" cy="2095500"/>
        </p:xfrm>
        <a:graphic>
          <a:graphicData uri="http://schemas.openxmlformats.org/presentationml/2006/ole">
            <p:oleObj spid="_x0000_s177153" name="Document" r:id="rId5" imgW="7566238" imgH="1998924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</a:p>
          <a:p>
            <a:pPr algn="ctr"/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609600" y="609600"/>
          <a:ext cx="8083550" cy="3736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5105" name="Object 1"/>
          <p:cNvGraphicFramePr>
            <a:graphicFrameLocks noChangeAspect="1"/>
          </p:cNvGraphicFramePr>
          <p:nvPr/>
        </p:nvGraphicFramePr>
        <p:xfrm>
          <a:off x="1333500" y="4267200"/>
          <a:ext cx="7124700" cy="2209800"/>
        </p:xfrm>
        <a:graphic>
          <a:graphicData uri="http://schemas.openxmlformats.org/presentationml/2006/ole">
            <p:oleObj spid="_x0000_s175105" name="Document" r:id="rId5" imgW="7833791" imgH="2844692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წელი</a:t>
            </a:r>
          </a:p>
          <a:p>
            <a:pPr algn="ctr"/>
            <a:r>
              <a:rPr lang="ka-GE" b="1" dirty="0" smtClean="0"/>
              <a:t>შემოდგომის 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762000"/>
          <a:ext cx="7848600" cy="5188822"/>
        </p:xfrm>
        <a:graphic>
          <a:graphicData uri="http://schemas.openxmlformats.org/drawingml/2006/table">
            <a:tbl>
              <a:tblPr/>
              <a:tblGrid>
                <a:gridCol w="931354"/>
                <a:gridCol w="4572746"/>
                <a:gridCol w="1172250"/>
                <a:gridCol w="1172250"/>
              </a:tblGrid>
              <a:tr h="9944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იურიდიულ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615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17839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83.93%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7,58%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8,48%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15,09%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8,09%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6,26%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10,97%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44,89%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88,86%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96,68%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11,77%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18926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15939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84,21%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1594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7,98%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85,52%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6,63%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</a:t>
            </a:r>
            <a:r>
              <a:rPr lang="en-US" b="1" dirty="0" smtClean="0"/>
              <a:t> </a:t>
            </a:r>
            <a:r>
              <a:rPr lang="ka-GE" b="1" dirty="0" smtClean="0"/>
              <a:t>სასწავლო წლის შემოდგომა-ზამთრის  </a:t>
            </a:r>
            <a:r>
              <a:rPr lang="en-US" b="1" dirty="0" smtClean="0"/>
              <a:t>I </a:t>
            </a:r>
            <a:r>
              <a:rPr lang="ka-GE" b="1" dirty="0" smtClean="0"/>
              <a:t>კოლოკვიუმები</a:t>
            </a:r>
            <a:endParaRPr lang="en-US" sz="11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43001" y="1066800"/>
          <a:ext cx="6934199" cy="2971800"/>
        </p:xfrm>
        <a:graphic>
          <a:graphicData uri="http://schemas.openxmlformats.org/drawingml/2006/table">
            <a:tbl>
              <a:tblPr/>
              <a:tblGrid>
                <a:gridCol w="1148861"/>
                <a:gridCol w="3974122"/>
                <a:gridCol w="905608"/>
                <a:gridCol w="905608"/>
              </a:tblGrid>
              <a:tr h="37147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სოციალურ  მეცნიერებათა  ფაკულტეტზე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ka-GE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ჩატარებული </a:t>
                      </a:r>
                      <a:r>
                        <a:rPr lang="ka-G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გამოცდები</a:t>
                      </a:r>
                      <a:endParaRPr lang="ka-G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475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92,56%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7,45%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5,37%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1,22%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64,04%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3319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14400" y="609601"/>
          <a:ext cx="7572374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1009" name="Object 1"/>
          <p:cNvGraphicFramePr>
            <a:graphicFrameLocks noChangeAspect="1"/>
          </p:cNvGraphicFramePr>
          <p:nvPr/>
        </p:nvGraphicFramePr>
        <p:xfrm>
          <a:off x="1409700" y="3810001"/>
          <a:ext cx="7124700" cy="2514600"/>
        </p:xfrm>
        <a:graphic>
          <a:graphicData uri="http://schemas.openxmlformats.org/presentationml/2006/ole">
            <p:oleObj spid="_x0000_s171009" name="Document" r:id="rId5" imgW="7757244" imgH="2717485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761998"/>
          <a:ext cx="8001001" cy="3200402"/>
        </p:xfrm>
        <a:graphic>
          <a:graphicData uri="http://schemas.openxmlformats.org/drawingml/2006/table">
            <a:tbl>
              <a:tblPr/>
              <a:tblGrid>
                <a:gridCol w="797254"/>
                <a:gridCol w="3730003"/>
                <a:gridCol w="2439213"/>
                <a:gridCol w="1034531"/>
              </a:tblGrid>
              <a:tr h="43691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a-G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ჰუმანიტარულ მეცნიერებათა ფაკულტეტზე ჩატარებული გამოცდების სტატისტიკა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1226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2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81,73%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2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2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7,96%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2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16,73%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2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16,27%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2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მოიხსნა გამოცდიდან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2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83,26%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2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8,94%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2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2,04%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2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აპელაციით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53,98%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066800" y="533400"/>
          <a:ext cx="69342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1489" name="Object 1"/>
          <p:cNvGraphicFramePr>
            <a:graphicFrameLocks noChangeAspect="1"/>
          </p:cNvGraphicFramePr>
          <p:nvPr/>
        </p:nvGraphicFramePr>
        <p:xfrm>
          <a:off x="1600201" y="3581400"/>
          <a:ext cx="6629400" cy="2362200"/>
        </p:xfrm>
        <a:graphic>
          <a:graphicData uri="http://schemas.openxmlformats.org/presentationml/2006/ole">
            <p:oleObj spid="_x0000_s191489" name="Document" r:id="rId5" imgW="7575626" imgH="2209736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 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066800" y="609600"/>
          <a:ext cx="76962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9201" name="Object 1"/>
          <p:cNvGraphicFramePr>
            <a:graphicFrameLocks noChangeAspect="1"/>
          </p:cNvGraphicFramePr>
          <p:nvPr/>
        </p:nvGraphicFramePr>
        <p:xfrm>
          <a:off x="1711325" y="3806825"/>
          <a:ext cx="6635750" cy="1636713"/>
        </p:xfrm>
        <a:graphic>
          <a:graphicData uri="http://schemas.openxmlformats.org/presentationml/2006/ole">
            <p:oleObj spid="_x0000_s179201" name="Document" r:id="rId5" imgW="7451779" imgH="1841446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 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762000" y="533400"/>
          <a:ext cx="7610475" cy="315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1249" name="Object 1"/>
          <p:cNvGraphicFramePr>
            <a:graphicFrameLocks noChangeAspect="1"/>
          </p:cNvGraphicFramePr>
          <p:nvPr/>
        </p:nvGraphicFramePr>
        <p:xfrm>
          <a:off x="1679575" y="3810000"/>
          <a:ext cx="6475413" cy="1676400"/>
        </p:xfrm>
        <a:graphic>
          <a:graphicData uri="http://schemas.openxmlformats.org/presentationml/2006/ole">
            <p:oleObj spid="_x0000_s181249" name="Document" r:id="rId5" imgW="7098290" imgH="2025591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609600"/>
          <a:ext cx="7619999" cy="5669280"/>
        </p:xfrm>
        <a:graphic>
          <a:graphicData uri="http://schemas.openxmlformats.org/drawingml/2006/table">
            <a:tbl>
              <a:tblPr/>
              <a:tblGrid>
                <a:gridCol w="917222"/>
                <a:gridCol w="3728420"/>
                <a:gridCol w="2069482"/>
                <a:gridCol w="904875"/>
              </a:tblGrid>
              <a:tr h="16960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სოციალურ და პოლიტიკურ მეცნიერებათა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606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11523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9439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81.90%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10.51%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7.58%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1215 ( 40ქ.) 244 (30ქ.)  7 (ქ.) სულ:1466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15.53%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2.56%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6120 (40ქ), 166 (30ქ), 97 (35ქ) სულ7886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82.79%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465(40ქ)+24(35ქ)+161(ქ)=650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6.89%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3.75%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32.77%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89.89%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3.78%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 (40ქ.) 10 (35ქ.) 17 (30ქ)    სულ: 170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3.99%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308(30ქ) , 8(35ქ), 379(40ქ). სულ: 695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16 259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84.24%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8.55%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11.95%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87.40%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838200" y="609600"/>
          <a:ext cx="7734299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8534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76350" y="3581400"/>
            <a:ext cx="7105650" cy="2590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762000"/>
          <a:ext cx="7620001" cy="3276603"/>
        </p:xfrm>
        <a:graphic>
          <a:graphicData uri="http://schemas.openxmlformats.org/drawingml/2006/table">
            <a:tbl>
              <a:tblPr/>
              <a:tblGrid>
                <a:gridCol w="744550"/>
                <a:gridCol w="4583634"/>
                <a:gridCol w="1377416"/>
                <a:gridCol w="914401"/>
              </a:tblGrid>
              <a:tr h="62884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ka-G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მედიცინის 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776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7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85,23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7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54%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7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6,21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7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19,53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7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17,22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7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r>
                        <a:rPr lang="ka-GE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0,50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7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9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,50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7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1,80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7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0,54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90600" y="609600"/>
          <a:ext cx="7153275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9441" name="Object 1"/>
          <p:cNvGraphicFramePr>
            <a:graphicFrameLocks noChangeAspect="1"/>
          </p:cNvGraphicFramePr>
          <p:nvPr/>
        </p:nvGraphicFramePr>
        <p:xfrm>
          <a:off x="1604963" y="3614738"/>
          <a:ext cx="6645275" cy="2424112"/>
        </p:xfrm>
        <a:graphic>
          <a:graphicData uri="http://schemas.openxmlformats.org/presentationml/2006/ole">
            <p:oleObj spid="_x0000_s189441" name="Document" r:id="rId5" imgW="7566238" imgH="2753881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1" y="685800"/>
          <a:ext cx="7619998" cy="3110697"/>
        </p:xfrm>
        <a:graphic>
          <a:graphicData uri="http://schemas.openxmlformats.org/drawingml/2006/table">
            <a:tbl>
              <a:tblPr/>
              <a:tblGrid>
                <a:gridCol w="1039501"/>
                <a:gridCol w="4212241"/>
                <a:gridCol w="1184128"/>
                <a:gridCol w="1184128"/>
              </a:tblGrid>
              <a:tr h="28936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ტურიზმის საერთაშორისო სკოლაში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2133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77,70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8.81%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13.49%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15.93%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9.28%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69.25%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8.63%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8.21%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35.76%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76600" y="1524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</a:t>
            </a:r>
            <a:r>
              <a:rPr lang="en-US" b="1" dirty="0" smtClean="0"/>
              <a:t> </a:t>
            </a:r>
            <a:r>
              <a:rPr lang="ka-GE" b="1" dirty="0" smtClean="0"/>
              <a:t>სასწავლო ლის შემოდგომა-</a:t>
            </a:r>
            <a:r>
              <a:rPr lang="en-US" b="1" dirty="0" smtClean="0"/>
              <a:t> </a:t>
            </a:r>
            <a:r>
              <a:rPr lang="ka-GE" b="1" dirty="0" smtClean="0"/>
              <a:t>ზამთრის  </a:t>
            </a:r>
            <a:r>
              <a:rPr lang="en-US" b="1" dirty="0" smtClean="0"/>
              <a:t>I </a:t>
            </a:r>
            <a:r>
              <a:rPr lang="ka-GE" b="1" dirty="0" smtClean="0"/>
              <a:t>კოლოკვიუმები</a:t>
            </a:r>
            <a:endParaRPr lang="en-US" sz="1100" b="1" dirty="0"/>
          </a:p>
        </p:txBody>
      </p:sp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graphicFrame>
        <p:nvGraphicFramePr>
          <p:cNvPr id="5" name="Chart 4"/>
          <p:cNvGraphicFramePr/>
          <p:nvPr/>
        </p:nvGraphicFramePr>
        <p:xfrm>
          <a:off x="762000" y="685800"/>
          <a:ext cx="78105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7041" name="Object 1"/>
          <p:cNvGraphicFramePr>
            <a:graphicFrameLocks noChangeAspect="1"/>
          </p:cNvGraphicFramePr>
          <p:nvPr/>
        </p:nvGraphicFramePr>
        <p:xfrm>
          <a:off x="1524000" y="3962400"/>
          <a:ext cx="6800850" cy="2286000"/>
        </p:xfrm>
        <a:graphic>
          <a:graphicData uri="http://schemas.openxmlformats.org/presentationml/2006/ole">
            <p:oleObj spid="_x0000_s87041" name="Document" r:id="rId5" imgW="6954945" imgH="2489016" progId="Word.Document.12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793319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533400" y="609600"/>
          <a:ext cx="7848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9682" name="Object 2"/>
          <p:cNvGraphicFramePr>
            <a:graphicFrameLocks noChangeAspect="1"/>
          </p:cNvGraphicFramePr>
          <p:nvPr/>
        </p:nvGraphicFramePr>
        <p:xfrm>
          <a:off x="914400" y="3200400"/>
          <a:ext cx="7743825" cy="2438400"/>
        </p:xfrm>
        <a:graphic>
          <a:graphicData uri="http://schemas.openxmlformats.org/presentationml/2006/ole">
            <p:oleObj spid="_x0000_s199682" name="Document" r:id="rId5" imgW="7766993" imgH="3080008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 სასწავლო წელი</a:t>
            </a:r>
          </a:p>
          <a:p>
            <a:pPr algn="ctr"/>
            <a:r>
              <a:rPr lang="ka-GE" b="1" dirty="0" smtClean="0"/>
              <a:t>შემოდგომის სემესტრი</a:t>
            </a:r>
            <a:endParaRPr lang="en-US" sz="1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66800" y="838200"/>
          <a:ext cx="7239000" cy="3809997"/>
        </p:xfrm>
        <a:graphic>
          <a:graphicData uri="http://schemas.openxmlformats.org/drawingml/2006/table">
            <a:tbl>
              <a:tblPr/>
              <a:tblGrid>
                <a:gridCol w="1524000"/>
                <a:gridCol w="3810000"/>
                <a:gridCol w="1066800"/>
                <a:gridCol w="838200"/>
              </a:tblGrid>
              <a:tr h="48960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a-G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საუნივერსიტეტო გამოცდები</a:t>
                      </a:r>
                      <a:br>
                        <a:rPr lang="ka-G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ka-GE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467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საუნივერსიტეტო გამოცდები</a:t>
                      </a:r>
                      <a:br>
                        <a:rPr lang="ka-G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(საგამოცდო ცენტრის  და ფაკულტეტის მიერ ორგანიზებული გამოცდები)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107273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88483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82,48%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9,02%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8,48%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15959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18,03%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13,09%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72524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81,96%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აპელაციით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44,36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</a:t>
            </a:r>
            <a:r>
              <a:rPr lang="en-US" b="1" dirty="0" smtClean="0"/>
              <a:t> </a:t>
            </a:r>
            <a:r>
              <a:rPr lang="ka-GE" b="1" dirty="0" smtClean="0"/>
              <a:t>სასწავლო ლის შემოდგომა-ზამთრის  </a:t>
            </a:r>
            <a:r>
              <a:rPr lang="en-US" b="1" dirty="0" smtClean="0"/>
              <a:t>I </a:t>
            </a:r>
            <a:r>
              <a:rPr lang="ka-GE" b="1" dirty="0" smtClean="0"/>
              <a:t>კოლოკვიუმები</a:t>
            </a:r>
            <a:endParaRPr lang="en-US" sz="1100" b="1" dirty="0"/>
          </a:p>
        </p:txBody>
      </p:sp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914400"/>
          <a:ext cx="7696199" cy="3048000"/>
        </p:xfrm>
        <a:graphic>
          <a:graphicData uri="http://schemas.openxmlformats.org/drawingml/2006/table">
            <a:tbl>
              <a:tblPr/>
              <a:tblGrid>
                <a:gridCol w="736869"/>
                <a:gridCol w="5546502"/>
                <a:gridCol w="706414"/>
                <a:gridCol w="706414"/>
              </a:tblGrid>
              <a:tr h="3810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ეკონომიკისა და ბიზნესის შემოდგომა-ზამთრის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ka-G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კოლუკვიუმები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6,69%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2,01%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11,23%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5,32%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3319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</a:t>
            </a:r>
            <a:r>
              <a:rPr lang="en-US" b="1" dirty="0" smtClean="0"/>
              <a:t> </a:t>
            </a:r>
            <a:r>
              <a:rPr lang="ka-GE" b="1" dirty="0" smtClean="0"/>
              <a:t>სასწავლო ლის შემოდგომა-ზამთრის  </a:t>
            </a:r>
            <a:r>
              <a:rPr lang="en-US" b="1" dirty="0" smtClean="0"/>
              <a:t>I </a:t>
            </a:r>
            <a:r>
              <a:rPr lang="ka-GE" b="1" dirty="0" smtClean="0"/>
              <a:t>კოლოკვიუმები</a:t>
            </a:r>
            <a:endParaRPr lang="en-US" sz="1100" b="1" dirty="0"/>
          </a:p>
        </p:txBody>
      </p:sp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14400" y="457200"/>
          <a:ext cx="7277100" cy="4095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1600201" y="4419601"/>
          <a:ext cx="6477000" cy="1981199"/>
        </p:xfrm>
        <a:graphic>
          <a:graphicData uri="http://schemas.openxmlformats.org/presentationml/2006/ole">
            <p:oleObj spid="_x0000_s89090" name="Document" r:id="rId5" imgW="7002606" imgH="2184871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</a:t>
            </a:r>
            <a:r>
              <a:rPr lang="en-US" b="1" dirty="0" smtClean="0"/>
              <a:t> </a:t>
            </a:r>
            <a:r>
              <a:rPr lang="ka-GE" b="1" dirty="0" smtClean="0"/>
              <a:t>სასწავლო ლის შემოდგომა-ზამთრის  </a:t>
            </a:r>
            <a:r>
              <a:rPr lang="en-US" b="1" dirty="0" smtClean="0"/>
              <a:t>I </a:t>
            </a:r>
            <a:r>
              <a:rPr lang="ka-GE" b="1" dirty="0" smtClean="0"/>
              <a:t>კოლოკვიუმები</a:t>
            </a:r>
            <a:endParaRPr lang="en-US" sz="1100" b="1" dirty="0"/>
          </a:p>
        </p:txBody>
      </p:sp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838199"/>
          <a:ext cx="7315201" cy="3200405"/>
        </p:xfrm>
        <a:graphic>
          <a:graphicData uri="http://schemas.openxmlformats.org/drawingml/2006/table">
            <a:tbl>
              <a:tblPr/>
              <a:tblGrid>
                <a:gridCol w="1196097"/>
                <a:gridCol w="4045122"/>
                <a:gridCol w="1036991"/>
                <a:gridCol w="1036991"/>
              </a:tblGrid>
              <a:tr h="27829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იურიდიულ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44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4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15715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94,24%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4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5,76%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4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2,51%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4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5,84%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4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4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</a:t>
            </a:r>
            <a:r>
              <a:rPr lang="en-US" b="1" dirty="0" smtClean="0"/>
              <a:t> </a:t>
            </a:r>
            <a:r>
              <a:rPr lang="ka-GE" b="1" dirty="0" smtClean="0"/>
              <a:t>სასწავლო ლის შემოდგომა-ზამთრის  </a:t>
            </a:r>
            <a:r>
              <a:rPr lang="en-US" b="1" dirty="0" smtClean="0"/>
              <a:t>I </a:t>
            </a:r>
            <a:r>
              <a:rPr lang="ka-GE" b="1" dirty="0" smtClean="0"/>
              <a:t>კოლოკვიუმები</a:t>
            </a:r>
            <a:endParaRPr lang="en-US" sz="1100" b="1" dirty="0"/>
          </a:p>
        </p:txBody>
      </p:sp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838200" y="685800"/>
          <a:ext cx="7210425" cy="345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0354" name="Object 2"/>
          <p:cNvGraphicFramePr>
            <a:graphicFrameLocks noChangeAspect="1"/>
          </p:cNvGraphicFramePr>
          <p:nvPr/>
        </p:nvGraphicFramePr>
        <p:xfrm>
          <a:off x="1476375" y="4038600"/>
          <a:ext cx="6418263" cy="2133600"/>
        </p:xfrm>
        <a:graphic>
          <a:graphicData uri="http://schemas.openxmlformats.org/presentationml/2006/ole">
            <p:oleObj spid="_x0000_s100354" name="Document" r:id="rId5" imgW="7040880" imgH="2040366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b="1" dirty="0" smtClean="0"/>
              <a:t>2012-2013</a:t>
            </a:r>
            <a:r>
              <a:rPr lang="en-US" b="1" dirty="0" smtClean="0"/>
              <a:t> </a:t>
            </a:r>
            <a:r>
              <a:rPr lang="ka-GE" b="1" dirty="0" smtClean="0"/>
              <a:t>სასწავლო ლის შემოდგომა-ზამთრის  </a:t>
            </a:r>
            <a:r>
              <a:rPr lang="en-US" b="1" dirty="0" smtClean="0"/>
              <a:t>I </a:t>
            </a:r>
            <a:r>
              <a:rPr lang="ka-GE" b="1" dirty="0" smtClean="0"/>
              <a:t>კოლოკვიუმები</a:t>
            </a:r>
            <a:endParaRPr lang="en-US" sz="1100" b="1" dirty="0"/>
          </a:p>
        </p:txBody>
      </p:sp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1" y="762000"/>
          <a:ext cx="7010399" cy="2981325"/>
        </p:xfrm>
        <a:graphic>
          <a:graphicData uri="http://schemas.openxmlformats.org/drawingml/2006/table">
            <a:tbl>
              <a:tblPr/>
              <a:tblGrid>
                <a:gridCol w="1006683"/>
                <a:gridCol w="4022516"/>
                <a:gridCol w="990600"/>
                <a:gridCol w="990600"/>
              </a:tblGrid>
              <a:tr h="3810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ka-G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</a:t>
                      </a:r>
                      <a:r>
                        <a:rPr lang="ka-GE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ka-G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ტურიზმის საერთაშორისო სკოლაში ჩატარებული გამოცდები</a:t>
                      </a:r>
                      <a:endParaRPr lang="ka-G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475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92,55%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7,45%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5,93%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64,47%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1466850" y="142875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1759</TotalTime>
  <Words>2327</Words>
  <Application>Microsoft Office PowerPoint</Application>
  <PresentationFormat>On-screen Show (4:3)</PresentationFormat>
  <Paragraphs>839</Paragraphs>
  <Slides>41</Slides>
  <Notes>41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Concourse</vt:lpstr>
      <vt:lpstr>Document</vt:lpstr>
      <vt:lpstr>ივანე ჯავახიშვილის სახელობის თბილისის სახელმწიფო უნივერსიტეტის საგამოცდო ცენტრის ანგარიში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თსუ-ს სამაგისტრო პროგრამოს პიორიტეტები 2.  რას გვზაძლევს 3. რა საშუალებებია 4. პლუსები 5</dc:title>
  <dc:creator>Nika</dc:creator>
  <cp:lastModifiedBy>user</cp:lastModifiedBy>
  <cp:revision>224</cp:revision>
  <dcterms:created xsi:type="dcterms:W3CDTF">2006-08-16T00:00:00Z</dcterms:created>
  <dcterms:modified xsi:type="dcterms:W3CDTF">2014-03-19T07:02:06Z</dcterms:modified>
</cp:coreProperties>
</file>