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drawings/drawing9.xml" ContentType="application/vnd.openxmlformats-officedocument.drawingml.chartshapes+xml"/>
  <Override PartName="/ppt/notesSlides/notesSlide12.xml" ContentType="application/vnd.openxmlformats-officedocument.presentationml.notesSlide+xml"/>
  <Override PartName="/ppt/drawings/drawing13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notesSlides/notesSlide10.xml" ContentType="application/vnd.openxmlformats-officedocument.presentationml.notesSlide+xml"/>
  <Override PartName="/ppt/drawings/drawing11.xml" ContentType="application/vnd.openxmlformats-officedocument.drawingml.chartshapes+xml"/>
  <Override PartName="/ppt/drawings/drawing12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41"/>
    <a:srgbClr val="3399FF"/>
    <a:srgbClr val="277DE5"/>
    <a:srgbClr val="3403E9"/>
    <a:srgbClr val="1901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>
        <p:scale>
          <a:sx n="90" d="100"/>
          <a:sy n="90" d="100"/>
        </p:scale>
        <p:origin x="-810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10;&#4323;&#4321;&#4322;&#4308;&#4305;&#4312;%202013-2014%20&#4306;&#4304;&#4334;&#4304;&#4324;&#4334;&#4323;&#4314;&#4312;&#4321;%20&#4321;&#4308;&#4315;&#4308;&#4321;&#4322;&#4320;&#4312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12;&#4323;&#4320;&#4312;&#4307;&#4312;&#4323;&#4314;&#4312;%202013-2014%20&#4306;&#4304;&#4334;&#4304;&#4324;&#4334;&#4323;&#4314;&#4312;&#4321;%20&#4321;&#4308;&#4315;&#4308;&#4321;&#4322;&#4320;&#4312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15;&#4308;&#4307;&#4312;&#4330;&#4312;&#4316;&#4304;%202013-2014%20&#4306;&#4304;&#4334;&#4304;&#4324;&#4334;&#4323;&#4314;&#4312;&#4321;%20&#4321;&#4308;&#4315;&#4308;&#4321;&#4322;&#4320;&#4312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22;&#4323;&#4320;&#4312;&#4310;&#4315;&#4312;%202013-2014%20&#4306;&#4304;&#4310;&#4304;&#4324;&#4334;&#4323;&#4314;&#4312;&#4321;%20&#4321;&#4308;&#4315;&#4308;&#4321;&#4322;&#4320;&#4312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sauniversiteto%202013-2014%20&#4306;&#4304;&#4310;&#4304;&#4324;&#4334;&#4323;&#4314;&#4312;&#4321;%20&#4321;&#4308;&#4315;&#4308;&#4321;&#4322;&#4320;&#4312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10;&#4323;&#4321;&#4322;&#4308;&#4305;&#4312;%202013-2014%20&#4306;&#4304;&#4334;&#4304;&#4324;&#4334;&#4323;&#4314;&#4312;&#4321;%20&#4321;&#4308;&#4315;&#4308;&#4321;&#4322;&#4320;&#431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36;&#4323;&#4315;&#4304;&#4316;&#4312;&#4322;&#4304;&#4320;&#4323;&#4314;&#4312;%202013-2014%20&#4306;&#4304;&#4310;&#4304;&#4324;&#4334;&#4323;&#4314;&#4312;&#4321;%20&#4321;&#4308;&#4315;&#4308;&#4321;&#4322;&#4320;&#4312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21;&#4317;&#4330;&#4312;&#4304;&#4314;&#4323;&#4320;&#4312;%202013-2014&#4306;&#4304;&#4310;&#4304;&#4324;&#4334;&#4323;&#4314;&#4312;&#4321;%20&#4321;&#4308;&#4315;&#4308;&#4321;&#4322;&#4320;&#431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21;&#4317;&#4330;&#4312;&#4304;&#4314;&#4323;&#4320;&#4312;%202013-2014&#4306;&#4304;&#4310;&#4304;&#4324;&#4334;&#4323;&#4314;&#4312;&#4321;%20&#4321;&#4308;&#4315;&#4308;&#4321;&#4322;&#4320;&#4312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08;&#4313;&#4317;&#4316;&#4317;&#4315;&#4312;&#4313;&#4304;%202013-2014%20&#4306;&#4304;&#4334;&#4304;&#4324;&#4334;&#4323;&#4314;&#4312;&#4321;%20&#4321;&#4308;&#4315;&#4308;&#4321;&#4322;&#4320;&#4312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08;&#4313;&#4317;&#4316;&#4317;&#4315;&#4312;&#4313;&#4304;%202013-2014%20&#4306;&#4304;&#4334;&#4304;&#4324;&#4334;&#4323;&#4314;&#4312;&#4321;%20&#4321;&#4308;&#4315;&#4308;&#4321;&#4322;&#4320;&#4312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08;&#4313;&#4317;&#4316;&#4317;&#4315;&#4312;&#4313;&#4304;%202013-2014%20&#4306;&#4304;&#4334;&#4304;&#4324;&#4334;&#4323;&#4314;&#4312;&#4321;%20&#4321;&#4308;&#4315;&#4308;&#4321;&#4322;&#4320;&#4312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user\Desktop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2013-2014%20&#4306;&#4304;&#4310;&#4304;&#4324;&#4334;&#4323;&#4314;&#4312;&#4321;%20&#4321;&#4308;&#4315;&#4308;&#4321;&#4322;&#4320;&#4312;\&#4321;&#4322;&#4304;&#4322;&#4312;&#4321;&#4322;&#4312;&#4313;&#4304;%20&#4312;&#4323;&#4320;&#4312;&#4307;&#4312;&#4323;&#4314;&#4312;%202013-2014%20&#4306;&#4304;&#4334;&#4304;&#4324;&#4334;&#4323;&#4314;&#4312;&#4321;%20&#4321;&#4308;&#4315;&#4308;&#4321;&#4322;&#4320;&#43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75918806493836"/>
          <c:y val="0.20317407237691415"/>
          <c:w val="0.84718296635897061"/>
          <c:h val="0.53220015338249071"/>
        </c:manualLayout>
      </c:layout>
      <c:scatterChart>
        <c:scatterStyle val="lineMarker"/>
        <c:ser>
          <c:idx val="0"/>
          <c:order val="0"/>
          <c:tx>
            <c:strRef>
              <c:f>'საგამოცდოს გრაფიკი'!$C$2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'საგამოცდოს გრაფიკი'!$B$3:$B$9625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'საგამოცდოს გრაფიკი'!$C$3:$C$9625</c:f>
              <c:numCache>
                <c:formatCode>General</c:formatCode>
                <c:ptCount val="41"/>
                <c:pt idx="0">
                  <c:v>432</c:v>
                </c:pt>
                <c:pt idx="1">
                  <c:v>16</c:v>
                </c:pt>
                <c:pt idx="2">
                  <c:v>59</c:v>
                </c:pt>
                <c:pt idx="3">
                  <c:v>58</c:v>
                </c:pt>
                <c:pt idx="4">
                  <c:v>54</c:v>
                </c:pt>
                <c:pt idx="5">
                  <c:v>91</c:v>
                </c:pt>
                <c:pt idx="6">
                  <c:v>102</c:v>
                </c:pt>
                <c:pt idx="7">
                  <c:v>109</c:v>
                </c:pt>
                <c:pt idx="8">
                  <c:v>102</c:v>
                </c:pt>
                <c:pt idx="9">
                  <c:v>82</c:v>
                </c:pt>
                <c:pt idx="10">
                  <c:v>250</c:v>
                </c:pt>
                <c:pt idx="11">
                  <c:v>187</c:v>
                </c:pt>
                <c:pt idx="12">
                  <c:v>218</c:v>
                </c:pt>
                <c:pt idx="13">
                  <c:v>177</c:v>
                </c:pt>
                <c:pt idx="14">
                  <c:v>199</c:v>
                </c:pt>
                <c:pt idx="15">
                  <c:v>232</c:v>
                </c:pt>
                <c:pt idx="16">
                  <c:v>202</c:v>
                </c:pt>
                <c:pt idx="17">
                  <c:v>161</c:v>
                </c:pt>
                <c:pt idx="18">
                  <c:v>112</c:v>
                </c:pt>
                <c:pt idx="19">
                  <c:v>38</c:v>
                </c:pt>
                <c:pt idx="20">
                  <c:v>802</c:v>
                </c:pt>
                <c:pt idx="21">
                  <c:v>524</c:v>
                </c:pt>
                <c:pt idx="22">
                  <c:v>402</c:v>
                </c:pt>
                <c:pt idx="23">
                  <c:v>331</c:v>
                </c:pt>
                <c:pt idx="24">
                  <c:v>312</c:v>
                </c:pt>
                <c:pt idx="25">
                  <c:v>318</c:v>
                </c:pt>
                <c:pt idx="26">
                  <c:v>298</c:v>
                </c:pt>
                <c:pt idx="27">
                  <c:v>271</c:v>
                </c:pt>
                <c:pt idx="28">
                  <c:v>309</c:v>
                </c:pt>
                <c:pt idx="29">
                  <c:v>246</c:v>
                </c:pt>
                <c:pt idx="30">
                  <c:v>305</c:v>
                </c:pt>
                <c:pt idx="31">
                  <c:v>224</c:v>
                </c:pt>
                <c:pt idx="32">
                  <c:v>267</c:v>
                </c:pt>
                <c:pt idx="33">
                  <c:v>188</c:v>
                </c:pt>
                <c:pt idx="34">
                  <c:v>211</c:v>
                </c:pt>
                <c:pt idx="35">
                  <c:v>214</c:v>
                </c:pt>
                <c:pt idx="36">
                  <c:v>211</c:v>
                </c:pt>
                <c:pt idx="37">
                  <c:v>200</c:v>
                </c:pt>
                <c:pt idx="38">
                  <c:v>223</c:v>
                </c:pt>
                <c:pt idx="39">
                  <c:v>147</c:v>
                </c:pt>
                <c:pt idx="40">
                  <c:v>698</c:v>
                </c:pt>
              </c:numCache>
            </c:numRef>
          </c:yVal>
        </c:ser>
        <c:axId val="72414336"/>
        <c:axId val="72415872"/>
      </c:scatterChart>
      <c:valAx>
        <c:axId val="72414336"/>
        <c:scaling>
          <c:orientation val="minMax"/>
          <c:max val="40"/>
        </c:scaling>
        <c:axPos val="b"/>
        <c:numFmt formatCode="General" sourceLinked="1"/>
        <c:tickLblPos val="nextTo"/>
        <c:crossAx val="72415872"/>
        <c:crosses val="autoZero"/>
        <c:crossBetween val="midCat"/>
      </c:valAx>
      <c:valAx>
        <c:axId val="72415872"/>
        <c:scaling>
          <c:orientation val="minMax"/>
          <c:max val="800"/>
        </c:scaling>
        <c:axPos val="l"/>
        <c:majorGridlines/>
        <c:numFmt formatCode="General" sourceLinked="1"/>
        <c:tickLblPos val="nextTo"/>
        <c:crossAx val="72414336"/>
        <c:crosses val="autoZero"/>
        <c:crossBetween val="midCat"/>
      </c:valAx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764725231800342"/>
          <c:y val="0.19396915111638502"/>
          <c:w val="0.81702020928846064"/>
          <c:h val="0.56045618955164556"/>
        </c:manualLayout>
      </c:layout>
      <c:scatterChart>
        <c:scatterStyle val="smoothMarker"/>
        <c:ser>
          <c:idx val="0"/>
          <c:order val="0"/>
          <c:tx>
            <c:strRef>
              <c:f>'ფაკულტეტის გრაფიკი'!$C$1</c:f>
              <c:strCache>
                <c:ptCount val="1"/>
                <c:pt idx="0">
                  <c:v>რაოდენობა</c:v>
                </c:pt>
              </c:strCache>
            </c:strRef>
          </c:tx>
          <c:marker>
            <c:symbol val="none"/>
          </c:marker>
          <c:xVal>
            <c:numRef>
              <c:f>'ფაკულტეტის გრაფიკი'!$B$2:$B$985</c:f>
              <c:numCache>
                <c:formatCode>General</c:formatCode>
                <c:ptCount val="31"/>
                <c:pt idx="0">
                  <c:v>0</c:v>
                </c:pt>
                <c:pt idx="1">
                  <c:v>10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17</c:v>
                </c:pt>
                <c:pt idx="8">
                  <c:v>18</c:v>
                </c:pt>
                <c:pt idx="9">
                  <c:v>19</c:v>
                </c:pt>
                <c:pt idx="10">
                  <c:v>20</c:v>
                </c:pt>
                <c:pt idx="11">
                  <c:v>21</c:v>
                </c:pt>
                <c:pt idx="12">
                  <c:v>22</c:v>
                </c:pt>
                <c:pt idx="13">
                  <c:v>23</c:v>
                </c:pt>
                <c:pt idx="14">
                  <c:v>24</c:v>
                </c:pt>
                <c:pt idx="15">
                  <c:v>25</c:v>
                </c:pt>
                <c:pt idx="16">
                  <c:v>26</c:v>
                </c:pt>
                <c:pt idx="17">
                  <c:v>27</c:v>
                </c:pt>
                <c:pt idx="18">
                  <c:v>28</c:v>
                </c:pt>
                <c:pt idx="19">
                  <c:v>29</c:v>
                </c:pt>
                <c:pt idx="20">
                  <c:v>30</c:v>
                </c:pt>
                <c:pt idx="21">
                  <c:v>31</c:v>
                </c:pt>
                <c:pt idx="22">
                  <c:v>32</c:v>
                </c:pt>
                <c:pt idx="23">
                  <c:v>33</c:v>
                </c:pt>
                <c:pt idx="24">
                  <c:v>34</c:v>
                </c:pt>
                <c:pt idx="25">
                  <c:v>35</c:v>
                </c:pt>
                <c:pt idx="26">
                  <c:v>36</c:v>
                </c:pt>
                <c:pt idx="27">
                  <c:v>37</c:v>
                </c:pt>
                <c:pt idx="28">
                  <c:v>38</c:v>
                </c:pt>
                <c:pt idx="29">
                  <c:v>39</c:v>
                </c:pt>
                <c:pt idx="30">
                  <c:v>40</c:v>
                </c:pt>
              </c:numCache>
            </c:numRef>
          </c:xVal>
          <c:yVal>
            <c:numRef>
              <c:f>'ფაკულტეტის გრაფიკი'!$C$2:$C$985</c:f>
              <c:numCache>
                <c:formatCode>General</c:formatCode>
                <c:ptCount val="31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1</c:v>
                </c:pt>
                <c:pt idx="10">
                  <c:v>13</c:v>
                </c:pt>
                <c:pt idx="11">
                  <c:v>7</c:v>
                </c:pt>
                <c:pt idx="12">
                  <c:v>17</c:v>
                </c:pt>
                <c:pt idx="13">
                  <c:v>15</c:v>
                </c:pt>
                <c:pt idx="14">
                  <c:v>20</c:v>
                </c:pt>
                <c:pt idx="15">
                  <c:v>54</c:v>
                </c:pt>
                <c:pt idx="16">
                  <c:v>32</c:v>
                </c:pt>
                <c:pt idx="17">
                  <c:v>37</c:v>
                </c:pt>
                <c:pt idx="18">
                  <c:v>43</c:v>
                </c:pt>
                <c:pt idx="19">
                  <c:v>38</c:v>
                </c:pt>
                <c:pt idx="20">
                  <c:v>80</c:v>
                </c:pt>
                <c:pt idx="21">
                  <c:v>22</c:v>
                </c:pt>
                <c:pt idx="22">
                  <c:v>47</c:v>
                </c:pt>
                <c:pt idx="23">
                  <c:v>37</c:v>
                </c:pt>
                <c:pt idx="24">
                  <c:v>51</c:v>
                </c:pt>
                <c:pt idx="25">
                  <c:v>68</c:v>
                </c:pt>
                <c:pt idx="26">
                  <c:v>69</c:v>
                </c:pt>
                <c:pt idx="27">
                  <c:v>70</c:v>
                </c:pt>
                <c:pt idx="28">
                  <c:v>84</c:v>
                </c:pt>
                <c:pt idx="29">
                  <c:v>30</c:v>
                </c:pt>
                <c:pt idx="30">
                  <c:v>98</c:v>
                </c:pt>
              </c:numCache>
            </c:numRef>
          </c:yVal>
          <c:smooth val="1"/>
        </c:ser>
        <c:axId val="80214272"/>
        <c:axId val="80355328"/>
      </c:scatterChart>
      <c:valAx>
        <c:axId val="80214272"/>
        <c:scaling>
          <c:orientation val="minMax"/>
          <c:max val="40"/>
        </c:scaling>
        <c:axPos val="b"/>
        <c:numFmt formatCode="General" sourceLinked="1"/>
        <c:tickLblPos val="nextTo"/>
        <c:crossAx val="80355328"/>
        <c:crosses val="autoZero"/>
        <c:crossBetween val="midCat"/>
      </c:valAx>
      <c:valAx>
        <c:axId val="80355328"/>
        <c:scaling>
          <c:orientation val="minMax"/>
        </c:scaling>
        <c:axPos val="l"/>
        <c:majorGridlines/>
        <c:numFmt formatCode="General" sourceLinked="1"/>
        <c:tickLblPos val="nextTo"/>
        <c:crossAx val="80214272"/>
        <c:crosses val="autoZero"/>
        <c:crossBetween val="midCat"/>
      </c:valAx>
    </c:plotArea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/>
            </a:pPr>
            <a:r>
              <a:rPr lang="ka-GE" sz="1200"/>
              <a:t>სტუდენტთა შეფასება</a:t>
            </a:r>
          </a:p>
        </c:rich>
      </c:tx>
      <c:layout>
        <c:manualLayout>
          <c:xMode val="edge"/>
          <c:yMode val="edge"/>
          <c:x val="0.3494045131151069"/>
          <c:y val="0.88888863180447863"/>
        </c:manualLayout>
      </c:layout>
    </c:title>
    <c:plotArea>
      <c:layout>
        <c:manualLayout>
          <c:layoutTarget val="inner"/>
          <c:xMode val="edge"/>
          <c:yMode val="edge"/>
          <c:x val="0.16433091326669166"/>
          <c:y val="0.20189094340735525"/>
          <c:w val="0.73759190809246078"/>
          <c:h val="0.56579197263263581"/>
        </c:manualLayout>
      </c:layout>
      <c:scatterChart>
        <c:scatterStyle val="smoothMarker"/>
        <c:ser>
          <c:idx val="1"/>
          <c:order val="1"/>
          <c:tx>
            <c:strRef>
              <c:f>'საგამოცდო ცენტრის გრაფიკი'!$C$3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marker>
            <c:symbol val="none"/>
          </c:marker>
          <c:xVal>
            <c:numRef>
              <c:f>'საგამოცდო ცენტრის გრაფიკი'!$B$4:$B$44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გრაფიკი'!$C$4:$C$44</c:f>
              <c:numCache>
                <c:formatCode>General</c:formatCode>
                <c:ptCount val="41"/>
                <c:pt idx="0">
                  <c:v>424</c:v>
                </c:pt>
                <c:pt idx="1">
                  <c:v>50</c:v>
                </c:pt>
                <c:pt idx="2">
                  <c:v>55</c:v>
                </c:pt>
                <c:pt idx="3">
                  <c:v>53</c:v>
                </c:pt>
                <c:pt idx="4">
                  <c:v>39</c:v>
                </c:pt>
                <c:pt idx="5">
                  <c:v>61</c:v>
                </c:pt>
                <c:pt idx="6">
                  <c:v>48</c:v>
                </c:pt>
                <c:pt idx="7">
                  <c:v>62</c:v>
                </c:pt>
                <c:pt idx="8">
                  <c:v>106</c:v>
                </c:pt>
                <c:pt idx="9">
                  <c:v>68</c:v>
                </c:pt>
                <c:pt idx="10">
                  <c:v>109</c:v>
                </c:pt>
                <c:pt idx="11">
                  <c:v>93</c:v>
                </c:pt>
                <c:pt idx="12">
                  <c:v>92</c:v>
                </c:pt>
                <c:pt idx="13">
                  <c:v>102</c:v>
                </c:pt>
                <c:pt idx="14">
                  <c:v>84</c:v>
                </c:pt>
                <c:pt idx="15">
                  <c:v>112</c:v>
                </c:pt>
                <c:pt idx="16">
                  <c:v>74</c:v>
                </c:pt>
                <c:pt idx="17">
                  <c:v>72</c:v>
                </c:pt>
                <c:pt idx="18">
                  <c:v>67</c:v>
                </c:pt>
                <c:pt idx="19">
                  <c:v>24</c:v>
                </c:pt>
                <c:pt idx="20">
                  <c:v>414</c:v>
                </c:pt>
                <c:pt idx="21">
                  <c:v>300</c:v>
                </c:pt>
                <c:pt idx="22">
                  <c:v>203</c:v>
                </c:pt>
                <c:pt idx="23">
                  <c:v>183</c:v>
                </c:pt>
                <c:pt idx="24">
                  <c:v>147</c:v>
                </c:pt>
                <c:pt idx="25">
                  <c:v>177</c:v>
                </c:pt>
                <c:pt idx="26">
                  <c:v>145</c:v>
                </c:pt>
                <c:pt idx="27">
                  <c:v>170</c:v>
                </c:pt>
                <c:pt idx="28">
                  <c:v>185</c:v>
                </c:pt>
                <c:pt idx="29">
                  <c:v>177</c:v>
                </c:pt>
                <c:pt idx="30">
                  <c:v>292</c:v>
                </c:pt>
                <c:pt idx="31">
                  <c:v>199</c:v>
                </c:pt>
                <c:pt idx="32">
                  <c:v>253</c:v>
                </c:pt>
                <c:pt idx="33">
                  <c:v>187</c:v>
                </c:pt>
                <c:pt idx="34">
                  <c:v>212</c:v>
                </c:pt>
                <c:pt idx="35">
                  <c:v>199</c:v>
                </c:pt>
                <c:pt idx="36">
                  <c:v>245</c:v>
                </c:pt>
                <c:pt idx="37">
                  <c:v>238</c:v>
                </c:pt>
                <c:pt idx="38">
                  <c:v>301</c:v>
                </c:pt>
                <c:pt idx="39">
                  <c:v>258</c:v>
                </c:pt>
                <c:pt idx="40">
                  <c:v>759</c:v>
                </c:pt>
              </c:numCache>
            </c:numRef>
          </c:yVal>
          <c:smooth val="1"/>
        </c:ser>
        <c:ser>
          <c:idx val="0"/>
          <c:order val="0"/>
          <c:tx>
            <c:strRef>
              <c:f>'საგამოცდო ცენტრის გრაფიკი'!$C$3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marker>
            <c:symbol val="none"/>
          </c:marker>
          <c:xVal>
            <c:numRef>
              <c:f>'საგამოცდო ცენტრის გრაფიკი'!$B$4:$B$44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გრაფიკი'!$C$4:$C$44</c:f>
              <c:numCache>
                <c:formatCode>General</c:formatCode>
                <c:ptCount val="41"/>
                <c:pt idx="0">
                  <c:v>424</c:v>
                </c:pt>
                <c:pt idx="1">
                  <c:v>50</c:v>
                </c:pt>
                <c:pt idx="2">
                  <c:v>55</c:v>
                </c:pt>
                <c:pt idx="3">
                  <c:v>53</c:v>
                </c:pt>
                <c:pt idx="4">
                  <c:v>39</c:v>
                </c:pt>
                <c:pt idx="5">
                  <c:v>61</c:v>
                </c:pt>
                <c:pt idx="6">
                  <c:v>48</c:v>
                </c:pt>
                <c:pt idx="7">
                  <c:v>62</c:v>
                </c:pt>
                <c:pt idx="8">
                  <c:v>106</c:v>
                </c:pt>
                <c:pt idx="9">
                  <c:v>68</c:v>
                </c:pt>
                <c:pt idx="10">
                  <c:v>109</c:v>
                </c:pt>
                <c:pt idx="11">
                  <c:v>93</c:v>
                </c:pt>
                <c:pt idx="12">
                  <c:v>92</c:v>
                </c:pt>
                <c:pt idx="13">
                  <c:v>102</c:v>
                </c:pt>
                <c:pt idx="14">
                  <c:v>84</c:v>
                </c:pt>
                <c:pt idx="15">
                  <c:v>112</c:v>
                </c:pt>
                <c:pt idx="16">
                  <c:v>74</c:v>
                </c:pt>
                <c:pt idx="17">
                  <c:v>72</c:v>
                </c:pt>
                <c:pt idx="18">
                  <c:v>67</c:v>
                </c:pt>
                <c:pt idx="19">
                  <c:v>24</c:v>
                </c:pt>
                <c:pt idx="20">
                  <c:v>414</c:v>
                </c:pt>
                <c:pt idx="21">
                  <c:v>300</c:v>
                </c:pt>
                <c:pt idx="22">
                  <c:v>203</c:v>
                </c:pt>
                <c:pt idx="23">
                  <c:v>183</c:v>
                </c:pt>
                <c:pt idx="24">
                  <c:v>147</c:v>
                </c:pt>
                <c:pt idx="25">
                  <c:v>177</c:v>
                </c:pt>
                <c:pt idx="26">
                  <c:v>145</c:v>
                </c:pt>
                <c:pt idx="27">
                  <c:v>170</c:v>
                </c:pt>
                <c:pt idx="28">
                  <c:v>185</c:v>
                </c:pt>
                <c:pt idx="29">
                  <c:v>177</c:v>
                </c:pt>
                <c:pt idx="30">
                  <c:v>292</c:v>
                </c:pt>
                <c:pt idx="31">
                  <c:v>199</c:v>
                </c:pt>
                <c:pt idx="32">
                  <c:v>253</c:v>
                </c:pt>
                <c:pt idx="33">
                  <c:v>187</c:v>
                </c:pt>
                <c:pt idx="34">
                  <c:v>212</c:v>
                </c:pt>
                <c:pt idx="35">
                  <c:v>199</c:v>
                </c:pt>
                <c:pt idx="36">
                  <c:v>245</c:v>
                </c:pt>
                <c:pt idx="37">
                  <c:v>238</c:v>
                </c:pt>
                <c:pt idx="38">
                  <c:v>301</c:v>
                </c:pt>
                <c:pt idx="39">
                  <c:v>258</c:v>
                </c:pt>
                <c:pt idx="40">
                  <c:v>759</c:v>
                </c:pt>
              </c:numCache>
            </c:numRef>
          </c:yVal>
          <c:smooth val="1"/>
        </c:ser>
        <c:axId val="45721088"/>
        <c:axId val="45722624"/>
      </c:scatterChart>
      <c:valAx>
        <c:axId val="45721088"/>
        <c:scaling>
          <c:orientation val="minMax"/>
          <c:max val="40"/>
          <c:min val="0"/>
        </c:scaling>
        <c:axPos val="b"/>
        <c:numFmt formatCode="General" sourceLinked="1"/>
        <c:tickLblPos val="nextTo"/>
        <c:crossAx val="45722624"/>
        <c:crosses val="autoZero"/>
        <c:crossBetween val="midCat"/>
      </c:valAx>
      <c:valAx>
        <c:axId val="45722624"/>
        <c:scaling>
          <c:orientation val="minMax"/>
        </c:scaling>
        <c:axPos val="l"/>
        <c:majorGridlines/>
        <c:numFmt formatCode="General" sourceLinked="1"/>
        <c:tickLblPos val="nextTo"/>
        <c:crossAx val="45721088"/>
        <c:crosses val="autoZero"/>
        <c:crossBetween val="midCat"/>
      </c:valAx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182063307660313"/>
          <c:y val="0.19989088540155547"/>
          <c:w val="0.7979202405524557"/>
          <c:h val="0.51849739255034066"/>
        </c:manualLayout>
      </c:layout>
      <c:scatterChart>
        <c:scatterStyle val="lineMarker"/>
        <c:ser>
          <c:idx val="0"/>
          <c:order val="0"/>
          <c:tx>
            <c:strRef>
              <c:f>გრაფიკი!$C$4</c:f>
              <c:strCache>
                <c:ptCount val="1"/>
                <c:pt idx="0">
                  <c:v>რაოდენობა </c:v>
                </c:pt>
              </c:strCache>
            </c:strRef>
          </c:tx>
          <c:xVal>
            <c:numRef>
              <c:f>გრაფიკი!$B$5:$B$4893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გრაფიკი!$C$5:$C$4893</c:f>
              <c:numCache>
                <c:formatCode>General</c:formatCode>
                <c:ptCount val="41"/>
                <c:pt idx="0">
                  <c:v>72</c:v>
                </c:pt>
                <c:pt idx="1">
                  <c:v>8</c:v>
                </c:pt>
                <c:pt idx="2">
                  <c:v>8</c:v>
                </c:pt>
                <c:pt idx="3">
                  <c:v>10</c:v>
                </c:pt>
                <c:pt idx="4">
                  <c:v>10</c:v>
                </c:pt>
                <c:pt idx="5">
                  <c:v>22</c:v>
                </c:pt>
                <c:pt idx="6">
                  <c:v>16</c:v>
                </c:pt>
                <c:pt idx="7">
                  <c:v>16</c:v>
                </c:pt>
                <c:pt idx="8">
                  <c:v>21</c:v>
                </c:pt>
                <c:pt idx="9">
                  <c:v>33</c:v>
                </c:pt>
                <c:pt idx="10">
                  <c:v>66</c:v>
                </c:pt>
                <c:pt idx="11">
                  <c:v>31</c:v>
                </c:pt>
                <c:pt idx="12">
                  <c:v>41</c:v>
                </c:pt>
                <c:pt idx="13">
                  <c:v>53</c:v>
                </c:pt>
                <c:pt idx="14">
                  <c:v>75</c:v>
                </c:pt>
                <c:pt idx="15">
                  <c:v>119</c:v>
                </c:pt>
                <c:pt idx="16">
                  <c:v>89</c:v>
                </c:pt>
                <c:pt idx="17">
                  <c:v>100</c:v>
                </c:pt>
                <c:pt idx="18">
                  <c:v>98</c:v>
                </c:pt>
                <c:pt idx="19">
                  <c:v>74</c:v>
                </c:pt>
                <c:pt idx="20">
                  <c:v>289</c:v>
                </c:pt>
                <c:pt idx="21">
                  <c:v>287</c:v>
                </c:pt>
                <c:pt idx="22">
                  <c:v>212</c:v>
                </c:pt>
                <c:pt idx="23">
                  <c:v>183</c:v>
                </c:pt>
                <c:pt idx="24">
                  <c:v>188</c:v>
                </c:pt>
                <c:pt idx="25">
                  <c:v>175</c:v>
                </c:pt>
                <c:pt idx="26">
                  <c:v>165</c:v>
                </c:pt>
                <c:pt idx="27">
                  <c:v>159</c:v>
                </c:pt>
                <c:pt idx="28">
                  <c:v>190</c:v>
                </c:pt>
                <c:pt idx="29">
                  <c:v>129</c:v>
                </c:pt>
                <c:pt idx="30">
                  <c:v>189</c:v>
                </c:pt>
                <c:pt idx="31">
                  <c:v>126</c:v>
                </c:pt>
                <c:pt idx="32">
                  <c:v>155</c:v>
                </c:pt>
                <c:pt idx="33">
                  <c:v>96</c:v>
                </c:pt>
                <c:pt idx="34">
                  <c:v>118</c:v>
                </c:pt>
                <c:pt idx="35">
                  <c:v>133</c:v>
                </c:pt>
                <c:pt idx="36">
                  <c:v>141</c:v>
                </c:pt>
                <c:pt idx="37">
                  <c:v>100</c:v>
                </c:pt>
                <c:pt idx="38">
                  <c:v>159</c:v>
                </c:pt>
                <c:pt idx="39">
                  <c:v>55</c:v>
                </c:pt>
                <c:pt idx="40">
                  <c:v>637</c:v>
                </c:pt>
              </c:numCache>
            </c:numRef>
          </c:yVal>
        </c:ser>
        <c:axId val="45774720"/>
        <c:axId val="45776256"/>
      </c:scatterChart>
      <c:valAx>
        <c:axId val="45774720"/>
        <c:scaling>
          <c:orientation val="minMax"/>
          <c:max val="40"/>
        </c:scaling>
        <c:axPos val="b"/>
        <c:numFmt formatCode="General" sourceLinked="1"/>
        <c:tickLblPos val="nextTo"/>
        <c:crossAx val="45776256"/>
        <c:crosses val="autoZero"/>
        <c:crossBetween val="midCat"/>
      </c:valAx>
      <c:valAx>
        <c:axId val="45776256"/>
        <c:scaling>
          <c:orientation val="minMax"/>
        </c:scaling>
        <c:axPos val="l"/>
        <c:majorGridlines/>
        <c:numFmt formatCode="General" sourceLinked="1"/>
        <c:tickLblPos val="nextTo"/>
        <c:crossAx val="45774720"/>
        <c:crosses val="autoZero"/>
        <c:crossBetween val="midCat"/>
      </c:valAx>
    </c:plotArea>
    <c:plotVisOnly val="1"/>
  </c:chart>
  <c:txPr>
    <a:bodyPr/>
    <a:lstStyle/>
    <a:p>
      <a:pPr>
        <a:defRPr b="1"/>
      </a:pPr>
      <a:endParaRPr lang="en-US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737729658792686"/>
          <c:y val="0.18020572572937071"/>
          <c:w val="0.78854632545931758"/>
          <c:h val="0.58190402500265415"/>
        </c:manualLayout>
      </c:layout>
      <c:scatterChart>
        <c:scatterStyle val="lineMarker"/>
        <c:ser>
          <c:idx val="0"/>
          <c:order val="0"/>
          <c:tx>
            <c:strRef>
              <c:f>'საუნივერსიტეტო გრაფიკი'!$D$3</c:f>
              <c:strCache>
                <c:ptCount val="1"/>
                <c:pt idx="0">
                  <c:v>shefaseba</c:v>
                </c:pt>
              </c:strCache>
            </c:strRef>
          </c:tx>
          <c:xVal>
            <c:numRef>
              <c:f>'საუნივერსიტეტო გრაფიკი'!$C$4:$C$79957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'საუნივერსიტეტო გრაფიკი'!$D$4:$D$79957</c:f>
              <c:numCache>
                <c:formatCode>General</c:formatCode>
                <c:ptCount val="41"/>
                <c:pt idx="0">
                  <c:v>2206</c:v>
                </c:pt>
                <c:pt idx="1">
                  <c:v>137</c:v>
                </c:pt>
                <c:pt idx="2">
                  <c:v>247</c:v>
                </c:pt>
                <c:pt idx="3">
                  <c:v>257</c:v>
                </c:pt>
                <c:pt idx="4">
                  <c:v>239</c:v>
                </c:pt>
                <c:pt idx="5">
                  <c:v>402</c:v>
                </c:pt>
                <c:pt idx="6">
                  <c:v>369</c:v>
                </c:pt>
                <c:pt idx="7">
                  <c:v>437</c:v>
                </c:pt>
                <c:pt idx="8">
                  <c:v>514</c:v>
                </c:pt>
                <c:pt idx="9">
                  <c:v>436</c:v>
                </c:pt>
                <c:pt idx="10">
                  <c:v>988</c:v>
                </c:pt>
                <c:pt idx="11">
                  <c:v>638</c:v>
                </c:pt>
                <c:pt idx="12">
                  <c:v>807</c:v>
                </c:pt>
                <c:pt idx="13">
                  <c:v>798</c:v>
                </c:pt>
                <c:pt idx="14">
                  <c:v>837</c:v>
                </c:pt>
                <c:pt idx="15">
                  <c:v>1220</c:v>
                </c:pt>
                <c:pt idx="16">
                  <c:v>1012</c:v>
                </c:pt>
                <c:pt idx="17">
                  <c:v>963</c:v>
                </c:pt>
                <c:pt idx="18">
                  <c:v>750</c:v>
                </c:pt>
                <c:pt idx="19">
                  <c:v>456</c:v>
                </c:pt>
                <c:pt idx="20">
                  <c:v>4057</c:v>
                </c:pt>
                <c:pt idx="21">
                  <c:v>3453</c:v>
                </c:pt>
                <c:pt idx="22">
                  <c:v>2570</c:v>
                </c:pt>
                <c:pt idx="23">
                  <c:v>2375</c:v>
                </c:pt>
                <c:pt idx="24">
                  <c:v>2364</c:v>
                </c:pt>
                <c:pt idx="25">
                  <c:v>2862</c:v>
                </c:pt>
                <c:pt idx="26">
                  <c:v>2542</c:v>
                </c:pt>
                <c:pt idx="27">
                  <c:v>2588</c:v>
                </c:pt>
                <c:pt idx="28">
                  <c:v>2910</c:v>
                </c:pt>
                <c:pt idx="29">
                  <c:v>2408</c:v>
                </c:pt>
                <c:pt idx="30">
                  <c:v>3745</c:v>
                </c:pt>
                <c:pt idx="31">
                  <c:v>2375</c:v>
                </c:pt>
                <c:pt idx="32">
                  <c:v>3041</c:v>
                </c:pt>
                <c:pt idx="33">
                  <c:v>2640</c:v>
                </c:pt>
                <c:pt idx="34">
                  <c:v>2988</c:v>
                </c:pt>
                <c:pt idx="35">
                  <c:v>3335</c:v>
                </c:pt>
                <c:pt idx="36">
                  <c:v>3109</c:v>
                </c:pt>
                <c:pt idx="37">
                  <c:v>2991</c:v>
                </c:pt>
                <c:pt idx="38">
                  <c:v>3711</c:v>
                </c:pt>
                <c:pt idx="39">
                  <c:v>2523</c:v>
                </c:pt>
                <c:pt idx="40">
                  <c:v>7613</c:v>
                </c:pt>
              </c:numCache>
            </c:numRef>
          </c:yVal>
        </c:ser>
        <c:axId val="79479168"/>
        <c:axId val="80358400"/>
      </c:scatterChart>
      <c:valAx>
        <c:axId val="79479168"/>
        <c:scaling>
          <c:orientation val="minMax"/>
          <c:max val="40"/>
        </c:scaling>
        <c:axPos val="b"/>
        <c:numFmt formatCode="General" sourceLinked="1"/>
        <c:tickLblPos val="nextTo"/>
        <c:crossAx val="80358400"/>
        <c:crosses val="autoZero"/>
        <c:crossBetween val="midCat"/>
      </c:valAx>
      <c:valAx>
        <c:axId val="80358400"/>
        <c:scaling>
          <c:orientation val="minMax"/>
        </c:scaling>
        <c:axPos val="l"/>
        <c:majorGridlines/>
        <c:numFmt formatCode="General" sourceLinked="1"/>
        <c:tickLblPos val="nextTo"/>
        <c:crossAx val="79479168"/>
        <c:crosses val="autoZero"/>
        <c:crossBetween val="midCat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607937896651807"/>
          <c:y val="0.2188016132129825"/>
          <c:w val="0.7390522018081076"/>
          <c:h val="0.5819630625440112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გრაფიკი'!$C$2</c:f>
              <c:strCache>
                <c:ptCount val="1"/>
                <c:pt idx="0">
                  <c:v>shefaseba</c:v>
                </c:pt>
              </c:strCache>
            </c:strRef>
          </c:tx>
          <c:xVal>
            <c:numRef>
              <c:f>'ფაკულტეტის გრაფიკი'!$B$3:$B$2696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</c:numCache>
            </c:numRef>
          </c:xVal>
          <c:yVal>
            <c:numRef>
              <c:f>'ფაკულტეტის გრაფიკი'!$C$3:$C$2696</c:f>
              <c:numCache>
                <c:formatCode>General</c:formatCode>
                <c:ptCount val="40"/>
                <c:pt idx="0">
                  <c:v>14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5">
                  <c:v>1</c:v>
                </c:pt>
                <c:pt idx="6">
                  <c:v>6</c:v>
                </c:pt>
                <c:pt idx="7">
                  <c:v>11</c:v>
                </c:pt>
                <c:pt idx="8">
                  <c:v>7</c:v>
                </c:pt>
                <c:pt idx="9">
                  <c:v>50</c:v>
                </c:pt>
                <c:pt idx="10">
                  <c:v>12</c:v>
                </c:pt>
                <c:pt idx="11">
                  <c:v>13</c:v>
                </c:pt>
                <c:pt idx="12">
                  <c:v>11</c:v>
                </c:pt>
                <c:pt idx="13">
                  <c:v>8</c:v>
                </c:pt>
                <c:pt idx="14">
                  <c:v>24</c:v>
                </c:pt>
                <c:pt idx="15">
                  <c:v>14</c:v>
                </c:pt>
                <c:pt idx="16">
                  <c:v>9</c:v>
                </c:pt>
                <c:pt idx="17">
                  <c:v>21</c:v>
                </c:pt>
                <c:pt idx="18">
                  <c:v>7</c:v>
                </c:pt>
                <c:pt idx="19">
                  <c:v>65</c:v>
                </c:pt>
                <c:pt idx="20">
                  <c:v>142</c:v>
                </c:pt>
                <c:pt idx="21">
                  <c:v>72</c:v>
                </c:pt>
                <c:pt idx="22">
                  <c:v>75</c:v>
                </c:pt>
                <c:pt idx="23">
                  <c:v>67</c:v>
                </c:pt>
                <c:pt idx="24">
                  <c:v>118</c:v>
                </c:pt>
                <c:pt idx="25">
                  <c:v>71</c:v>
                </c:pt>
                <c:pt idx="26">
                  <c:v>75</c:v>
                </c:pt>
                <c:pt idx="27">
                  <c:v>84</c:v>
                </c:pt>
                <c:pt idx="28">
                  <c:v>56</c:v>
                </c:pt>
                <c:pt idx="29">
                  <c:v>128</c:v>
                </c:pt>
                <c:pt idx="30">
                  <c:v>89</c:v>
                </c:pt>
                <c:pt idx="31">
                  <c:v>82</c:v>
                </c:pt>
                <c:pt idx="32">
                  <c:v>92</c:v>
                </c:pt>
                <c:pt idx="33">
                  <c:v>85</c:v>
                </c:pt>
                <c:pt idx="34">
                  <c:v>144</c:v>
                </c:pt>
                <c:pt idx="35">
                  <c:v>110</c:v>
                </c:pt>
                <c:pt idx="36">
                  <c:v>136</c:v>
                </c:pt>
                <c:pt idx="37">
                  <c:v>174</c:v>
                </c:pt>
                <c:pt idx="38">
                  <c:v>130</c:v>
                </c:pt>
                <c:pt idx="39">
                  <c:v>440</c:v>
                </c:pt>
              </c:numCache>
            </c:numRef>
          </c:yVal>
        </c:ser>
        <c:axId val="75965952"/>
        <c:axId val="75967488"/>
      </c:scatterChart>
      <c:valAx>
        <c:axId val="75965952"/>
        <c:scaling>
          <c:orientation val="minMax"/>
          <c:max val="40"/>
        </c:scaling>
        <c:axPos val="b"/>
        <c:numFmt formatCode="General" sourceLinked="1"/>
        <c:tickLblPos val="nextTo"/>
        <c:crossAx val="75967488"/>
        <c:crosses val="autoZero"/>
        <c:crossBetween val="midCat"/>
      </c:valAx>
      <c:valAx>
        <c:axId val="75967488"/>
        <c:scaling>
          <c:orientation val="minMax"/>
          <c:max val="450"/>
        </c:scaling>
        <c:axPos val="l"/>
        <c:majorGridlines/>
        <c:numFmt formatCode="General" sourceLinked="1"/>
        <c:tickLblPos val="nextTo"/>
        <c:crossAx val="75965952"/>
        <c:crosses val="autoZero"/>
        <c:crossBetween val="midCat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897304179390029"/>
          <c:y val="0.19654467719836921"/>
          <c:w val="0.79532077820169389"/>
          <c:h val="0.62803050562075968"/>
        </c:manualLayout>
      </c:layout>
      <c:scatterChart>
        <c:scatterStyle val="lineMarker"/>
        <c:ser>
          <c:idx val="0"/>
          <c:order val="0"/>
          <c:tx>
            <c:strRef>
              <c:f>გრაფიკი!$C$3</c:f>
              <c:strCache>
                <c:ptCount val="1"/>
                <c:pt idx="0">
                  <c:v>shefaseba</c:v>
                </c:pt>
              </c:strCache>
            </c:strRef>
          </c:tx>
          <c:xVal>
            <c:numRef>
              <c:f>გრაფიკი!$B$4:$B$16465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გრაფიკი!$C$4:$C$16465</c:f>
              <c:numCache>
                <c:formatCode>General</c:formatCode>
                <c:ptCount val="41"/>
                <c:pt idx="0">
                  <c:v>480</c:v>
                </c:pt>
                <c:pt idx="1">
                  <c:v>20</c:v>
                </c:pt>
                <c:pt idx="2">
                  <c:v>52</c:v>
                </c:pt>
                <c:pt idx="3">
                  <c:v>46</c:v>
                </c:pt>
                <c:pt idx="4">
                  <c:v>46</c:v>
                </c:pt>
                <c:pt idx="5">
                  <c:v>78</c:v>
                </c:pt>
                <c:pt idx="6">
                  <c:v>67</c:v>
                </c:pt>
                <c:pt idx="7">
                  <c:v>75</c:v>
                </c:pt>
                <c:pt idx="8">
                  <c:v>86</c:v>
                </c:pt>
                <c:pt idx="9">
                  <c:v>73</c:v>
                </c:pt>
                <c:pt idx="10">
                  <c:v>167</c:v>
                </c:pt>
                <c:pt idx="11">
                  <c:v>92</c:v>
                </c:pt>
                <c:pt idx="12">
                  <c:v>158</c:v>
                </c:pt>
                <c:pt idx="13">
                  <c:v>134</c:v>
                </c:pt>
                <c:pt idx="14">
                  <c:v>135</c:v>
                </c:pt>
                <c:pt idx="15">
                  <c:v>196</c:v>
                </c:pt>
                <c:pt idx="16">
                  <c:v>173</c:v>
                </c:pt>
                <c:pt idx="17">
                  <c:v>136</c:v>
                </c:pt>
                <c:pt idx="18">
                  <c:v>102</c:v>
                </c:pt>
                <c:pt idx="19">
                  <c:v>54</c:v>
                </c:pt>
                <c:pt idx="20">
                  <c:v>862</c:v>
                </c:pt>
                <c:pt idx="21">
                  <c:v>753</c:v>
                </c:pt>
                <c:pt idx="22">
                  <c:v>491</c:v>
                </c:pt>
                <c:pt idx="23">
                  <c:v>440</c:v>
                </c:pt>
                <c:pt idx="24">
                  <c:v>480</c:v>
                </c:pt>
                <c:pt idx="25">
                  <c:v>629</c:v>
                </c:pt>
                <c:pt idx="26">
                  <c:v>497</c:v>
                </c:pt>
                <c:pt idx="27">
                  <c:v>568</c:v>
                </c:pt>
                <c:pt idx="28">
                  <c:v>649</c:v>
                </c:pt>
                <c:pt idx="29">
                  <c:v>473</c:v>
                </c:pt>
                <c:pt idx="30">
                  <c:v>734</c:v>
                </c:pt>
                <c:pt idx="31">
                  <c:v>484</c:v>
                </c:pt>
                <c:pt idx="32">
                  <c:v>642</c:v>
                </c:pt>
                <c:pt idx="33">
                  <c:v>551</c:v>
                </c:pt>
                <c:pt idx="34">
                  <c:v>651</c:v>
                </c:pt>
                <c:pt idx="35">
                  <c:v>666</c:v>
                </c:pt>
                <c:pt idx="36">
                  <c:v>653</c:v>
                </c:pt>
                <c:pt idx="37">
                  <c:v>620</c:v>
                </c:pt>
                <c:pt idx="38">
                  <c:v>771</c:v>
                </c:pt>
                <c:pt idx="39">
                  <c:v>577</c:v>
                </c:pt>
                <c:pt idx="40">
                  <c:v>1860</c:v>
                </c:pt>
              </c:numCache>
            </c:numRef>
          </c:yVal>
        </c:ser>
        <c:axId val="74361472"/>
        <c:axId val="74363264"/>
      </c:scatterChart>
      <c:valAx>
        <c:axId val="74361472"/>
        <c:scaling>
          <c:orientation val="minMax"/>
          <c:max val="40"/>
        </c:scaling>
        <c:axPos val="b"/>
        <c:numFmt formatCode="General" sourceLinked="1"/>
        <c:tickLblPos val="nextTo"/>
        <c:crossAx val="74363264"/>
        <c:crosses val="autoZero"/>
        <c:crossBetween val="midCat"/>
      </c:valAx>
      <c:valAx>
        <c:axId val="74363264"/>
        <c:scaling>
          <c:orientation val="minMax"/>
          <c:max val="1900"/>
          <c:min val="0"/>
        </c:scaling>
        <c:axPos val="l"/>
        <c:majorGridlines/>
        <c:numFmt formatCode="General" sourceLinked="1"/>
        <c:tickLblPos val="nextTo"/>
        <c:crossAx val="74361472"/>
        <c:crosses val="autoZero"/>
        <c:crossBetween val="midCat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297930702341659"/>
          <c:y val="0.2119234117806735"/>
          <c:w val="0.76411327223622361"/>
          <c:h val="0.53448452653489664"/>
        </c:manualLayout>
      </c:layout>
      <c:scatterChart>
        <c:scatterStyle val="smoothMarker"/>
        <c:ser>
          <c:idx val="0"/>
          <c:order val="0"/>
          <c:tx>
            <c:strRef>
              <c:f>'საგამოცდოს გრაფიკი (40)'!$D$2</c:f>
              <c:strCache>
                <c:ptCount val="1"/>
                <c:pt idx="0">
                  <c:v>raodenoba</c:v>
                </c:pt>
              </c:strCache>
            </c:strRef>
          </c:tx>
          <c:marker>
            <c:symbol val="none"/>
          </c:marker>
          <c:xVal>
            <c:strRef>
              <c:f>'საგამოცდოს გრაფიკი (40)'!$C$3:$C$7291</c:f>
              <c:strCache>
                <c:ptCount val="41"/>
                <c:pt idx="0">
                  <c:v>0 Count</c:v>
                </c:pt>
                <c:pt idx="1">
                  <c:v>1 Count</c:v>
                </c:pt>
                <c:pt idx="2">
                  <c:v>2 Count</c:v>
                </c:pt>
                <c:pt idx="3">
                  <c:v>3 Count</c:v>
                </c:pt>
                <c:pt idx="4">
                  <c:v>4 Count</c:v>
                </c:pt>
                <c:pt idx="5">
                  <c:v>5 Count</c:v>
                </c:pt>
                <c:pt idx="6">
                  <c:v>6 Count</c:v>
                </c:pt>
                <c:pt idx="7">
                  <c:v>7 Count</c:v>
                </c:pt>
                <c:pt idx="8">
                  <c:v>8 Count</c:v>
                </c:pt>
                <c:pt idx="9">
                  <c:v>9 Count</c:v>
                </c:pt>
                <c:pt idx="10">
                  <c:v>10 Count</c:v>
                </c:pt>
                <c:pt idx="11">
                  <c:v>11 Count</c:v>
                </c:pt>
                <c:pt idx="12">
                  <c:v>12 Count</c:v>
                </c:pt>
                <c:pt idx="13">
                  <c:v>13 Count</c:v>
                </c:pt>
                <c:pt idx="14">
                  <c:v>14 Count</c:v>
                </c:pt>
                <c:pt idx="15">
                  <c:v>15 Count</c:v>
                </c:pt>
                <c:pt idx="16">
                  <c:v>16 Count</c:v>
                </c:pt>
                <c:pt idx="17">
                  <c:v>17 Count</c:v>
                </c:pt>
                <c:pt idx="18">
                  <c:v>18 Count</c:v>
                </c:pt>
                <c:pt idx="19">
                  <c:v>19 Count</c:v>
                </c:pt>
                <c:pt idx="20">
                  <c:v>20 Count</c:v>
                </c:pt>
                <c:pt idx="21">
                  <c:v>21 Count</c:v>
                </c:pt>
                <c:pt idx="22">
                  <c:v>22 Count</c:v>
                </c:pt>
                <c:pt idx="23">
                  <c:v>23 Count</c:v>
                </c:pt>
                <c:pt idx="24">
                  <c:v>24 Count</c:v>
                </c:pt>
                <c:pt idx="25">
                  <c:v>25 Count</c:v>
                </c:pt>
                <c:pt idx="26">
                  <c:v>26 Count</c:v>
                </c:pt>
                <c:pt idx="27">
                  <c:v>27 Count</c:v>
                </c:pt>
                <c:pt idx="28">
                  <c:v>28 Count</c:v>
                </c:pt>
                <c:pt idx="29">
                  <c:v>29 Count</c:v>
                </c:pt>
                <c:pt idx="30">
                  <c:v>30 Count</c:v>
                </c:pt>
                <c:pt idx="31">
                  <c:v>31 Count</c:v>
                </c:pt>
                <c:pt idx="32">
                  <c:v>32 Count</c:v>
                </c:pt>
                <c:pt idx="33">
                  <c:v>33 Count</c:v>
                </c:pt>
                <c:pt idx="34">
                  <c:v>34 Count</c:v>
                </c:pt>
                <c:pt idx="35">
                  <c:v>35 Count</c:v>
                </c:pt>
                <c:pt idx="36">
                  <c:v>36 Count</c:v>
                </c:pt>
                <c:pt idx="37">
                  <c:v>37 Count</c:v>
                </c:pt>
                <c:pt idx="38">
                  <c:v>38 Count</c:v>
                </c:pt>
                <c:pt idx="39">
                  <c:v>39 Count</c:v>
                </c:pt>
                <c:pt idx="40">
                  <c:v>40 Count</c:v>
                </c:pt>
              </c:strCache>
            </c:strRef>
          </c:xVal>
          <c:yVal>
            <c:numRef>
              <c:f>'საგამოცდოს გრაფიკი (40)'!$D$3:$D$7291</c:f>
              <c:numCache>
                <c:formatCode>General</c:formatCode>
                <c:ptCount val="41"/>
                <c:pt idx="0">
                  <c:v>152</c:v>
                </c:pt>
                <c:pt idx="1">
                  <c:v>4</c:v>
                </c:pt>
                <c:pt idx="2">
                  <c:v>5</c:v>
                </c:pt>
                <c:pt idx="3">
                  <c:v>10</c:v>
                </c:pt>
                <c:pt idx="4">
                  <c:v>18</c:v>
                </c:pt>
                <c:pt idx="5">
                  <c:v>21</c:v>
                </c:pt>
                <c:pt idx="6">
                  <c:v>30</c:v>
                </c:pt>
                <c:pt idx="7">
                  <c:v>31</c:v>
                </c:pt>
                <c:pt idx="8">
                  <c:v>31</c:v>
                </c:pt>
                <c:pt idx="9">
                  <c:v>20</c:v>
                </c:pt>
                <c:pt idx="10">
                  <c:v>52</c:v>
                </c:pt>
                <c:pt idx="11">
                  <c:v>25</c:v>
                </c:pt>
                <c:pt idx="12">
                  <c:v>41</c:v>
                </c:pt>
                <c:pt idx="13">
                  <c:v>42</c:v>
                </c:pt>
                <c:pt idx="14">
                  <c:v>57</c:v>
                </c:pt>
                <c:pt idx="15">
                  <c:v>93</c:v>
                </c:pt>
                <c:pt idx="16">
                  <c:v>69</c:v>
                </c:pt>
                <c:pt idx="17">
                  <c:v>73</c:v>
                </c:pt>
                <c:pt idx="18">
                  <c:v>77</c:v>
                </c:pt>
                <c:pt idx="19">
                  <c:v>45</c:v>
                </c:pt>
                <c:pt idx="20">
                  <c:v>242</c:v>
                </c:pt>
                <c:pt idx="21">
                  <c:v>280</c:v>
                </c:pt>
                <c:pt idx="22">
                  <c:v>206</c:v>
                </c:pt>
                <c:pt idx="23">
                  <c:v>226</c:v>
                </c:pt>
                <c:pt idx="24">
                  <c:v>205</c:v>
                </c:pt>
                <c:pt idx="25">
                  <c:v>224</c:v>
                </c:pt>
                <c:pt idx="26">
                  <c:v>250</c:v>
                </c:pt>
                <c:pt idx="27">
                  <c:v>219</c:v>
                </c:pt>
                <c:pt idx="28">
                  <c:v>270</c:v>
                </c:pt>
                <c:pt idx="29">
                  <c:v>264</c:v>
                </c:pt>
                <c:pt idx="30">
                  <c:v>420</c:v>
                </c:pt>
                <c:pt idx="31">
                  <c:v>258</c:v>
                </c:pt>
                <c:pt idx="32">
                  <c:v>343</c:v>
                </c:pt>
                <c:pt idx="33">
                  <c:v>331</c:v>
                </c:pt>
                <c:pt idx="34">
                  <c:v>330</c:v>
                </c:pt>
                <c:pt idx="35">
                  <c:v>416</c:v>
                </c:pt>
                <c:pt idx="36">
                  <c:v>326</c:v>
                </c:pt>
                <c:pt idx="37">
                  <c:v>265</c:v>
                </c:pt>
                <c:pt idx="38">
                  <c:v>402</c:v>
                </c:pt>
                <c:pt idx="39">
                  <c:v>240</c:v>
                </c:pt>
                <c:pt idx="40">
                  <c:v>635</c:v>
                </c:pt>
              </c:numCache>
            </c:numRef>
          </c:yVal>
          <c:smooth val="1"/>
        </c:ser>
        <c:axId val="78787328"/>
        <c:axId val="78788864"/>
      </c:scatterChart>
      <c:valAx>
        <c:axId val="78787328"/>
        <c:scaling>
          <c:orientation val="minMax"/>
          <c:max val="40"/>
        </c:scaling>
        <c:axPos val="b"/>
        <c:tickLblPos val="nextTo"/>
        <c:crossAx val="78788864"/>
        <c:crosses val="autoZero"/>
        <c:crossBetween val="midCat"/>
      </c:valAx>
      <c:valAx>
        <c:axId val="78788864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78787328"/>
        <c:crosses val="autoZero"/>
        <c:crossBetween val="midCat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ka-GE" sz="1100" b="1"/>
              <a:t>სოციალურ და</a:t>
            </a:r>
            <a:r>
              <a:rPr lang="en-US" sz="1100" b="1"/>
              <a:t> </a:t>
            </a:r>
            <a:r>
              <a:rPr lang="ka-GE" sz="1100" b="1"/>
              <a:t>პოლიტიკუ მეცნიერებათა ფაკულტეტი</a:t>
            </a:r>
            <a:endParaRPr lang="en-US" sz="1100"/>
          </a:p>
          <a:p>
            <a:pPr>
              <a:defRPr/>
            </a:pPr>
            <a:r>
              <a:rPr lang="en-US" sz="1100" b="1"/>
              <a:t>(</a:t>
            </a:r>
            <a:r>
              <a:rPr lang="ka-GE" sz="1100" b="1"/>
              <a:t>ფაკულტეტის</a:t>
            </a:r>
            <a:r>
              <a:rPr lang="en-US" sz="1100" b="1" baseline="0"/>
              <a:t> </a:t>
            </a:r>
            <a:r>
              <a:rPr lang="ka-GE" sz="1100" b="1"/>
              <a:t>მიერ ჩატარებული გამოცდები </a:t>
            </a:r>
            <a:r>
              <a:rPr lang="en-US" sz="1100" b="1"/>
              <a:t>)</a:t>
            </a:r>
          </a:p>
          <a:p>
            <a:pPr>
              <a:defRPr/>
            </a:pPr>
            <a:endParaRPr lang="en-US" sz="900"/>
          </a:p>
        </c:rich>
      </c:tx>
      <c:layout>
        <c:manualLayout>
          <c:xMode val="edge"/>
          <c:yMode val="edge"/>
          <c:x val="0.30151204597658532"/>
          <c:y val="2.9890184292092632E-2"/>
        </c:manualLayout>
      </c:layout>
    </c:title>
    <c:plotArea>
      <c:layout>
        <c:manualLayout>
          <c:layoutTarget val="inner"/>
          <c:xMode val="edge"/>
          <c:yMode val="edge"/>
          <c:x val="0.12978937703458437"/>
          <c:y val="0.17157073984392848"/>
          <c:w val="0.80262244604583566"/>
          <c:h val="0.52077279962161849"/>
        </c:manualLayout>
      </c:layout>
      <c:scatterChart>
        <c:scatterStyle val="smoothMarker"/>
        <c:ser>
          <c:idx val="0"/>
          <c:order val="0"/>
          <c:tx>
            <c:strRef>
              <c:f>'ფაკულტეტის გრაფიკი(40)'!$C$1</c:f>
              <c:strCache>
                <c:ptCount val="1"/>
                <c:pt idx="0">
                  <c:v>raodenoba</c:v>
                </c:pt>
              </c:strCache>
            </c:strRef>
          </c:tx>
          <c:marker>
            <c:symbol val="none"/>
          </c:marker>
          <c:xVal>
            <c:numRef>
              <c:f>'ფაკულტეტის გრაფიკი(40)'!$B$2:$B$1171</c:f>
              <c:numCache>
                <c:formatCode>General</c:formatCode>
                <c:ptCount val="37"/>
                <c:pt idx="1">
                  <c:v>0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  <c:pt idx="29">
                  <c:v>33</c:v>
                </c:pt>
                <c:pt idx="30">
                  <c:v>34</c:v>
                </c:pt>
                <c:pt idx="31">
                  <c:v>35</c:v>
                </c:pt>
                <c:pt idx="32">
                  <c:v>36</c:v>
                </c:pt>
                <c:pt idx="33">
                  <c:v>37</c:v>
                </c:pt>
                <c:pt idx="34">
                  <c:v>38</c:v>
                </c:pt>
                <c:pt idx="35">
                  <c:v>39</c:v>
                </c:pt>
                <c:pt idx="36">
                  <c:v>40</c:v>
                </c:pt>
              </c:numCache>
            </c:numRef>
          </c:xVal>
          <c:yVal>
            <c:numRef>
              <c:f>'ფაკულტეტის გრაფიკი(40)'!$C$2:$C$1171</c:f>
              <c:numCache>
                <c:formatCode>General</c:formatCode>
                <c:ptCount val="3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  <c:pt idx="11">
                  <c:v>13</c:v>
                </c:pt>
                <c:pt idx="12">
                  <c:v>14</c:v>
                </c:pt>
                <c:pt idx="13">
                  <c:v>4</c:v>
                </c:pt>
                <c:pt idx="14">
                  <c:v>4</c:v>
                </c:pt>
                <c:pt idx="15">
                  <c:v>11</c:v>
                </c:pt>
                <c:pt idx="16">
                  <c:v>28</c:v>
                </c:pt>
                <c:pt idx="17">
                  <c:v>59</c:v>
                </c:pt>
                <c:pt idx="18">
                  <c:v>17</c:v>
                </c:pt>
                <c:pt idx="19">
                  <c:v>13</c:v>
                </c:pt>
                <c:pt idx="20">
                  <c:v>21</c:v>
                </c:pt>
                <c:pt idx="21">
                  <c:v>55</c:v>
                </c:pt>
                <c:pt idx="22">
                  <c:v>18</c:v>
                </c:pt>
                <c:pt idx="23">
                  <c:v>30</c:v>
                </c:pt>
                <c:pt idx="24">
                  <c:v>40</c:v>
                </c:pt>
                <c:pt idx="25">
                  <c:v>33</c:v>
                </c:pt>
                <c:pt idx="26">
                  <c:v>64</c:v>
                </c:pt>
                <c:pt idx="27">
                  <c:v>24</c:v>
                </c:pt>
                <c:pt idx="28">
                  <c:v>37</c:v>
                </c:pt>
                <c:pt idx="29">
                  <c:v>35</c:v>
                </c:pt>
                <c:pt idx="30">
                  <c:v>63</c:v>
                </c:pt>
                <c:pt idx="31">
                  <c:v>92</c:v>
                </c:pt>
                <c:pt idx="32">
                  <c:v>67</c:v>
                </c:pt>
                <c:pt idx="33">
                  <c:v>91</c:v>
                </c:pt>
                <c:pt idx="34">
                  <c:v>113</c:v>
                </c:pt>
                <c:pt idx="35">
                  <c:v>53</c:v>
                </c:pt>
                <c:pt idx="36">
                  <c:v>118</c:v>
                </c:pt>
              </c:numCache>
            </c:numRef>
          </c:yVal>
          <c:smooth val="1"/>
        </c:ser>
        <c:axId val="78877824"/>
        <c:axId val="78880128"/>
      </c:scatterChart>
      <c:valAx>
        <c:axId val="78877824"/>
        <c:scaling>
          <c:orientation val="minMax"/>
          <c:max val="40"/>
        </c:scaling>
        <c:axPos val="b"/>
        <c:numFmt formatCode="General" sourceLinked="1"/>
        <c:tickLblPos val="nextTo"/>
        <c:crossAx val="78880128"/>
        <c:crosses val="autoZero"/>
        <c:crossBetween val="midCat"/>
      </c:valAx>
      <c:valAx>
        <c:axId val="78880128"/>
        <c:scaling>
          <c:orientation val="minMax"/>
          <c:max val="120"/>
        </c:scaling>
        <c:axPos val="l"/>
        <c:majorGridlines/>
        <c:numFmt formatCode="General" sourceLinked="1"/>
        <c:tickLblPos val="nextTo"/>
        <c:crossAx val="78877824"/>
        <c:crosses val="autoZero"/>
        <c:crossBetween val="midCat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492172349424071"/>
          <c:y val="0.17939380026476281"/>
          <c:w val="0.78810245493506859"/>
          <c:h val="0.57183688773597152"/>
        </c:manualLayout>
      </c:layout>
      <c:scatterChart>
        <c:scatterStyle val="smoothMarker"/>
        <c:ser>
          <c:idx val="0"/>
          <c:order val="0"/>
          <c:tx>
            <c:strRef>
              <c:f>'საგამოცდო ცენტრის გრაფიკი'!$D$3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marker>
            <c:symbol val="none"/>
          </c:marker>
          <c:xVal>
            <c:numRef>
              <c:f>'საგამოცდო ცენტრის გრაფიკი'!$C$4:$C$44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გრაფიკი'!$D$4:$D$44</c:f>
              <c:numCache>
                <c:formatCode>General</c:formatCode>
                <c:ptCount val="41"/>
                <c:pt idx="0">
                  <c:v>372</c:v>
                </c:pt>
                <c:pt idx="1">
                  <c:v>26</c:v>
                </c:pt>
                <c:pt idx="2">
                  <c:v>54</c:v>
                </c:pt>
                <c:pt idx="3">
                  <c:v>64</c:v>
                </c:pt>
                <c:pt idx="4">
                  <c:v>58</c:v>
                </c:pt>
                <c:pt idx="5">
                  <c:v>96</c:v>
                </c:pt>
                <c:pt idx="6">
                  <c:v>72</c:v>
                </c:pt>
                <c:pt idx="7">
                  <c:v>103</c:v>
                </c:pt>
                <c:pt idx="8">
                  <c:v>105</c:v>
                </c:pt>
                <c:pt idx="9">
                  <c:v>108</c:v>
                </c:pt>
                <c:pt idx="10">
                  <c:v>215</c:v>
                </c:pt>
                <c:pt idx="11">
                  <c:v>139</c:v>
                </c:pt>
                <c:pt idx="12">
                  <c:v>145</c:v>
                </c:pt>
                <c:pt idx="13">
                  <c:v>159</c:v>
                </c:pt>
                <c:pt idx="14">
                  <c:v>157</c:v>
                </c:pt>
                <c:pt idx="15">
                  <c:v>249</c:v>
                </c:pt>
                <c:pt idx="16">
                  <c:v>202</c:v>
                </c:pt>
                <c:pt idx="17">
                  <c:v>153</c:v>
                </c:pt>
                <c:pt idx="18">
                  <c:v>93</c:v>
                </c:pt>
                <c:pt idx="19">
                  <c:v>58</c:v>
                </c:pt>
                <c:pt idx="20">
                  <c:v>717</c:v>
                </c:pt>
                <c:pt idx="21">
                  <c:v>532</c:v>
                </c:pt>
                <c:pt idx="22">
                  <c:v>412</c:v>
                </c:pt>
                <c:pt idx="23">
                  <c:v>399</c:v>
                </c:pt>
                <c:pt idx="24">
                  <c:v>404</c:v>
                </c:pt>
                <c:pt idx="25">
                  <c:v>399</c:v>
                </c:pt>
                <c:pt idx="26">
                  <c:v>446</c:v>
                </c:pt>
                <c:pt idx="27">
                  <c:v>421</c:v>
                </c:pt>
                <c:pt idx="28">
                  <c:v>440</c:v>
                </c:pt>
                <c:pt idx="29">
                  <c:v>364</c:v>
                </c:pt>
                <c:pt idx="30">
                  <c:v>579</c:v>
                </c:pt>
                <c:pt idx="31">
                  <c:v>327</c:v>
                </c:pt>
                <c:pt idx="32">
                  <c:v>391</c:v>
                </c:pt>
                <c:pt idx="33">
                  <c:v>393</c:v>
                </c:pt>
                <c:pt idx="34">
                  <c:v>378</c:v>
                </c:pt>
                <c:pt idx="35">
                  <c:v>423</c:v>
                </c:pt>
                <c:pt idx="36">
                  <c:v>411</c:v>
                </c:pt>
                <c:pt idx="37">
                  <c:v>425</c:v>
                </c:pt>
                <c:pt idx="38">
                  <c:v>444</c:v>
                </c:pt>
                <c:pt idx="39">
                  <c:v>356</c:v>
                </c:pt>
                <c:pt idx="40">
                  <c:v>1114</c:v>
                </c:pt>
              </c:numCache>
            </c:numRef>
          </c:yVal>
          <c:smooth val="1"/>
        </c:ser>
        <c:axId val="72938624"/>
        <c:axId val="72940160"/>
      </c:scatterChart>
      <c:valAx>
        <c:axId val="72938624"/>
        <c:scaling>
          <c:orientation val="minMax"/>
          <c:max val="40"/>
        </c:scaling>
        <c:axPos val="b"/>
        <c:numFmt formatCode="General" sourceLinked="1"/>
        <c:tickLblPos val="nextTo"/>
        <c:crossAx val="72940160"/>
        <c:crosses val="autoZero"/>
        <c:crossBetween val="midCat"/>
      </c:valAx>
      <c:valAx>
        <c:axId val="72940160"/>
        <c:scaling>
          <c:orientation val="minMax"/>
          <c:max val="1200"/>
          <c:min val="0"/>
        </c:scaling>
        <c:axPos val="l"/>
        <c:majorGridlines/>
        <c:numFmt formatCode="General" sourceLinked="1"/>
        <c:tickLblPos val="nextTo"/>
        <c:crossAx val="72938624"/>
        <c:crosses val="autoZero"/>
        <c:crossBetween val="midCat"/>
        <c:majorUnit val="200"/>
        <c:minorUnit val="40"/>
      </c:valAx>
    </c:plotArea>
    <c:plotVisOnly val="1"/>
  </c:chart>
  <c:txPr>
    <a:bodyPr/>
    <a:lstStyle/>
    <a:p>
      <a:pPr>
        <a:defRPr sz="800"/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492172349424071"/>
          <c:y val="0.17939380026476281"/>
          <c:w val="0.78810245493506859"/>
          <c:h val="0.57183688773597152"/>
        </c:manualLayout>
      </c:layout>
      <c:scatterChart>
        <c:scatterStyle val="smoothMarker"/>
        <c:ser>
          <c:idx val="0"/>
          <c:order val="0"/>
          <c:tx>
            <c:strRef>
              <c:f>'საგამოცდო ცენტრის გრაფიკი'!$D$3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marker>
            <c:symbol val="none"/>
          </c:marker>
          <c:xVal>
            <c:numRef>
              <c:f>'საგამოცდო ცენტრის გრაფიკი'!$C$4:$C$44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გრაფიკი'!$D$4:$D$44</c:f>
              <c:numCache>
                <c:formatCode>General</c:formatCode>
                <c:ptCount val="41"/>
                <c:pt idx="0">
                  <c:v>372</c:v>
                </c:pt>
                <c:pt idx="1">
                  <c:v>26</c:v>
                </c:pt>
                <c:pt idx="2">
                  <c:v>54</c:v>
                </c:pt>
                <c:pt idx="3">
                  <c:v>64</c:v>
                </c:pt>
                <c:pt idx="4">
                  <c:v>58</c:v>
                </c:pt>
                <c:pt idx="5">
                  <c:v>96</c:v>
                </c:pt>
                <c:pt idx="6">
                  <c:v>72</c:v>
                </c:pt>
                <c:pt idx="7">
                  <c:v>103</c:v>
                </c:pt>
                <c:pt idx="8">
                  <c:v>105</c:v>
                </c:pt>
                <c:pt idx="9">
                  <c:v>108</c:v>
                </c:pt>
                <c:pt idx="10">
                  <c:v>215</c:v>
                </c:pt>
                <c:pt idx="11">
                  <c:v>139</c:v>
                </c:pt>
                <c:pt idx="12">
                  <c:v>145</c:v>
                </c:pt>
                <c:pt idx="13">
                  <c:v>159</c:v>
                </c:pt>
                <c:pt idx="14">
                  <c:v>157</c:v>
                </c:pt>
                <c:pt idx="15">
                  <c:v>249</c:v>
                </c:pt>
                <c:pt idx="16">
                  <c:v>202</c:v>
                </c:pt>
                <c:pt idx="17">
                  <c:v>153</c:v>
                </c:pt>
                <c:pt idx="18">
                  <c:v>93</c:v>
                </c:pt>
                <c:pt idx="19">
                  <c:v>58</c:v>
                </c:pt>
                <c:pt idx="20">
                  <c:v>717</c:v>
                </c:pt>
                <c:pt idx="21">
                  <c:v>532</c:v>
                </c:pt>
                <c:pt idx="22">
                  <c:v>412</c:v>
                </c:pt>
                <c:pt idx="23">
                  <c:v>399</c:v>
                </c:pt>
                <c:pt idx="24">
                  <c:v>404</c:v>
                </c:pt>
                <c:pt idx="25">
                  <c:v>399</c:v>
                </c:pt>
                <c:pt idx="26">
                  <c:v>446</c:v>
                </c:pt>
                <c:pt idx="27">
                  <c:v>421</c:v>
                </c:pt>
                <c:pt idx="28">
                  <c:v>440</c:v>
                </c:pt>
                <c:pt idx="29">
                  <c:v>364</c:v>
                </c:pt>
                <c:pt idx="30">
                  <c:v>579</c:v>
                </c:pt>
                <c:pt idx="31">
                  <c:v>327</c:v>
                </c:pt>
                <c:pt idx="32">
                  <c:v>391</c:v>
                </c:pt>
                <c:pt idx="33">
                  <c:v>393</c:v>
                </c:pt>
                <c:pt idx="34">
                  <c:v>378</c:v>
                </c:pt>
                <c:pt idx="35">
                  <c:v>423</c:v>
                </c:pt>
                <c:pt idx="36">
                  <c:v>411</c:v>
                </c:pt>
                <c:pt idx="37">
                  <c:v>425</c:v>
                </c:pt>
                <c:pt idx="38">
                  <c:v>444</c:v>
                </c:pt>
                <c:pt idx="39">
                  <c:v>356</c:v>
                </c:pt>
                <c:pt idx="40">
                  <c:v>1114</c:v>
                </c:pt>
              </c:numCache>
            </c:numRef>
          </c:yVal>
          <c:smooth val="1"/>
        </c:ser>
        <c:axId val="79043968"/>
        <c:axId val="79578240"/>
      </c:scatterChart>
      <c:valAx>
        <c:axId val="79043968"/>
        <c:scaling>
          <c:orientation val="minMax"/>
          <c:max val="40"/>
        </c:scaling>
        <c:axPos val="b"/>
        <c:numFmt formatCode="General" sourceLinked="1"/>
        <c:tickLblPos val="nextTo"/>
        <c:crossAx val="79578240"/>
        <c:crosses val="autoZero"/>
        <c:crossBetween val="midCat"/>
      </c:valAx>
      <c:valAx>
        <c:axId val="79578240"/>
        <c:scaling>
          <c:orientation val="minMax"/>
          <c:max val="1200"/>
          <c:min val="0"/>
        </c:scaling>
        <c:axPos val="l"/>
        <c:majorGridlines/>
        <c:numFmt formatCode="General" sourceLinked="1"/>
        <c:tickLblPos val="nextTo"/>
        <c:crossAx val="79043968"/>
        <c:crosses val="autoZero"/>
        <c:crossBetween val="midCat"/>
        <c:majorUnit val="200"/>
        <c:minorUnit val="40"/>
      </c:valAx>
    </c:plotArea>
    <c:plotVisOnly val="1"/>
  </c:chart>
  <c:txPr>
    <a:bodyPr/>
    <a:lstStyle/>
    <a:p>
      <a:pPr>
        <a:defRPr sz="800"/>
      </a:pPr>
      <a:endParaRPr lang="en-U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/>
            </a:pPr>
            <a:r>
              <a:rPr lang="ka-GE" dirty="0"/>
              <a:t>სტუდენტთა </a:t>
            </a:r>
            <a:r>
              <a:rPr lang="ka-GE" dirty="0" smtClean="0"/>
              <a:t>შეფასება</a:t>
            </a:r>
            <a:endParaRPr lang="ka-GE" dirty="0"/>
          </a:p>
        </c:rich>
      </c:tx>
      <c:layout>
        <c:manualLayout>
          <c:xMode val="edge"/>
          <c:yMode val="edge"/>
          <c:x val="0.43981650582650661"/>
          <c:y val="0.8893788927770766"/>
        </c:manualLayout>
      </c:layout>
    </c:title>
    <c:plotArea>
      <c:layout>
        <c:manualLayout>
          <c:layoutTarget val="inner"/>
          <c:xMode val="edge"/>
          <c:yMode val="edge"/>
          <c:x val="0.13553148651178468"/>
          <c:y val="0.23081941842517334"/>
          <c:w val="0.8176844051698795"/>
          <c:h val="0.56689713096224736"/>
        </c:manualLayout>
      </c:layout>
      <c:scatterChart>
        <c:scatterStyle val="smoothMarker"/>
        <c:ser>
          <c:idx val="0"/>
          <c:order val="0"/>
          <c:tx>
            <c:strRef>
              <c:f>'ფაკულტეტის გრაფიკი'!$D$2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marker>
            <c:symbol val="none"/>
          </c:marker>
          <c:xVal>
            <c:numRef>
              <c:f>'ფაკულტეტის გრაფიკი'!$C$3:$C$43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'ფაკულტეტის გრაფიკი'!$D$3:$D$43</c:f>
              <c:numCache>
                <c:formatCode>General</c:formatCode>
                <c:ptCount val="41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6</c:v>
                </c:pt>
                <c:pt idx="7">
                  <c:v>1</c:v>
                </c:pt>
                <c:pt idx="8">
                  <c:v>4</c:v>
                </c:pt>
                <c:pt idx="9">
                  <c:v>13</c:v>
                </c:pt>
                <c:pt idx="10">
                  <c:v>16</c:v>
                </c:pt>
                <c:pt idx="11">
                  <c:v>13</c:v>
                </c:pt>
                <c:pt idx="12">
                  <c:v>18</c:v>
                </c:pt>
                <c:pt idx="13">
                  <c:v>30</c:v>
                </c:pt>
                <c:pt idx="14">
                  <c:v>44</c:v>
                </c:pt>
                <c:pt idx="15">
                  <c:v>40</c:v>
                </c:pt>
                <c:pt idx="16">
                  <c:v>65</c:v>
                </c:pt>
                <c:pt idx="17">
                  <c:v>92</c:v>
                </c:pt>
                <c:pt idx="18">
                  <c:v>72</c:v>
                </c:pt>
                <c:pt idx="19">
                  <c:v>101</c:v>
                </c:pt>
                <c:pt idx="20">
                  <c:v>136</c:v>
                </c:pt>
                <c:pt idx="21">
                  <c:v>120</c:v>
                </c:pt>
                <c:pt idx="22">
                  <c:v>160</c:v>
                </c:pt>
                <c:pt idx="23">
                  <c:v>176</c:v>
                </c:pt>
                <c:pt idx="24">
                  <c:v>184</c:v>
                </c:pt>
                <c:pt idx="25">
                  <c:v>204</c:v>
                </c:pt>
                <c:pt idx="26">
                  <c:v>212</c:v>
                </c:pt>
                <c:pt idx="27">
                  <c:v>198</c:v>
                </c:pt>
                <c:pt idx="28">
                  <c:v>193</c:v>
                </c:pt>
                <c:pt idx="29">
                  <c:v>174</c:v>
                </c:pt>
                <c:pt idx="30">
                  <c:v>223</c:v>
                </c:pt>
                <c:pt idx="31">
                  <c:v>159</c:v>
                </c:pt>
                <c:pt idx="32">
                  <c:v>182</c:v>
                </c:pt>
                <c:pt idx="33">
                  <c:v>148</c:v>
                </c:pt>
                <c:pt idx="34">
                  <c:v>142</c:v>
                </c:pt>
                <c:pt idx="35">
                  <c:v>131</c:v>
                </c:pt>
                <c:pt idx="36">
                  <c:v>106</c:v>
                </c:pt>
                <c:pt idx="37">
                  <c:v>87</c:v>
                </c:pt>
                <c:pt idx="38">
                  <c:v>106</c:v>
                </c:pt>
                <c:pt idx="39">
                  <c:v>57</c:v>
                </c:pt>
                <c:pt idx="40">
                  <c:v>42</c:v>
                </c:pt>
              </c:numCache>
            </c:numRef>
          </c:yVal>
          <c:smooth val="1"/>
        </c:ser>
        <c:axId val="79621504"/>
        <c:axId val="79430784"/>
      </c:scatterChart>
      <c:valAx>
        <c:axId val="79621504"/>
        <c:scaling>
          <c:orientation val="minMax"/>
          <c:max val="40"/>
        </c:scaling>
        <c:axPos val="b"/>
        <c:numFmt formatCode="General" sourceLinked="1"/>
        <c:tickLblPos val="nextTo"/>
        <c:crossAx val="79430784"/>
        <c:crosses val="autoZero"/>
        <c:crossBetween val="midCat"/>
        <c:majorUnit val="5"/>
      </c:valAx>
      <c:valAx>
        <c:axId val="79430784"/>
        <c:scaling>
          <c:orientation val="minMax"/>
          <c:max val="250"/>
          <c:min val="0"/>
        </c:scaling>
        <c:axPos val="l"/>
        <c:majorGridlines/>
        <c:numFmt formatCode="General" sourceLinked="1"/>
        <c:tickLblPos val="nextTo"/>
        <c:crossAx val="79621504"/>
        <c:crosses val="autoZero"/>
        <c:crossBetween val="midCat"/>
      </c:valAx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861152842260437"/>
          <c:y val="0.21526363734179169"/>
          <c:w val="0.82772171084248514"/>
          <c:h val="0.58476494876557639"/>
        </c:manualLayout>
      </c:layout>
      <c:scatterChart>
        <c:scatterStyle val="lineMarker"/>
        <c:ser>
          <c:idx val="0"/>
          <c:order val="0"/>
          <c:tx>
            <c:strRef>
              <c:f>'საგამოცდოს გრაფიკი'!$C$3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'საგამოცდოს გრაფიკი'!$B$4:$B$14016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'საგამოცდოს გრაფიკი'!$C$4:$C$14016</c:f>
              <c:numCache>
                <c:formatCode>General</c:formatCode>
                <c:ptCount val="41"/>
                <c:pt idx="0">
                  <c:v>252</c:v>
                </c:pt>
                <c:pt idx="1">
                  <c:v>10</c:v>
                </c:pt>
                <c:pt idx="2">
                  <c:v>13</c:v>
                </c:pt>
                <c:pt idx="3">
                  <c:v>14</c:v>
                </c:pt>
                <c:pt idx="4">
                  <c:v>14</c:v>
                </c:pt>
                <c:pt idx="5">
                  <c:v>22</c:v>
                </c:pt>
                <c:pt idx="6">
                  <c:v>31</c:v>
                </c:pt>
                <c:pt idx="7">
                  <c:v>33</c:v>
                </c:pt>
                <c:pt idx="8">
                  <c:v>47</c:v>
                </c:pt>
                <c:pt idx="9">
                  <c:v>30</c:v>
                </c:pt>
                <c:pt idx="10">
                  <c:v>59</c:v>
                </c:pt>
                <c:pt idx="11">
                  <c:v>43</c:v>
                </c:pt>
                <c:pt idx="12">
                  <c:v>79</c:v>
                </c:pt>
                <c:pt idx="13">
                  <c:v>85</c:v>
                </c:pt>
                <c:pt idx="14">
                  <c:v>76</c:v>
                </c:pt>
                <c:pt idx="15">
                  <c:v>139</c:v>
                </c:pt>
                <c:pt idx="16">
                  <c:v>108</c:v>
                </c:pt>
                <c:pt idx="17">
                  <c:v>161</c:v>
                </c:pt>
                <c:pt idx="18">
                  <c:v>101</c:v>
                </c:pt>
                <c:pt idx="19">
                  <c:v>43</c:v>
                </c:pt>
                <c:pt idx="20">
                  <c:v>489</c:v>
                </c:pt>
                <c:pt idx="21">
                  <c:v>449</c:v>
                </c:pt>
                <c:pt idx="22">
                  <c:v>378</c:v>
                </c:pt>
                <c:pt idx="23">
                  <c:v>334</c:v>
                </c:pt>
                <c:pt idx="24">
                  <c:v>336</c:v>
                </c:pt>
                <c:pt idx="25">
                  <c:v>508</c:v>
                </c:pt>
                <c:pt idx="26">
                  <c:v>408</c:v>
                </c:pt>
                <c:pt idx="27">
                  <c:v>440</c:v>
                </c:pt>
                <c:pt idx="28">
                  <c:v>507</c:v>
                </c:pt>
                <c:pt idx="29">
                  <c:v>454</c:v>
                </c:pt>
                <c:pt idx="30">
                  <c:v>731</c:v>
                </c:pt>
                <c:pt idx="31">
                  <c:v>463</c:v>
                </c:pt>
                <c:pt idx="32">
                  <c:v>642</c:v>
                </c:pt>
                <c:pt idx="33">
                  <c:v>582</c:v>
                </c:pt>
                <c:pt idx="34">
                  <c:v>747</c:v>
                </c:pt>
                <c:pt idx="35">
                  <c:v>849</c:v>
                </c:pt>
                <c:pt idx="36">
                  <c:v>770</c:v>
                </c:pt>
                <c:pt idx="37">
                  <c:v>759</c:v>
                </c:pt>
                <c:pt idx="38">
                  <c:v>934</c:v>
                </c:pt>
                <c:pt idx="39">
                  <c:v>620</c:v>
                </c:pt>
                <c:pt idx="40">
                  <c:v>1212</c:v>
                </c:pt>
              </c:numCache>
            </c:numRef>
          </c:yVal>
        </c:ser>
        <c:axId val="80111104"/>
        <c:axId val="80112640"/>
      </c:scatterChart>
      <c:valAx>
        <c:axId val="80111104"/>
        <c:scaling>
          <c:orientation val="minMax"/>
          <c:max val="40"/>
        </c:scaling>
        <c:axPos val="b"/>
        <c:numFmt formatCode="General" sourceLinked="1"/>
        <c:tickLblPos val="nextTo"/>
        <c:crossAx val="80112640"/>
        <c:crosses val="autoZero"/>
        <c:crossBetween val="midCat"/>
      </c:valAx>
      <c:valAx>
        <c:axId val="80112640"/>
        <c:scaling>
          <c:orientation val="minMax"/>
        </c:scaling>
        <c:axPos val="l"/>
        <c:majorGridlines/>
        <c:numFmt formatCode="General" sourceLinked="1"/>
        <c:tickLblPos val="nextTo"/>
        <c:crossAx val="80111104"/>
        <c:crosses val="autoZero"/>
        <c:crossBetween val="midCat"/>
      </c:valAx>
    </c:plotArea>
    <c:plotVisOnly val="1"/>
  </c:chart>
  <c:externalData r:id="rId1"/>
  <c:userShapes r:id="rId2"/>
</c:chartSpace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0.25849</cdr:x>
      <cdr:y>0.01813</cdr:y>
    </cdr:from>
    <cdr:to>
      <cdr:x>0.80418</cdr:x>
      <cdr:y>0.18234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85982" y="60615"/>
          <a:ext cx="3981436" cy="5489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ზუსტ და საბუნებისმეტყველო</a:t>
          </a:r>
          <a:r>
            <a:rPr lang="ka-GE" sz="1100" b="1" baseline="0" dirty="0"/>
            <a:t> </a:t>
          </a:r>
          <a:r>
            <a:rPr lang="ka-GE" sz="1100" b="1" dirty="0"/>
            <a:t>ფაკულტეტი</a:t>
          </a:r>
        </a:p>
        <a:p xmlns:a="http://schemas.openxmlformats.org/drawingml/2006/main">
          <a:pPr algn="ctr"/>
          <a:r>
            <a:rPr lang="ka-GE" sz="1100" b="1" dirty="0"/>
            <a:t>(საგამოცდო ცენტრის მიერ ჩატარებული გამოცდები</a:t>
          </a:r>
          <a:r>
            <a:rPr lang="ka-GE" sz="1100" dirty="0"/>
            <a:t>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0.38773</cdr:x>
      <cdr:y>0.86189</cdr:y>
    </cdr:from>
    <cdr:to>
      <cdr:x>0.64099</cdr:x>
      <cdr:y>0.97065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28929" y="2881533"/>
          <a:ext cx="1847846" cy="3636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 შეფასებები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0.01827</cdr:x>
      <cdr:y>0.21368</cdr:y>
    </cdr:from>
    <cdr:to>
      <cdr:x>0.07049</cdr:x>
      <cdr:y>0.76405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596200" y="1443896"/>
          <a:ext cx="1840044" cy="381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0.37612</cdr:x>
      <cdr:y>0.02973</cdr:y>
    </cdr:from>
    <cdr:to>
      <cdr:x>0.60847</cdr:x>
      <cdr:y>0.14054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90826" y="104776"/>
          <a:ext cx="17240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0.23238</cdr:x>
      <cdr:y>0.02699</cdr:y>
    </cdr:from>
    <cdr:to>
      <cdr:x>0.73238</cdr:x>
      <cdr:y>0.19178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95449" y="93834"/>
          <a:ext cx="3648076" cy="572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fontAlgn="base"/>
          <a:r>
            <a:rPr lang="ka-GE" sz="1100" b="1">
              <a:latin typeface="+mn-lt"/>
              <a:ea typeface="+mn-ea"/>
              <a:cs typeface="+mn-cs"/>
            </a:rPr>
            <a:t>იურიდიული</a:t>
          </a:r>
          <a:r>
            <a:rPr lang="ka-GE" sz="1100" b="1" baseline="0">
              <a:latin typeface="+mn-lt"/>
              <a:ea typeface="+mn-ea"/>
              <a:cs typeface="+mn-cs"/>
            </a:rPr>
            <a:t> ფაკულტეტი</a:t>
          </a:r>
          <a:endParaRPr lang="ka-GE" sz="1100" b="0" baseline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(ფაკულტეტის მიერ ჩატარებული გამოცდები)</a:t>
          </a:r>
          <a:endParaRPr lang="en-US"/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0.0217</cdr:x>
      <cdr:y>0.2411</cdr:y>
    </cdr:from>
    <cdr:to>
      <cdr:x>0.05636</cdr:x>
      <cdr:y>0.80392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693618" y="1690122"/>
          <a:ext cx="1956732" cy="2528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 რაოდენობა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0.36161</cdr:x>
      <cdr:y>0.85628</cdr:y>
    </cdr:from>
    <cdr:to>
      <cdr:x>0.64017</cdr:x>
      <cdr:y>0.96439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38396" y="2976954"/>
          <a:ext cx="2032416" cy="3758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მიღებული შეფასებები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0.00322</cdr:x>
      <cdr:y>0.00705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0.00322</cdr:x>
      <cdr:y>0.00705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0.00322</cdr:x>
      <cdr:y>0.00719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0.03806</cdr:x>
      <cdr:y>0.28371</cdr:y>
    </cdr:from>
    <cdr:to>
      <cdr:x>0.08489</cdr:x>
      <cdr:y>0.80478</cdr:y>
    </cdr:to>
    <cdr:sp macro="" textlink="">
      <cdr:nvSpPr>
        <cdr:cNvPr id="9" name="TextBox 8"/>
        <cdr:cNvSpPr txBox="1"/>
      </cdr:nvSpPr>
      <cdr:spPr>
        <a:xfrm xmlns:a="http://schemas.openxmlformats.org/drawingml/2006/main" rot="16200000">
          <a:off x="-383381" y="1654968"/>
          <a:ext cx="1766888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0.27635</cdr:x>
      <cdr:y>0.03933</cdr:y>
    </cdr:from>
    <cdr:to>
      <cdr:x>0.77869</cdr:x>
      <cdr:y>0.1882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247902" y="133349"/>
          <a:ext cx="4086224" cy="50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მედიცინის ფაკულტეტი</a:t>
          </a:r>
          <a:endParaRPr lang="ka-GE" sz="1100" b="1" baseline="0"/>
        </a:p>
        <a:p xmlns:a="http://schemas.openxmlformats.org/drawingml/2006/main">
          <a:pPr algn="ctr"/>
          <a:r>
            <a:rPr lang="ka-GE" sz="1100" b="1" baseline="0"/>
            <a:t>(საგამოცდო ცენტრის მიერ ჩატარებული გამოცდები)</a:t>
          </a:r>
          <a:endParaRPr lang="en-US" sz="1100" b="1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0.02666</cdr:x>
      <cdr:y>0.21654</cdr:y>
    </cdr:from>
    <cdr:to>
      <cdr:x>0.06813</cdr:x>
      <cdr:y>0.70472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504825" y="1504950"/>
          <a:ext cx="1771650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0.44905</cdr:x>
      <cdr:y>0.84252</cdr:y>
    </cdr:from>
    <cdr:to>
      <cdr:x>0.66469</cdr:x>
      <cdr:y>0.92651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09975" y="3057524"/>
          <a:ext cx="1733550" cy="304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შეფასება </a:t>
          </a:r>
          <a:endParaRPr lang="en-US" sz="1100" b="1"/>
        </a:p>
      </cdr:txBody>
    </cdr:sp>
  </cdr:relSizeAnchor>
  <cdr:relSizeAnchor xmlns:cdr="http://schemas.openxmlformats.org/drawingml/2006/chartDrawing">
    <cdr:from>
      <cdr:x>0.18246</cdr:x>
      <cdr:y>0.02625</cdr:y>
    </cdr:from>
    <cdr:to>
      <cdr:x>0.85663</cdr:x>
      <cdr:y>0.21522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66849" y="95249"/>
          <a:ext cx="5419725" cy="685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           ტურიზმის განვითარების</a:t>
          </a:r>
          <a:r>
            <a:rPr lang="ka-GE" sz="1100" b="1" baseline="0" dirty="0">
              <a:latin typeface="+mn-lt"/>
              <a:ea typeface="+mn-ea"/>
              <a:cs typeface="+mn-cs"/>
            </a:rPr>
            <a:t> ინსტიტუტი ს ტურიზმის საერთაშორისო სკოლა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 dirty="0">
              <a:latin typeface="+mn-lt"/>
              <a:ea typeface="+mn-ea"/>
              <a:cs typeface="+mn-cs"/>
            </a:rPr>
            <a:t>             (საგამოცდო ცენტრის მიერ   ჩატარებული გამოცდები)</a:t>
          </a:r>
          <a:endParaRPr lang="en-US" sz="1100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0.02375</cdr:x>
      <cdr:y>0.14162</cdr:y>
    </cdr:from>
    <cdr:to>
      <cdr:x>0.0725</cdr:x>
      <cdr:y>0.76301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657226" y="1304925"/>
          <a:ext cx="20478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0.3875</cdr:x>
      <cdr:y>0.84971</cdr:y>
    </cdr:from>
    <cdr:to>
      <cdr:x>0.615</cdr:x>
      <cdr:y>0.9711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52750" y="2800347"/>
          <a:ext cx="1733550" cy="4000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სტუდენტთა</a:t>
          </a:r>
          <a:r>
            <a:rPr lang="ka-GE" sz="1100" b="1" baseline="0" dirty="0" smtClean="0"/>
            <a:t> </a:t>
          </a:r>
          <a:r>
            <a:rPr lang="ka-GE" sz="1100" b="1" baseline="0" dirty="0"/>
            <a:t>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0.23</cdr:x>
      <cdr:y>0</cdr:y>
    </cdr:from>
    <cdr:to>
      <cdr:x>0.84</cdr:x>
      <cdr:y>0.14074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1752600" y="-76200"/>
          <a:ext cx="4648200" cy="4638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ka-GE" sz="1100" b="1"/>
            <a:t>ივანე ჯავახიშვილის სახელობის თბილისის სახელმწიფო </a:t>
          </a:r>
        </a:p>
        <a:p xmlns:a="http://schemas.openxmlformats.org/drawingml/2006/main">
          <a:pPr algn="ctr"/>
          <a:r>
            <a:rPr lang="ka-GE" sz="1100" b="1"/>
            <a:t>უნივერსიტეტში ჩატარებული გამოცდები</a:t>
          </a:r>
          <a:endParaRPr lang="en-US" sz="11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0.40212</cdr:x>
      <cdr:y>0.89939</cdr:y>
    </cdr:from>
    <cdr:to>
      <cdr:x>0.62492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95600" y="2819400"/>
          <a:ext cx="1604361" cy="3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სტუდენტთა</a:t>
          </a:r>
          <a:r>
            <a:rPr lang="ka-GE" sz="1100" b="1" baseline="0" dirty="0"/>
            <a:t> 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0.03836</cdr:x>
      <cdr:y>0.19764</cdr:y>
    </cdr:from>
    <cdr:to>
      <cdr:x>0.09127</cdr:x>
      <cdr:y>0.77286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461962" y="1376362"/>
          <a:ext cx="1857375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</a:t>
          </a:r>
          <a:r>
            <a:rPr lang="ka-GE" sz="1100" b="1" baseline="0"/>
            <a:t>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0.26455</cdr:x>
      <cdr:y>0.01524</cdr:y>
    </cdr:from>
    <cdr:to>
      <cdr:x>0.79894</cdr:x>
      <cdr:y>0.19817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05001" y="47624"/>
          <a:ext cx="384810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200" b="1"/>
            <a:t>ზუსტ და საბუნებისმეტყველო</a:t>
          </a:r>
          <a:r>
            <a:rPr lang="ka-GE" sz="1200" b="1" baseline="0"/>
            <a:t>  ფაკულტეტი</a:t>
          </a:r>
        </a:p>
        <a:p xmlns:a="http://schemas.openxmlformats.org/drawingml/2006/main">
          <a:pPr algn="ctr"/>
          <a:r>
            <a:rPr lang="ka-GE" sz="1200" b="1" baseline="0"/>
            <a:t>(ფაკულტეტის მიერ ჩატარებული გამოცდები)</a:t>
          </a:r>
          <a:endParaRPr lang="en-US" sz="1200" b="1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0.18991</cdr:y>
    </cdr:from>
    <cdr:to>
      <cdr:x>0.03738</cdr:x>
      <cdr:y>0.72345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100064" y="1328663"/>
          <a:ext cx="1712637" cy="2745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სტუდენტთა 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0.39972</cdr:x>
      <cdr:y>0.89912</cdr:y>
    </cdr:from>
    <cdr:to>
      <cdr:x>0.66905</cdr:x>
      <cdr:y>0.98813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35479" y="2886109"/>
          <a:ext cx="1977899" cy="285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b="1" dirty="0"/>
        </a:p>
      </cdr:txBody>
    </cdr:sp>
  </cdr:relSizeAnchor>
  <cdr:relSizeAnchor xmlns:cdr="http://schemas.openxmlformats.org/drawingml/2006/chartDrawing">
    <cdr:from>
      <cdr:x>0.22553</cdr:x>
      <cdr:y>0.00943</cdr:y>
    </cdr:from>
    <cdr:to>
      <cdr:x>0.80672</cdr:x>
      <cdr:y>0.1948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56259" y="28576"/>
          <a:ext cx="4268095" cy="5614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ჰუმანიტარულ მეცნიერებათა</a:t>
          </a:r>
          <a:r>
            <a:rPr lang="ka-GE" sz="1100" b="1" baseline="0">
              <a:latin typeface="+mn-lt"/>
              <a:ea typeface="+mn-ea"/>
              <a:cs typeface="+mn-cs"/>
            </a:rPr>
            <a:t> ფაკულტეტი </a:t>
          </a:r>
          <a:endParaRPr lang="en-US"/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(საგამოცდო ცენტრის მიერ ჩატარებული გამოცდები)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0.37354</cdr:x>
      <cdr:y>0.91448</cdr:y>
    </cdr:from>
    <cdr:to>
      <cdr:x>0.62257</cdr:x>
      <cdr:y>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743200" y="2935415"/>
          <a:ext cx="1828800" cy="2745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ka-GE" sz="1100" b="1" dirty="0"/>
            <a:t>სტუდენტთა</a:t>
          </a:r>
          <a:r>
            <a:rPr lang="ka-GE" sz="1100" b="1" baseline="0" dirty="0"/>
            <a:t> </a:t>
          </a:r>
          <a:r>
            <a:rPr lang="ka-GE" sz="1100" b="1" baseline="0" dirty="0" smtClean="0"/>
            <a:t>შეფასება</a:t>
          </a:r>
          <a:endParaRPr lang="en-US" sz="11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0.13241</cdr:x>
      <cdr:y>0.04673</cdr:y>
    </cdr:from>
    <cdr:to>
      <cdr:x>0.93033</cdr:x>
      <cdr:y>0.18562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0910" y="159357"/>
          <a:ext cx="6574162" cy="473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სოციალურ  და  პოლიტიკურ მეცნიერებათა ფაკულტეტი</a:t>
          </a:r>
          <a:endParaRPr lang="en-US"/>
        </a:p>
        <a:p xmlns:a="http://schemas.openxmlformats.org/drawingml/2006/main">
          <a:pPr algn="ctr"/>
          <a:r>
            <a:rPr lang="en-US" sz="1100" b="1">
              <a:latin typeface="+mn-lt"/>
              <a:ea typeface="+mn-ea"/>
              <a:cs typeface="+mn-cs"/>
            </a:rPr>
            <a:t>(</a:t>
          </a:r>
          <a:r>
            <a:rPr lang="ka-GE" sz="1100" b="1">
              <a:latin typeface="+mn-lt"/>
              <a:ea typeface="+mn-ea"/>
              <a:cs typeface="+mn-cs"/>
            </a:rPr>
            <a:t>საგამოცდო ცენტრის მიერ ჩატარებული გამოცდები</a:t>
          </a:r>
          <a:r>
            <a:rPr lang="en-US" sz="1100" b="1" baseline="0">
              <a:latin typeface="+mn-lt"/>
              <a:ea typeface="+mn-ea"/>
              <a:cs typeface="+mn-cs"/>
            </a:rPr>
            <a:t>)</a:t>
          </a:r>
        </a:p>
        <a:p xmlns:a="http://schemas.openxmlformats.org/drawingml/2006/main">
          <a:pPr algn="ctr"/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0.35623</cdr:x>
      <cdr:y>0.84444</cdr:y>
    </cdr:from>
    <cdr:to>
      <cdr:x>0.62042</cdr:x>
      <cdr:y>0.92777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667000" y="2895599"/>
          <a:ext cx="1977899" cy="285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ka-GE" sz="1100" b="1" dirty="0"/>
            <a:t>სტუდენტთა შეფასებები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</cdr:x>
      <cdr:y>0.17778</cdr:y>
    </cdr:from>
    <cdr:to>
      <cdr:x>0.03816</cdr:x>
      <cdr:y>0.75459</cdr:y>
    </cdr:to>
    <cdr:sp macro="" textlink="">
      <cdr:nvSpPr>
        <cdr:cNvPr id="5" name="TextBox 1"/>
        <cdr:cNvSpPr txBox="1"/>
      </cdr:nvSpPr>
      <cdr:spPr>
        <a:xfrm xmlns:a="http://schemas.openxmlformats.org/drawingml/2006/main" rot="16200000">
          <a:off x="-1227092" y="1455691"/>
          <a:ext cx="1977899" cy="285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ka-GE" sz="1100" b="1" dirty="0"/>
            <a:t>სტუდენტთა </a:t>
          </a:r>
          <a:r>
            <a:rPr lang="ka-GE" sz="1100" b="1" dirty="0" smtClean="0"/>
            <a:t>რაოდენობა</a:t>
          </a:r>
          <a:endParaRPr lang="en-US" sz="11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0.51268</cdr:x>
      <cdr:y>0.66551</cdr:y>
    </cdr:from>
    <cdr:to>
      <cdr:x>0.68659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95575" y="1943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0.48188</cdr:x>
      <cdr:y>0.67235</cdr:y>
    </cdr:from>
    <cdr:to>
      <cdr:x>0.6558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33650" y="26955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0.43934</cdr:x>
      <cdr:y>0.78067</cdr:y>
    </cdr:from>
    <cdr:to>
      <cdr:x>0.69729</cdr:x>
      <cdr:y>0.88165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552825" y="2922291"/>
          <a:ext cx="2085975" cy="3780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 smtClean="0"/>
            <a:t>სტუდენტთა 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</cdr:x>
      <cdr:y>0.11905</cdr:y>
    </cdr:from>
    <cdr:to>
      <cdr:x>0.03028</cdr:x>
      <cdr:y>0.73706</cdr:y>
    </cdr:to>
    <cdr:sp macro="" textlink="">
      <cdr:nvSpPr>
        <cdr:cNvPr id="6" name="TextBox 1"/>
        <cdr:cNvSpPr txBox="1"/>
      </cdr:nvSpPr>
      <cdr:spPr>
        <a:xfrm xmlns:a="http://schemas.openxmlformats.org/drawingml/2006/main" rot="16200000">
          <a:off x="-942700" y="1247500"/>
          <a:ext cx="1977899" cy="244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ka-GE" sz="1100" b="1" dirty="0"/>
            <a:t>სტუდენტთა </a:t>
          </a:r>
          <a:r>
            <a:rPr lang="ka-GE" sz="1100" b="1" dirty="0" smtClean="0"/>
            <a:t>რაოდენნობა</a:t>
          </a:r>
          <a:endParaRPr lang="en-US" sz="11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0.00369</cdr:x>
      <cdr:y>0.00746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0.01899</cdr:x>
      <cdr:y>0.15452</cdr:y>
    </cdr:from>
    <cdr:to>
      <cdr:x>0.05443</cdr:x>
      <cdr:y>0.78426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752475" y="1400175"/>
          <a:ext cx="20574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+mn-lt"/>
              <a:ea typeface="+mn-ea"/>
              <a:cs typeface="+mn-cs"/>
            </a:rPr>
            <a:t>სტუდენტთა რაოდენობა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0.37722</cdr:x>
      <cdr:y>0.82507</cdr:y>
    </cdr:from>
    <cdr:to>
      <cdr:x>0.6924</cdr:x>
      <cdr:y>0.92711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838449" y="2695574"/>
          <a:ext cx="2371725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i="0" baseline="0" dirty="0">
              <a:latin typeface="+mn-lt"/>
              <a:ea typeface="+mn-ea"/>
              <a:cs typeface="+mn-cs"/>
            </a:rPr>
            <a:t>სტუდენტთა </a:t>
          </a:r>
          <a:r>
            <a:rPr lang="ka-GE" sz="1100" b="1" i="0" baseline="0" dirty="0" smtClean="0">
              <a:latin typeface="+mn-lt"/>
              <a:ea typeface="+mn-ea"/>
              <a:cs typeface="+mn-cs"/>
            </a:rPr>
            <a:t>შეფასება</a:t>
          </a:r>
          <a:endParaRPr lang="en-US" dirty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0.2557</cdr:x>
      <cdr:y>0.0379</cdr:y>
    </cdr:from>
    <cdr:to>
      <cdr:x>0.75823</cdr:x>
      <cdr:y>0.18659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924049" y="123825"/>
          <a:ext cx="3781425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ეკონომიკისა</a:t>
          </a:r>
          <a:r>
            <a:rPr lang="ka-GE" sz="1100" b="1" baseline="0"/>
            <a:t> და ბიზნესის ფაკულტეტი</a:t>
          </a:r>
        </a:p>
        <a:p xmlns:a="http://schemas.openxmlformats.org/drawingml/2006/main">
          <a:pPr algn="ctr"/>
          <a:r>
            <a:rPr lang="ka-GE" sz="1100" b="1" baseline="0"/>
            <a:t>(საგამოცდო ცენტრის მიერ ჩატარებული გამოცდები)</a:t>
          </a:r>
          <a:endParaRPr lang="en-US" sz="1100" b="1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0.00369</cdr:x>
      <cdr:y>0.00746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0.01899</cdr:x>
      <cdr:y>0.15452</cdr:y>
    </cdr:from>
    <cdr:to>
      <cdr:x>0.05443</cdr:x>
      <cdr:y>0.78426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752475" y="1400175"/>
          <a:ext cx="20574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რაოდენობა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0.37722</cdr:x>
      <cdr:y>0.82507</cdr:y>
    </cdr:from>
    <cdr:to>
      <cdr:x>0.6924</cdr:x>
      <cdr:y>0.92711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838449" y="2695574"/>
          <a:ext cx="2371725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i="0" baseline="0" dirty="0">
              <a:latin typeface="+mn-lt"/>
              <a:ea typeface="+mn-ea"/>
              <a:cs typeface="+mn-cs"/>
            </a:rPr>
            <a:t>სტუდენტთა </a:t>
          </a:r>
          <a:r>
            <a:rPr lang="ka-GE" sz="1100" b="1" i="0" baseline="0" dirty="0" smtClean="0">
              <a:latin typeface="+mn-lt"/>
              <a:ea typeface="+mn-ea"/>
              <a:cs typeface="+mn-cs"/>
            </a:rPr>
            <a:t>შეფასება</a:t>
          </a:r>
          <a:endParaRPr lang="en-US" dirty="0"/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0.2557</cdr:x>
      <cdr:y>0.0379</cdr:y>
    </cdr:from>
    <cdr:to>
      <cdr:x>0.75823</cdr:x>
      <cdr:y>0.18659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924049" y="123825"/>
          <a:ext cx="3781425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ეკონომიკისა</a:t>
          </a:r>
          <a:r>
            <a:rPr lang="ka-GE" sz="1100" b="1" baseline="0"/>
            <a:t> და ბიზნესის ფაკულტეტი</a:t>
          </a:r>
        </a:p>
        <a:p xmlns:a="http://schemas.openxmlformats.org/drawingml/2006/main">
          <a:pPr algn="ctr"/>
          <a:r>
            <a:rPr lang="ka-GE" sz="1100" b="1" baseline="0"/>
            <a:t>(საგამოცდო ცენტრის მიერ ჩატარებული გამოცდები)</a:t>
          </a:r>
          <a:endParaRPr lang="en-US" sz="1100" b="1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0.22562</cdr:x>
      <cdr:y>0.02507</cdr:y>
    </cdr:from>
    <cdr:to>
      <cdr:x>0.81368</cdr:x>
      <cdr:y>0.22284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76376" y="85723"/>
          <a:ext cx="3848100" cy="676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ეკონომიკისა</a:t>
          </a:r>
          <a:r>
            <a:rPr lang="ka-GE" sz="1100" b="1" baseline="0">
              <a:latin typeface="+mn-lt"/>
              <a:ea typeface="+mn-ea"/>
              <a:cs typeface="+mn-cs"/>
            </a:rPr>
            <a:t> და ბიზნესის ფაკულტეტი</a:t>
          </a:r>
          <a:endParaRPr lang="en-US"/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(ფაკულტეტის მიერ ჩატარებული გამოცდები)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0.02535</cdr:x>
      <cdr:y>0.2507</cdr:y>
    </cdr:from>
    <cdr:to>
      <cdr:x>0.08112</cdr:x>
      <cdr:y>0.77994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504825" y="1552574"/>
          <a:ext cx="1809750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რაოდენობა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0.24885</cdr:x>
      <cdr:y>0.03476</cdr:y>
    </cdr:from>
    <cdr:to>
      <cdr:x>0.81149</cdr:x>
      <cdr:y>0.19786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8571" y="123836"/>
          <a:ext cx="4292680" cy="5810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იურიდიული ფაკულტეტი</a:t>
          </a:r>
        </a:p>
        <a:p xmlns:a="http://schemas.openxmlformats.org/drawingml/2006/main">
          <a:pPr algn="ctr"/>
          <a:r>
            <a:rPr lang="ka-GE" sz="1100" b="1"/>
            <a:t>(საგამოცდო</a:t>
          </a:r>
          <a:r>
            <a:rPr lang="en-US" sz="1100" b="1" baseline="0"/>
            <a:t> </a:t>
          </a:r>
          <a:r>
            <a:rPr lang="ka-GE" sz="1100" b="1"/>
            <a:t>ცენტრის მიერ ჩატარებული</a:t>
          </a:r>
          <a:r>
            <a:rPr lang="ka-GE" sz="1100" b="1" baseline="0"/>
            <a:t> </a:t>
          </a:r>
          <a:r>
            <a:rPr lang="ka-GE" sz="1100" b="1"/>
            <a:t>გამოცდები)</a:t>
          </a: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0.02427</cdr:x>
      <cdr:y>0.20994</cdr:y>
    </cdr:from>
    <cdr:to>
      <cdr:x>0.06283</cdr:x>
      <cdr:y>0.79787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681295" y="1590395"/>
          <a:ext cx="2027183" cy="2941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სტუდენტთა 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0.35955</cdr:x>
      <cdr:y>0.88398</cdr:y>
    </cdr:from>
    <cdr:to>
      <cdr:x>0.62526</cdr:x>
      <cdr:y>0.9693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743200" y="3048000"/>
          <a:ext cx="2027212" cy="2941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ka-GE" sz="1100" b="1" dirty="0"/>
            <a:t>სტუდენტთა </a:t>
          </a:r>
          <a:r>
            <a:rPr lang="ka-GE" sz="1100" b="1" dirty="0" smtClean="0"/>
            <a:t>შეფასება</a:t>
          </a:r>
          <a:endParaRPr lang="en-US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a-GE" smtClean="0"/>
              <a:t>2011-2012 სასწავლო წლის შემოდგომის სემეტრი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BF4F8-1593-4548-B3FE-7C029ABFCBC7}" type="datetimeFigureOut">
              <a:rPr lang="en-US" smtClean="0"/>
              <a:pPr/>
              <a:t>25/04/2017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BFD12-FE1F-4B4D-8A41-0B030ECD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ka-GE" smtClean="0"/>
              <a:t>2011-2012 სასწავლო წლის შემოდგომის სემეტრი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CC2E23-A16F-4D77-8A1D-983C189A5785}" type="datetimeFigureOut">
              <a:rPr lang="en-US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0B1DBB-5F51-4F7E-AF3A-0D65E51E0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0915F9A-F7E8-4B8E-98EE-1CC0ECF24B4B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F27B8D7-96F2-4DA5-969F-E9559A2DFC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1FD125-26B5-40A2-804C-0F2D2B1CC0B1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2160C5-6E4D-478C-8BF4-F6603A3508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7490D5-1B13-49CF-8CB9-260F39F97910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9E5B97-90CE-49B2-99DF-22DF7FC11B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97A9497-29D7-4597-9F27-D13C4221CE82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141801-6088-4975-B292-683567ED12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40DBE8-3FD5-416D-8A9E-19B3E5870E77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0B2D4A-E5FC-4F85-909B-B294CC1EFD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1FC7FC-A8D7-4134-BE4F-B8474C3E84C2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8A3BA2-1656-424A-A44D-2372DF01C9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585ADC-3AF0-4A9B-8ADC-9262BF6EFA58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A64A6E-C622-401A-9628-ED33A6EB5C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F83ADA-7DD8-4266-8DE4-8DDE23CBBA43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CE4E61-464E-4E72-9EEA-C2A3B8247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996759-568E-42F7-A941-18CACD09EE82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93FF2-1B67-42B8-B882-EDC1960F8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1E3CB1E8-962E-4D0B-BBA5-5D8EB3951504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A325FC-8F51-443F-AE86-8AF44A4BE2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655CEF0-3E98-425A-905D-81600C7F42A7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16B09C-1246-4B8A-AD41-7BD69EFB9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569E045-D010-4FC5-BC1E-83E688CEB723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381F65-41F7-4358-B3E2-A1E133DDD2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package" Target="../embeddings/Microsoft_Office_Word_Document9.docx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package" Target="../embeddings/Microsoft_Office_Word_Document10.docx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package" Target="../embeddings/Microsoft_Office_Word_Document11.docx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package" Target="../embeddings/Microsoft_Office_Word_Document12.docx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package" Target="../embeddings/Microsoft_Office_Word_Document13.docx"/><Relationship Id="rId4" Type="http://schemas.openxmlformats.org/officeDocument/2006/relationships/chart" Target="../charts/char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Office_Word_Document1.docx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Office_Word_Document2.docx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package" Target="../embeddings/Microsoft_Office_Word_Document3.docx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package" Target="../embeddings/Microsoft_Office_Word_Document4.docx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package" Target="../embeddings/Microsoft_Office_Word_Document5.docx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package" Target="../embeddings/Microsoft_Office_Word_Document6.docx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package" Target="../embeddings/Microsoft_Office_Word_Document7.docx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package" Target="../embeddings/Microsoft_Office_Word_Document8.docx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304800"/>
            <a:ext cx="51816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819400"/>
          </a:xfrm>
        </p:spPr>
        <p:txBody>
          <a:bodyPr anchor="ctr">
            <a:noAutofit/>
          </a:bodyPr>
          <a:lstStyle/>
          <a:p>
            <a:pPr marL="342900" indent="-342900"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ka-GE" sz="3200" i="1" dirty="0" smtClean="0">
                <a:ln>
                  <a:solidFill>
                    <a:srgbClr val="3399FF"/>
                  </a:solidFill>
                </a:ln>
                <a:solidFill>
                  <a:srgbClr val="0F01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ივანე ჯავახიშვილის სახელობის თბილისის სახელმწიფო უნივერსიტეტის საგამოცდო ცენტრის ანგარიში</a:t>
            </a:r>
            <a:endParaRPr lang="en-US" sz="3200" i="1" dirty="0">
              <a:ln>
                <a:solidFill>
                  <a:srgbClr val="3399FF"/>
                </a:solidFill>
              </a:ln>
              <a:solidFill>
                <a:srgbClr val="0F01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2200" y="228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990600" y="457200"/>
          <a:ext cx="7629526" cy="3448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2403" name="Object 3"/>
          <p:cNvGraphicFramePr>
            <a:graphicFrameLocks noChangeAspect="1"/>
          </p:cNvGraphicFramePr>
          <p:nvPr/>
        </p:nvGraphicFramePr>
        <p:xfrm>
          <a:off x="1143000" y="3810000"/>
          <a:ext cx="7400925" cy="2314575"/>
        </p:xfrm>
        <a:graphic>
          <a:graphicData uri="http://schemas.openxmlformats.org/presentationml/2006/ole">
            <p:oleObj spid="_x0000_s102403" name="Document" r:id="rId5" imgW="6897535" imgH="2303430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2"/>
          <p:cNvSpPr txBox="1"/>
          <p:nvPr/>
        </p:nvSpPr>
        <p:spPr>
          <a:xfrm>
            <a:off x="800100" y="333375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9" name="Rectangle 8"/>
          <p:cNvSpPr/>
          <p:nvPr/>
        </p:nvSpPr>
        <p:spPr>
          <a:xfrm>
            <a:off x="2362200" y="228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1066800" y="533400"/>
          <a:ext cx="7296150" cy="34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5826" name="Object 2"/>
          <p:cNvGraphicFramePr>
            <a:graphicFrameLocks noChangeAspect="1"/>
          </p:cNvGraphicFramePr>
          <p:nvPr/>
        </p:nvGraphicFramePr>
        <p:xfrm>
          <a:off x="1524000" y="3810000"/>
          <a:ext cx="6762750" cy="2162175"/>
        </p:xfrm>
        <a:graphic>
          <a:graphicData uri="http://schemas.openxmlformats.org/presentationml/2006/ole">
            <p:oleObj spid="_x0000_s205826" name="Document" r:id="rId5" imgW="6773327" imgH="1997483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2200" y="228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533400"/>
          <a:ext cx="7467601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1618" name="Object 2"/>
          <p:cNvGraphicFramePr>
            <a:graphicFrameLocks noChangeAspect="1"/>
          </p:cNvGraphicFramePr>
          <p:nvPr/>
        </p:nvGraphicFramePr>
        <p:xfrm>
          <a:off x="990600" y="3886200"/>
          <a:ext cx="7772400" cy="2352675"/>
        </p:xfrm>
        <a:graphic>
          <a:graphicData uri="http://schemas.openxmlformats.org/presentationml/2006/ole">
            <p:oleObj spid="_x0000_s111618" name="Document" r:id="rId5" imgW="7795518" imgH="2499827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838200" y="609600"/>
          <a:ext cx="7896225" cy="29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/>
          <p:cNvSpPr/>
          <p:nvPr/>
        </p:nvSpPr>
        <p:spPr>
          <a:xfrm>
            <a:off x="2362200" y="228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206850" name="Object 2"/>
          <p:cNvGraphicFramePr>
            <a:graphicFrameLocks noChangeAspect="1"/>
          </p:cNvGraphicFramePr>
          <p:nvPr/>
        </p:nvGraphicFramePr>
        <p:xfrm>
          <a:off x="1143000" y="3429000"/>
          <a:ext cx="7639050" cy="2543175"/>
        </p:xfrm>
        <a:graphic>
          <a:graphicData uri="http://schemas.openxmlformats.org/presentationml/2006/ole">
            <p:oleObj spid="_x0000_s206850" name="Document" r:id="rId5" imgW="7661922" imgH="2827755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762000" y="609600"/>
          <a:ext cx="7620000" cy="329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/>
          <p:cNvSpPr/>
          <p:nvPr/>
        </p:nvSpPr>
        <p:spPr>
          <a:xfrm>
            <a:off x="2362200" y="228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1143000" y="3886200"/>
          <a:ext cx="7391400" cy="2495550"/>
        </p:xfrm>
        <a:graphic>
          <a:graphicData uri="http://schemas.openxmlformats.org/presentationml/2006/ole">
            <p:oleObj spid="_x0000_s107522" name="Document" r:id="rId5" imgW="7413505" imgH="2332259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76600" y="152400"/>
            <a:ext cx="3886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14</a:t>
            </a:r>
            <a:r>
              <a:rPr lang="ka-GE" sz="1100" b="1" dirty="0" smtClean="0"/>
              <a:t> </a:t>
            </a:r>
            <a:r>
              <a:rPr lang="ka-GE" sz="1100" b="1" dirty="0" smtClean="0"/>
              <a:t>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990600" y="533400"/>
          <a:ext cx="7296150" cy="3343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1447800" y="3810000"/>
          <a:ext cx="7086600" cy="2162175"/>
        </p:xfrm>
        <a:graphic>
          <a:graphicData uri="http://schemas.openxmlformats.org/presentationml/2006/ole">
            <p:oleObj spid="_x0000_s52228" name="Document" r:id="rId5" imgW="7107678" imgH="2332259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/>
          <p:nvPr/>
        </p:nvSpPr>
        <p:spPr>
          <a:xfrm>
            <a:off x="3200400" y="228600"/>
            <a:ext cx="3048000" cy="5334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 b="1" dirty="0"/>
          </a:p>
        </p:txBody>
      </p:sp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62200" y="1524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1066800" y="457200"/>
          <a:ext cx="72009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1730" name="Object 2"/>
          <p:cNvGraphicFramePr>
            <a:graphicFrameLocks noChangeAspect="1"/>
          </p:cNvGraphicFramePr>
          <p:nvPr/>
        </p:nvGraphicFramePr>
        <p:xfrm>
          <a:off x="1295400" y="3505200"/>
          <a:ext cx="6991350" cy="1885950"/>
        </p:xfrm>
        <a:graphic>
          <a:graphicData uri="http://schemas.openxmlformats.org/presentationml/2006/ole">
            <p:oleObj spid="_x0000_s201730" name="Document" r:id="rId5" imgW="7002606" imgH="1830275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1143000" y="609600"/>
          <a:ext cx="7343775" cy="320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>
          <a:xfrm>
            <a:off x="2438400" y="3048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1371600" y="3810000"/>
          <a:ext cx="6858000" cy="2314575"/>
        </p:xfrm>
        <a:graphic>
          <a:graphicData uri="http://schemas.openxmlformats.org/presentationml/2006/ole">
            <p:oleObj spid="_x0000_s87042" name="Document" r:id="rId5" imgW="6878398" imgH="2459466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3319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38400" y="228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914400" y="457201"/>
          <a:ext cx="748665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2754" name="Object 2"/>
          <p:cNvGraphicFramePr>
            <a:graphicFrameLocks noChangeAspect="1"/>
          </p:cNvGraphicFramePr>
          <p:nvPr/>
        </p:nvGraphicFramePr>
        <p:xfrm>
          <a:off x="1066800" y="3810000"/>
          <a:ext cx="7515225" cy="2333625"/>
        </p:xfrm>
        <a:graphic>
          <a:graphicData uri="http://schemas.openxmlformats.org/presentationml/2006/ole">
            <p:oleObj spid="_x0000_s202754" name="Document" r:id="rId5" imgW="7518577" imgH="2332259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62200" y="228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609600" y="533400"/>
          <a:ext cx="8086725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9092" name="Object 4"/>
          <p:cNvGraphicFramePr>
            <a:graphicFrameLocks noChangeAspect="1"/>
          </p:cNvGraphicFramePr>
          <p:nvPr/>
        </p:nvGraphicFramePr>
        <p:xfrm>
          <a:off x="1447800" y="3505200"/>
          <a:ext cx="6810375" cy="1828800"/>
        </p:xfrm>
        <a:graphic>
          <a:graphicData uri="http://schemas.openxmlformats.org/presentationml/2006/ole">
            <p:oleObj spid="_x0000_s89092" name="Document" r:id="rId5" imgW="6830737" imgH="1832077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/>
          <p:nvPr/>
        </p:nvSpPr>
        <p:spPr>
          <a:xfrm>
            <a:off x="1095375" y="342900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62200" y="228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533401"/>
          <a:ext cx="7515225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3778" name="Object 2"/>
          <p:cNvGraphicFramePr>
            <a:graphicFrameLocks noChangeAspect="1"/>
          </p:cNvGraphicFramePr>
          <p:nvPr/>
        </p:nvGraphicFramePr>
        <p:xfrm>
          <a:off x="1371600" y="3505200"/>
          <a:ext cx="6867525" cy="2343150"/>
        </p:xfrm>
        <a:graphic>
          <a:graphicData uri="http://schemas.openxmlformats.org/presentationml/2006/ole">
            <p:oleObj spid="_x0000_s203778" name="Document" r:id="rId5" imgW="6897535" imgH="2263430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990600" y="533400"/>
          <a:ext cx="7515225" cy="326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/>
          <p:cNvSpPr/>
          <p:nvPr/>
        </p:nvSpPr>
        <p:spPr>
          <a:xfrm>
            <a:off x="2362200" y="228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100355" name="Object 3"/>
          <p:cNvGraphicFramePr>
            <a:graphicFrameLocks noChangeAspect="1"/>
          </p:cNvGraphicFramePr>
          <p:nvPr/>
        </p:nvGraphicFramePr>
        <p:xfrm>
          <a:off x="1295400" y="3505200"/>
          <a:ext cx="6867525" cy="2343150"/>
        </p:xfrm>
        <a:graphic>
          <a:graphicData uri="http://schemas.openxmlformats.org/presentationml/2006/ole">
            <p:oleObj spid="_x0000_s100355" name="Document" r:id="rId5" imgW="6897535" imgH="2263430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3319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1"/>
          <p:cNvSpPr txBox="1"/>
          <p:nvPr/>
        </p:nvSpPr>
        <p:spPr>
          <a:xfrm>
            <a:off x="1466850" y="142875"/>
            <a:ext cx="1156281" cy="11408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/>
          </a:p>
        </p:txBody>
      </p:sp>
      <p:sp>
        <p:nvSpPr>
          <p:cNvPr id="9" name="Rectangle 8"/>
          <p:cNvSpPr/>
          <p:nvPr/>
        </p:nvSpPr>
        <p:spPr>
          <a:xfrm>
            <a:off x="2362200" y="22860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a-GE" sz="1100" b="1" dirty="0" smtClean="0"/>
              <a:t>20</a:t>
            </a:r>
            <a:r>
              <a:rPr lang="en-US" sz="1100" b="1" dirty="0" smtClean="0"/>
              <a:t>13</a:t>
            </a:r>
            <a:r>
              <a:rPr lang="ka-GE" sz="1100" b="1" dirty="0" smtClean="0"/>
              <a:t>-20</a:t>
            </a:r>
            <a:r>
              <a:rPr lang="en-US" sz="1100" b="1" dirty="0" smtClean="0"/>
              <a:t>4</a:t>
            </a:r>
            <a:r>
              <a:rPr lang="ka-GE" sz="1100" b="1" dirty="0" smtClean="0"/>
              <a:t> გაზაფსულის სემესტრის</a:t>
            </a:r>
            <a:r>
              <a:rPr lang="en-US" sz="1100" b="1" dirty="0" smtClean="0"/>
              <a:t> </a:t>
            </a:r>
            <a:r>
              <a:rPr lang="ka-GE" sz="1100" b="1" dirty="0" smtClean="0"/>
              <a:t>ძირითადი გამოცდები</a:t>
            </a:r>
            <a:endParaRPr lang="en-US" sz="11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990600" y="533400"/>
          <a:ext cx="7515225" cy="3419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4803" name="Object 3"/>
          <p:cNvGraphicFramePr>
            <a:graphicFrameLocks noChangeAspect="1"/>
          </p:cNvGraphicFramePr>
          <p:nvPr/>
        </p:nvGraphicFramePr>
        <p:xfrm>
          <a:off x="1447800" y="3886200"/>
          <a:ext cx="6858000" cy="1752600"/>
        </p:xfrm>
        <a:graphic>
          <a:graphicData uri="http://schemas.openxmlformats.org/presentationml/2006/ole">
            <p:oleObj spid="_x0000_s204803" name="Document" r:id="rId5" imgW="6935808" imgH="1506671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1801</TotalTime>
  <Words>385</Words>
  <Application>Microsoft Office PowerPoint</Application>
  <PresentationFormat>On-screen Show (4:3)</PresentationFormat>
  <Paragraphs>80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Concourse</vt:lpstr>
      <vt:lpstr>Document</vt:lpstr>
      <vt:lpstr>ივანე ჯავახიშვილის სახელობის თბილისის სახელმწიფო უნივერსიტეტის საგამოცდო ცენტრის ანგარიში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თსუ-ს სამაგისტრო პროგრამოს პიორიტეტები 2.  რას გვზაძლევს 3. რა საშუალებებია 4. პლუსები 5</dc:title>
  <dc:creator>Nika</dc:creator>
  <cp:lastModifiedBy>user</cp:lastModifiedBy>
  <cp:revision>229</cp:revision>
  <dcterms:created xsi:type="dcterms:W3CDTF">2006-08-16T00:00:00Z</dcterms:created>
  <dcterms:modified xsi:type="dcterms:W3CDTF">2017-04-25T06:41:15Z</dcterms:modified>
</cp:coreProperties>
</file>