
<file path=[Content_Types].xml><?xml version="1.0" encoding="utf-8"?>
<Types xmlns="http://schemas.openxmlformats.org/package/2006/content-types"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Default Extension="docx" ContentType="application/vnd.openxmlformats-officedocument.wordprocessingml.document"/>
  <Override PartName="/ppt/notesSlides/notesSlide16.xml" ContentType="application/vnd.openxmlformats-officedocument.presentationml.notesSl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notesSlides/notesSlide14.xml" ContentType="application/vnd.openxmlformats-officedocument.presentationml.notesSlide+xml"/>
  <Override PartName="/ppt/charts/chart11.xml" ContentType="application/vnd.openxmlformats-officedocument.drawingml.chart+xml"/>
  <Override PartName="/ppt/drawings/drawing15.xml" ContentType="application/vnd.openxmlformats-officedocument.drawingml.chartshapes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notesSlides/notesSlide12.xml" ContentType="application/vnd.openxmlformats-officedocument.presentationml.notesSlide+xml"/>
  <Override PartName="/ppt/drawings/drawing9.xml" ContentType="application/vnd.openxmlformats-officedocument.drawingml.chartshapes+xml"/>
  <Override PartName="/ppt/drawings/drawing13.xml" ContentType="application/vnd.openxmlformats-officedocument.drawingml.chartshapes+xml"/>
  <Override PartName="/ppt/notesSlides/notesSlide21.xml" ContentType="application/vnd.openxmlformats-officedocument.presentationml.notesSlide+xml"/>
  <Override PartName="/ppt/charts/chart3.xml" ContentType="application/vnd.openxmlformats-officedocument.drawingml.chart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drawings/drawing7.xml" ContentType="application/vnd.openxmlformats-officedocument.drawingml.chartshapes+xml"/>
  <Override PartName="/ppt/drawings/drawing11.xml" ContentType="application/vnd.openxmlformats-officedocument.drawingml.chartshapes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drawings/drawing5.xml" ContentType="application/vnd.openxmlformats-officedocument.drawingml.chartshap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rawings/drawing3.xml" ContentType="application/vnd.openxmlformats-officedocument.drawingml.chartshapes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charts/chart14.xml" ContentType="application/vnd.openxmlformats-officedocument.drawingml.chart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notesSlides/notesSlide13.xml" ContentType="application/vnd.openxmlformats-officedocument.presentationml.notesSlide+xml"/>
  <Override PartName="/ppt/charts/chart12.xml" ContentType="application/vnd.openxmlformats-officedocument.drawingml.chart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charts/chart10.xml" ContentType="application/vnd.openxmlformats-officedocument.drawingml.chart+xml"/>
  <Override PartName="/ppt/notesSlides/notesSlide20.xml" ContentType="application/vnd.openxmlformats-officedocument.presentationml.notesSlide+xml"/>
  <Override PartName="/ppt/drawings/drawing14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8.xml" ContentType="application/vnd.openxmlformats-officedocument.drawingml.chartshapes+xml"/>
  <Override PartName="/ppt/drawings/drawing12.xml" ContentType="application/vnd.openxmlformats-officedocument.drawingml.chartshapes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drawings/drawing6.xml" ContentType="application/vnd.openxmlformats-officedocument.drawingml.chartshapes+xml"/>
  <Override PartName="/ppt/drawings/drawing10.xml" ContentType="application/vnd.openxmlformats-officedocument.drawingml.chartshape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6" r:id="rId3"/>
    <p:sldId id="287" r:id="rId4"/>
    <p:sldId id="289" r:id="rId5"/>
    <p:sldId id="288" r:id="rId6"/>
    <p:sldId id="291" r:id="rId7"/>
    <p:sldId id="293" r:id="rId8"/>
    <p:sldId id="294" r:id="rId9"/>
    <p:sldId id="295" r:id="rId10"/>
    <p:sldId id="296" r:id="rId11"/>
    <p:sldId id="297" r:id="rId12"/>
    <p:sldId id="298" r:id="rId13"/>
    <p:sldId id="299" r:id="rId14"/>
    <p:sldId id="292" r:id="rId15"/>
    <p:sldId id="302" r:id="rId16"/>
    <p:sldId id="301" r:id="rId17"/>
    <p:sldId id="303" r:id="rId18"/>
    <p:sldId id="305" r:id="rId19"/>
    <p:sldId id="304" r:id="rId20"/>
    <p:sldId id="306" r:id="rId21"/>
    <p:sldId id="307" r:id="rId22"/>
    <p:sldId id="308" r:id="rId23"/>
    <p:sldId id="309" r:id="rId24"/>
    <p:sldId id="318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F0141"/>
    <a:srgbClr val="3399FF"/>
    <a:srgbClr val="277DE5"/>
    <a:srgbClr val="3403E9"/>
    <a:srgbClr val="19016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119" autoAdjust="0"/>
    <p:restoredTop sz="94638" autoAdjust="0"/>
  </p:normalViewPr>
  <p:slideViewPr>
    <p:cSldViewPr>
      <p:cViewPr>
        <p:scale>
          <a:sx n="98" d="100"/>
          <a:sy n="98" d="100"/>
        </p:scale>
        <p:origin x="-342" y="6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&#4321;&#4322;&#4304;&#4322;&#4312;&#4321;&#4322;&#4312;&#4313;&#4304;%202013-2014%20&#4328;&#4308;&#4315;&#4317;&#4307;&#4306;&#4317;&#4315;&#4312;&#4321;%20&#4321;&#4308;&#4315;&#4308;&#4321;&#4322;&#4320;&#4312;\&#4321;&#4322;&#4304;&#4322;&#4312;&#4321;&#4322;&#4312;&#4313;&#4304;%20&#4308;&#4313;&#4317;&#4316;&#4317;&#4315;&#4312;&#4313;&#4304;%202013-14%20&#4328;&#4308;&#4315;&#4317;&#4307;&#4306;&#4317;&#4315;&#4304;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&#4321;&#4322;&#4304;&#4322;&#4312;&#4321;&#4322;&#4312;&#4313;&#4304;%202013-2014%20&#4328;&#4308;&#4315;&#4317;&#4307;&#4306;&#4317;&#4315;&#4312;&#4321;%20&#4321;&#4308;&#4315;&#4308;&#4321;&#4322;&#4320;&#4312;\&#4321;&#4322;&#4304;&#4322;&#4312;&#4321;&#4322;&#4312;&#4313;&#4304;%20&#4321;&#4317;&#4330;&#4308;&#4305;&#4312;%202013-14%20&#4328;&#4308;&#4315;&#4317;&#4307;&#4306;&#4317;&#4315;&#4304;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&#4321;&#4322;&#4304;&#4322;&#4312;&#4321;&#4322;&#4312;&#4313;&#4304;%202013-2014%20&#4328;&#4308;&#4315;&#4317;&#4307;&#4306;&#4317;&#4315;&#4312;&#4321;%20&#4321;&#4308;&#4315;&#4308;&#4321;&#4322;&#4320;&#4312;\&#4321;&#4322;&#4304;&#4322;&#4312;&#4321;&#4322;&#4312;&#4313;&#4304;%20&#4321;&#4317;&#4330;&#4308;&#4305;&#4312;%202013-14%20&#4328;&#4308;&#4315;&#4317;&#4307;&#4306;&#4317;&#4315;&#4304;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&#4321;&#4322;&#4304;&#4322;&#4312;&#4321;&#4322;&#4312;&#4313;&#4304;%202013-2014%20&#4328;&#4308;&#4315;&#4317;&#4307;&#4306;&#4317;&#4315;&#4312;&#4321;%20&#4321;&#4308;&#4315;&#4308;&#4321;&#4322;&#4320;&#4312;\&#4321;&#4322;&#4304;&#4322;&#4312;&#4321;&#4322;&#4312;&#4313;&#4304;%20&#4321;&#4317;&#4330;&#4308;&#4305;&#4312;%202013-14%20&#4328;&#4308;&#4315;&#4317;&#4307;&#4306;&#4317;&#4315;&#4304;.xlsx" TargetMode="Externa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3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&#4321;&#4322;&#4304;&#4322;&#4312;&#4321;&#4322;&#4312;&#4313;&#4304;%202013-2014%20&#4328;&#4308;&#4315;&#4317;&#4307;&#4306;&#4317;&#4315;&#4312;&#4321;%20&#4321;&#4308;&#4315;&#4308;&#4321;&#4322;&#4320;&#4312;\&#4321;&#4322;&#4304;&#4322;&#4312;&#4321;&#4322;&#4312;&#4313;&#4304;%20&#4336;&#4323;&#4315;&#4304;&#4316;&#4312;&#4322;&#4304;&#4320;&#4323;&#4314;&#4312;%202013-14%20&#4328;&#4308;&#4315;&#4317;&#4307;&#4306;&#4317;&#4315;&#4304;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4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&#4321;&#4322;&#4304;&#4322;&#4312;&#4321;&#4322;&#4312;&#4313;&#4304;%202013-2014%20&#4328;&#4308;&#4315;&#4317;&#4307;&#4306;&#4317;&#4315;&#4312;&#4321;%20&#4321;&#4308;&#4315;&#4308;&#4321;&#4322;&#4320;&#4312;\&#4321;&#4322;&#4304;&#4322;&#4312;&#4321;&#4322;&#4312;&#4313;&#4304;%20&#4322;&#4323;&#4320;&#4312;&#4310;&#4315;&#4312;%202013-14%20&#4328;&#4308;&#4315;&#4317;&#4307;&#4306;&#4317;&#4315;&#4304;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5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&#4321;&#4322;&#4304;&#4322;&#4312;&#4321;&#4322;&#4312;&#4313;&#4304;%202013-2014%20&#4328;&#4308;&#4315;&#4317;&#4307;&#4306;&#4317;&#4315;&#4312;&#4321;%20&#4321;&#4308;&#4315;&#4308;&#4321;&#4322;&#4320;&#4312;\&#4321;&#4322;&#4304;&#4322;&#4312;&#4321;&#4322;&#4312;&#4313;&#4304;%20&#4328;&#4304;&#4305;&#4314;&#4317;&#4316;&#4312;%20%20sauneversiteto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&#4321;&#4322;&#4304;&#4322;&#4312;&#4321;&#4322;&#4312;&#4313;&#4304;%202013-2014%20&#4328;&#4308;&#4315;&#4317;&#4307;&#4306;&#4317;&#4315;&#4312;&#4321;%20&#4321;&#4308;&#4315;&#4308;&#4321;&#4322;&#4320;&#4312;\&#4321;&#4322;&#4304;&#4322;&#4312;&#4321;&#4322;&#4312;&#4313;&#4304;%20&#4308;&#4313;&#4317;&#4316;&#4317;&#4315;&#4312;&#4313;&#4304;%202013-14%20&#4328;&#4308;&#4315;&#4317;&#4307;&#4306;&#4317;&#4315;&#4304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&#4321;&#4322;&#4304;&#4322;&#4312;&#4321;&#4322;&#4312;&#4313;&#4304;%202013-2014%20&#4328;&#4308;&#4315;&#4317;&#4307;&#4306;&#4317;&#4315;&#4312;&#4321;%20&#4321;&#4308;&#4315;&#4308;&#4321;&#4322;&#4320;&#4312;\&#4321;&#4322;&#4304;&#4322;&#4312;&#4321;&#4322;&#4312;&#4313;&#4304;%20&#4308;&#4313;&#4317;&#4316;&#4317;&#4315;&#4312;&#4313;&#4304;%202013-14%20&#4328;&#4308;&#4315;&#4317;&#4307;&#4306;&#4317;&#4315;&#4304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&#4321;&#4322;&#4304;&#4322;&#4312;&#4321;&#4322;&#4312;&#4313;&#4304;%202013-2014%20&#4328;&#4308;&#4315;&#4317;&#4307;&#4306;&#4317;&#4315;&#4312;&#4321;%20&#4321;&#4308;&#4315;&#4308;&#4321;&#4322;&#4320;&#4312;\&#4321;&#4322;&#4304;&#4322;&#4312;&#4321;&#4322;&#4312;&#4313;&#4304;%20&#4310;&#4323;&#4321;&#4322;&#4308;&#4305;&#4312;%202013-14%20&#4328;&#4308;&#4315;&#4317;&#4307;&#4306;&#4317;&#4315;&#4304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&#4321;&#4322;&#4304;&#4322;&#4312;&#4321;&#4322;&#4312;&#4313;&#4304;%202013-2014%20&#4328;&#4308;&#4315;&#4317;&#4307;&#4306;&#4317;&#4315;&#4312;&#4321;%20&#4321;&#4308;&#4315;&#4308;&#4321;&#4322;&#4320;&#4312;\&#4321;&#4322;&#4304;&#4322;&#4312;&#4321;&#4322;&#4312;&#4313;&#4304;%20&#4310;&#4323;&#4321;&#4322;&#4308;&#4305;&#4312;%202013-14%20&#4328;&#4308;&#4315;&#4317;&#4307;&#4306;&#4317;&#4315;&#4304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&#4321;&#4322;&#4304;&#4322;&#4312;&#4321;&#4322;&#4312;&#4313;&#4304;%202013-2014%20&#4328;&#4308;&#4315;&#4317;&#4307;&#4306;&#4317;&#4315;&#4312;&#4321;%20&#4321;&#4308;&#4315;&#4308;&#4321;&#4322;&#4320;&#4312;\&#4321;&#4322;&#4304;&#4322;&#4312;&#4321;&#4322;&#4312;&#4313;&#4304;%20&#4310;&#4323;&#4321;&#4322;&#4308;&#4305;&#4312;%202013-14%20&#4328;&#4308;&#4315;&#4317;&#4307;&#4306;&#4317;&#4315;&#4304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&#4321;&#4322;&#4304;&#4322;&#4312;&#4321;&#4322;&#4312;&#4313;&#4304;%202013-2014%20&#4328;&#4308;&#4315;&#4317;&#4307;&#4306;&#4317;&#4315;&#4312;&#4321;%20&#4321;&#4308;&#4315;&#4308;&#4321;&#4322;&#4320;&#4312;\&#4321;&#4322;&#4304;&#4322;&#4312;&#4321;&#4322;&#4312;&#4313;&#4304;%20&#4312;&#4323;&#4320;&#4312;&#4307;&#4312;&#4323;&#4314;&#4312;%202013-14%20&#4328;&#4308;&#4315;&#4317;&#4307;&#4306;&#4317;&#4315;&#4304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&#4321;&#4322;&#4304;&#4322;&#4312;&#4321;&#4322;&#4312;&#4313;&#4304;%202013-2014%20&#4328;&#4308;&#4315;&#4317;&#4307;&#4306;&#4317;&#4315;&#4312;&#4321;%20&#4321;&#4308;&#4315;&#4308;&#4321;&#4322;&#4320;&#4312;\&#4321;&#4322;&#4304;&#4322;&#4312;&#4321;&#4322;&#4312;&#4313;&#4304;%20&#4312;&#4323;&#4320;&#4312;&#4307;&#4312;&#4323;&#4314;&#4312;%202013-14%20&#4328;&#4308;&#4315;&#4317;&#4307;&#4306;&#4317;&#4315;&#4304;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Users\User\Desktop\&#4321;&#4322;&#4304;&#4322;&#4312;&#4321;&#4322;&#4312;&#4313;&#4308;&#4305;&#4312;%20&#4332;&#4314;&#4308;&#4305;&#4312;&#4321;%20&#4315;&#4312;&#4334;&#4308;&#4307;&#4309;&#4312;&#4311;\&#4321;&#4322;&#4304;&#4322;&#4312;&#4321;&#4322;&#4312;&#4313;&#4304;%202013-2014%20&#4328;&#4308;&#4315;&#4317;&#4307;&#4306;&#4317;&#4315;&#4312;&#4321;%20&#4321;&#4308;&#4315;&#4308;&#4321;&#4322;&#4320;&#4312;\&#4321;&#4322;&#4304;&#4322;&#4312;&#4321;&#4322;&#4312;&#4313;&#4304;%20&#4312;&#4323;&#4320;&#4312;&#4307;&#4312;&#4323;&#4314;&#4312;%202013-14%20&#4328;&#4308;&#4315;&#4317;&#4307;&#4306;&#4317;&#4315;&#4304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4257430371810811"/>
          <c:y val="0.2149387116084174"/>
          <c:w val="0.81719687992587464"/>
          <c:h val="0.53918248266775359"/>
        </c:manualLayout>
      </c:layout>
      <c:scatterChart>
        <c:scatterStyle val="lineMarker"/>
        <c:ser>
          <c:idx val="0"/>
          <c:order val="0"/>
          <c:xVal>
            <c:numRef>
              <c:f>'საგამოცდო გრაფიკი'!$B$333:$B$12444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გრაფიკი'!$C$333:$C$12444</c:f>
              <c:numCache>
                <c:formatCode>General</c:formatCode>
                <c:ptCount val="41"/>
                <c:pt idx="0">
                  <c:v>330</c:v>
                </c:pt>
                <c:pt idx="1">
                  <c:v>32</c:v>
                </c:pt>
                <c:pt idx="2">
                  <c:v>52</c:v>
                </c:pt>
                <c:pt idx="3">
                  <c:v>39</c:v>
                </c:pt>
                <c:pt idx="4">
                  <c:v>47</c:v>
                </c:pt>
                <c:pt idx="5">
                  <c:v>66</c:v>
                </c:pt>
                <c:pt idx="6">
                  <c:v>67</c:v>
                </c:pt>
                <c:pt idx="7">
                  <c:v>85</c:v>
                </c:pt>
                <c:pt idx="8">
                  <c:v>80</c:v>
                </c:pt>
                <c:pt idx="9">
                  <c:v>82</c:v>
                </c:pt>
                <c:pt idx="10">
                  <c:v>140</c:v>
                </c:pt>
                <c:pt idx="11">
                  <c:v>141</c:v>
                </c:pt>
                <c:pt idx="12">
                  <c:v>152</c:v>
                </c:pt>
                <c:pt idx="13">
                  <c:v>158</c:v>
                </c:pt>
                <c:pt idx="14">
                  <c:v>156</c:v>
                </c:pt>
                <c:pt idx="15">
                  <c:v>186</c:v>
                </c:pt>
                <c:pt idx="16">
                  <c:v>172</c:v>
                </c:pt>
                <c:pt idx="17">
                  <c:v>149</c:v>
                </c:pt>
                <c:pt idx="18">
                  <c:v>125</c:v>
                </c:pt>
                <c:pt idx="19">
                  <c:v>74</c:v>
                </c:pt>
                <c:pt idx="20">
                  <c:v>709</c:v>
                </c:pt>
                <c:pt idx="21">
                  <c:v>443</c:v>
                </c:pt>
                <c:pt idx="22">
                  <c:v>431</c:v>
                </c:pt>
                <c:pt idx="23">
                  <c:v>370</c:v>
                </c:pt>
                <c:pt idx="24">
                  <c:v>381</c:v>
                </c:pt>
                <c:pt idx="25">
                  <c:v>407</c:v>
                </c:pt>
                <c:pt idx="26">
                  <c:v>441</c:v>
                </c:pt>
                <c:pt idx="27">
                  <c:v>438</c:v>
                </c:pt>
                <c:pt idx="28">
                  <c:v>478</c:v>
                </c:pt>
                <c:pt idx="29">
                  <c:v>378</c:v>
                </c:pt>
                <c:pt idx="30">
                  <c:v>472</c:v>
                </c:pt>
                <c:pt idx="31">
                  <c:v>397</c:v>
                </c:pt>
                <c:pt idx="32">
                  <c:v>386</c:v>
                </c:pt>
                <c:pt idx="33">
                  <c:v>391</c:v>
                </c:pt>
                <c:pt idx="34">
                  <c:v>410</c:v>
                </c:pt>
                <c:pt idx="35">
                  <c:v>397</c:v>
                </c:pt>
                <c:pt idx="36">
                  <c:v>438</c:v>
                </c:pt>
                <c:pt idx="37">
                  <c:v>402</c:v>
                </c:pt>
                <c:pt idx="38">
                  <c:v>515</c:v>
                </c:pt>
                <c:pt idx="39">
                  <c:v>338</c:v>
                </c:pt>
                <c:pt idx="40">
                  <c:v>1446</c:v>
                </c:pt>
              </c:numCache>
            </c:numRef>
          </c:yVal>
        </c:ser>
        <c:axId val="84693760"/>
        <c:axId val="84695296"/>
      </c:scatterChart>
      <c:valAx>
        <c:axId val="84693760"/>
        <c:scaling>
          <c:orientation val="minMax"/>
          <c:max val="40"/>
        </c:scaling>
        <c:axPos val="b"/>
        <c:numFmt formatCode="General" sourceLinked="1"/>
        <c:tickLblPos val="nextTo"/>
        <c:crossAx val="84695296"/>
        <c:crosses val="autoZero"/>
        <c:crossBetween val="midCat"/>
      </c:valAx>
      <c:valAx>
        <c:axId val="84695296"/>
        <c:scaling>
          <c:orientation val="minMax"/>
        </c:scaling>
        <c:axPos val="l"/>
        <c:majorGridlines/>
        <c:numFmt formatCode="General" sourceLinked="1"/>
        <c:tickLblPos val="nextTo"/>
        <c:crossAx val="84693760"/>
        <c:crosses val="autoZero"/>
        <c:crossBetween val="midCat"/>
      </c:valAx>
    </c:plotArea>
    <c:plotVisOnly val="1"/>
  </c:chart>
  <c:externalData r:id="rId1"/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3181391668775322"/>
          <c:y val="0.20703749832879495"/>
          <c:w val="0.8216327561238802"/>
          <c:h val="0.54776804373984078"/>
        </c:manualLayout>
      </c:layout>
      <c:scatterChart>
        <c:scatterStyle val="lineMarker"/>
        <c:ser>
          <c:idx val="0"/>
          <c:order val="0"/>
          <c:tx>
            <c:strRef>
              <c:f>'საგამოცდოს გრაფიკი-40ქულიანი'!$B$1</c:f>
              <c:strCache>
                <c:ptCount val="1"/>
                <c:pt idx="0">
                  <c:v>st.raodenoba</c:v>
                </c:pt>
              </c:strCache>
            </c:strRef>
          </c:tx>
          <c:xVal>
            <c:numRef>
              <c:f>'საგამოცდოს გრაფიკი-40ქულიანი'!$A$2:$A$7306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'საგამოცდოს გრაფიკი-40ქულიანი'!$B$2:$B$7306</c:f>
              <c:numCache>
                <c:formatCode>General</c:formatCode>
                <c:ptCount val="41"/>
                <c:pt idx="0">
                  <c:v>158</c:v>
                </c:pt>
                <c:pt idx="1">
                  <c:v>2</c:v>
                </c:pt>
                <c:pt idx="2">
                  <c:v>8</c:v>
                </c:pt>
                <c:pt idx="3">
                  <c:v>16</c:v>
                </c:pt>
                <c:pt idx="4">
                  <c:v>22</c:v>
                </c:pt>
                <c:pt idx="5">
                  <c:v>20</c:v>
                </c:pt>
                <c:pt idx="6">
                  <c:v>24</c:v>
                </c:pt>
                <c:pt idx="7">
                  <c:v>17</c:v>
                </c:pt>
                <c:pt idx="8">
                  <c:v>46</c:v>
                </c:pt>
                <c:pt idx="9">
                  <c:v>44</c:v>
                </c:pt>
                <c:pt idx="10">
                  <c:v>53</c:v>
                </c:pt>
                <c:pt idx="11">
                  <c:v>43</c:v>
                </c:pt>
                <c:pt idx="12">
                  <c:v>57</c:v>
                </c:pt>
                <c:pt idx="13">
                  <c:v>42</c:v>
                </c:pt>
                <c:pt idx="14">
                  <c:v>49</c:v>
                </c:pt>
                <c:pt idx="15">
                  <c:v>102</c:v>
                </c:pt>
                <c:pt idx="16">
                  <c:v>77</c:v>
                </c:pt>
                <c:pt idx="17">
                  <c:v>70</c:v>
                </c:pt>
                <c:pt idx="18">
                  <c:v>77</c:v>
                </c:pt>
                <c:pt idx="19">
                  <c:v>34</c:v>
                </c:pt>
                <c:pt idx="20">
                  <c:v>308</c:v>
                </c:pt>
                <c:pt idx="21">
                  <c:v>298</c:v>
                </c:pt>
                <c:pt idx="22">
                  <c:v>253</c:v>
                </c:pt>
                <c:pt idx="23">
                  <c:v>206</c:v>
                </c:pt>
                <c:pt idx="24">
                  <c:v>236</c:v>
                </c:pt>
                <c:pt idx="25">
                  <c:v>272</c:v>
                </c:pt>
                <c:pt idx="26">
                  <c:v>266</c:v>
                </c:pt>
                <c:pt idx="27">
                  <c:v>255</c:v>
                </c:pt>
                <c:pt idx="28">
                  <c:v>373</c:v>
                </c:pt>
                <c:pt idx="29">
                  <c:v>273</c:v>
                </c:pt>
                <c:pt idx="30">
                  <c:v>366</c:v>
                </c:pt>
                <c:pt idx="31">
                  <c:v>298</c:v>
                </c:pt>
                <c:pt idx="32">
                  <c:v>353</c:v>
                </c:pt>
                <c:pt idx="33">
                  <c:v>290</c:v>
                </c:pt>
                <c:pt idx="34">
                  <c:v>306</c:v>
                </c:pt>
                <c:pt idx="35">
                  <c:v>296</c:v>
                </c:pt>
                <c:pt idx="36">
                  <c:v>309</c:v>
                </c:pt>
                <c:pt idx="37">
                  <c:v>281</c:v>
                </c:pt>
                <c:pt idx="38">
                  <c:v>325</c:v>
                </c:pt>
                <c:pt idx="39">
                  <c:v>199</c:v>
                </c:pt>
                <c:pt idx="40">
                  <c:v>540</c:v>
                </c:pt>
              </c:numCache>
            </c:numRef>
          </c:yVal>
        </c:ser>
        <c:axId val="90511232"/>
        <c:axId val="90512768"/>
      </c:scatterChart>
      <c:valAx>
        <c:axId val="90511232"/>
        <c:scaling>
          <c:orientation val="minMax"/>
          <c:max val="40"/>
        </c:scaling>
        <c:axPos val="b"/>
        <c:numFmt formatCode="General" sourceLinked="1"/>
        <c:tickLblPos val="nextTo"/>
        <c:crossAx val="90512768"/>
        <c:crosses val="autoZero"/>
        <c:crossBetween val="midCat"/>
      </c:valAx>
      <c:valAx>
        <c:axId val="90512768"/>
        <c:scaling>
          <c:orientation val="minMax"/>
        </c:scaling>
        <c:axPos val="l"/>
        <c:majorGridlines/>
        <c:numFmt formatCode="General" sourceLinked="1"/>
        <c:tickLblPos val="nextTo"/>
        <c:crossAx val="90511232"/>
        <c:crosses val="autoZero"/>
        <c:crossBetween val="midCat"/>
      </c:valAx>
    </c:plotArea>
    <c:plotVisOnly val="1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5006252490689972"/>
          <c:y val="0.21469253843269617"/>
          <c:w val="0.7765212790809527"/>
          <c:h val="0.55494375703037224"/>
        </c:manualLayout>
      </c:layout>
      <c:scatterChart>
        <c:scatterStyle val="lineMarker"/>
        <c:ser>
          <c:idx val="0"/>
          <c:order val="0"/>
          <c:tx>
            <c:strRef>
              <c:f>'ფაკულტეტის  გრაფიკი - 40ქულიანი'!$B$2</c:f>
              <c:strCache>
                <c:ptCount val="1"/>
                <c:pt idx="0">
                  <c:v>სტ,რაოდ</c:v>
                </c:pt>
              </c:strCache>
            </c:strRef>
          </c:tx>
          <c:xVal>
            <c:numRef>
              <c:f>'ფაკულტეტის  გრაფიკი - 40ქულიანი'!$A$3:$A$1871</c:f>
              <c:numCache>
                <c:formatCode>General</c:formatCode>
                <c:ptCount val="29"/>
                <c:pt idx="0">
                  <c:v>0</c:v>
                </c:pt>
                <c:pt idx="1">
                  <c:v>5</c:v>
                </c:pt>
                <c:pt idx="2">
                  <c:v>8</c:v>
                </c:pt>
                <c:pt idx="3">
                  <c:v>10</c:v>
                </c:pt>
                <c:pt idx="4">
                  <c:v>14</c:v>
                </c:pt>
                <c:pt idx="5">
                  <c:v>15</c:v>
                </c:pt>
                <c:pt idx="6">
                  <c:v>16</c:v>
                </c:pt>
                <c:pt idx="7">
                  <c:v>18</c:v>
                </c:pt>
                <c:pt idx="8">
                  <c:v>20</c:v>
                </c:pt>
                <c:pt idx="9">
                  <c:v>21</c:v>
                </c:pt>
                <c:pt idx="10">
                  <c:v>22</c:v>
                </c:pt>
                <c:pt idx="11">
                  <c:v>23</c:v>
                </c:pt>
                <c:pt idx="12">
                  <c:v>24</c:v>
                </c:pt>
                <c:pt idx="13">
                  <c:v>25</c:v>
                </c:pt>
                <c:pt idx="14">
                  <c:v>26</c:v>
                </c:pt>
                <c:pt idx="15">
                  <c:v>27</c:v>
                </c:pt>
                <c:pt idx="16">
                  <c:v>28</c:v>
                </c:pt>
                <c:pt idx="17">
                  <c:v>29</c:v>
                </c:pt>
                <c:pt idx="18">
                  <c:v>30</c:v>
                </c:pt>
                <c:pt idx="19">
                  <c:v>31</c:v>
                </c:pt>
                <c:pt idx="20">
                  <c:v>32</c:v>
                </c:pt>
                <c:pt idx="21">
                  <c:v>33</c:v>
                </c:pt>
                <c:pt idx="22">
                  <c:v>34</c:v>
                </c:pt>
                <c:pt idx="23">
                  <c:v>35</c:v>
                </c:pt>
                <c:pt idx="24">
                  <c:v>36</c:v>
                </c:pt>
                <c:pt idx="25">
                  <c:v>37</c:v>
                </c:pt>
                <c:pt idx="26">
                  <c:v>38</c:v>
                </c:pt>
                <c:pt idx="27">
                  <c:v>39</c:v>
                </c:pt>
                <c:pt idx="28">
                  <c:v>40</c:v>
                </c:pt>
              </c:numCache>
            </c:numRef>
          </c:xVal>
          <c:yVal>
            <c:numRef>
              <c:f>'ფაკულტეტის  გრაფიკი - 40ქულიანი'!$B$3:$B$1871</c:f>
              <c:numCache>
                <c:formatCode>General</c:formatCode>
                <c:ptCount val="29"/>
                <c:pt idx="0">
                  <c:v>2</c:v>
                </c:pt>
                <c:pt idx="1">
                  <c:v>1</c:v>
                </c:pt>
                <c:pt idx="2">
                  <c:v>4</c:v>
                </c:pt>
                <c:pt idx="3">
                  <c:v>2</c:v>
                </c:pt>
                <c:pt idx="4">
                  <c:v>1</c:v>
                </c:pt>
                <c:pt idx="5">
                  <c:v>3</c:v>
                </c:pt>
                <c:pt idx="6">
                  <c:v>4</c:v>
                </c:pt>
                <c:pt idx="7">
                  <c:v>2</c:v>
                </c:pt>
                <c:pt idx="8">
                  <c:v>15</c:v>
                </c:pt>
                <c:pt idx="9">
                  <c:v>33</c:v>
                </c:pt>
                <c:pt idx="10">
                  <c:v>15</c:v>
                </c:pt>
                <c:pt idx="11">
                  <c:v>24</c:v>
                </c:pt>
                <c:pt idx="12">
                  <c:v>17</c:v>
                </c:pt>
                <c:pt idx="13">
                  <c:v>49</c:v>
                </c:pt>
                <c:pt idx="14">
                  <c:v>36</c:v>
                </c:pt>
                <c:pt idx="15">
                  <c:v>64</c:v>
                </c:pt>
                <c:pt idx="16">
                  <c:v>64</c:v>
                </c:pt>
                <c:pt idx="17">
                  <c:v>50</c:v>
                </c:pt>
                <c:pt idx="18">
                  <c:v>87</c:v>
                </c:pt>
                <c:pt idx="19">
                  <c:v>49</c:v>
                </c:pt>
                <c:pt idx="20">
                  <c:v>76</c:v>
                </c:pt>
                <c:pt idx="21">
                  <c:v>55</c:v>
                </c:pt>
                <c:pt idx="22">
                  <c:v>94</c:v>
                </c:pt>
                <c:pt idx="23">
                  <c:v>162</c:v>
                </c:pt>
                <c:pt idx="24">
                  <c:v>138</c:v>
                </c:pt>
                <c:pt idx="25">
                  <c:v>121</c:v>
                </c:pt>
                <c:pt idx="26">
                  <c:v>249</c:v>
                </c:pt>
                <c:pt idx="27">
                  <c:v>131</c:v>
                </c:pt>
                <c:pt idx="28">
                  <c:v>292</c:v>
                </c:pt>
              </c:numCache>
            </c:numRef>
          </c:yVal>
        </c:ser>
        <c:axId val="90176512"/>
        <c:axId val="90518272"/>
      </c:scatterChart>
      <c:valAx>
        <c:axId val="90176512"/>
        <c:scaling>
          <c:orientation val="minMax"/>
          <c:max val="40"/>
        </c:scaling>
        <c:axPos val="b"/>
        <c:numFmt formatCode="General" sourceLinked="1"/>
        <c:tickLblPos val="nextTo"/>
        <c:crossAx val="90518272"/>
        <c:crosses val="autoZero"/>
        <c:crossBetween val="midCat"/>
      </c:valAx>
      <c:valAx>
        <c:axId val="90518272"/>
        <c:scaling>
          <c:orientation val="minMax"/>
          <c:max val="300"/>
        </c:scaling>
        <c:axPos val="l"/>
        <c:majorGridlines/>
        <c:numFmt formatCode="General" sourceLinked="1"/>
        <c:tickLblPos val="nextTo"/>
        <c:crossAx val="90176512"/>
        <c:crosses val="autoZero"/>
        <c:crossBetween val="midCat"/>
      </c:valAx>
    </c:plotArea>
    <c:plotVisOnly val="1"/>
  </c:chart>
  <c:externalData r:id="rId1"/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plotArea>
      <c:layout>
        <c:manualLayout>
          <c:layoutTarget val="inner"/>
          <c:xMode val="edge"/>
          <c:yMode val="edge"/>
          <c:x val="0.12995067898459137"/>
          <c:y val="0.22933754538167758"/>
          <c:w val="0.84517306659323865"/>
          <c:h val="0.54139154761343555"/>
        </c:manualLayout>
      </c:layout>
      <c:scatterChart>
        <c:scatterStyle val="lineMarker"/>
        <c:ser>
          <c:idx val="0"/>
          <c:order val="0"/>
          <c:tx>
            <c:strRef>
              <c:f>'გაერთიანებილი გრაფიკი 40ქ.'!$B$2</c:f>
              <c:strCache>
                <c:ptCount val="1"/>
                <c:pt idx="0">
                  <c:v>სტ.რაოდენობა</c:v>
                </c:pt>
              </c:strCache>
            </c:strRef>
          </c:tx>
          <c:xVal>
            <c:numRef>
              <c:f>'გაერთიანებილი გრაფიკი 40ქ.'!$A$3:$A$9147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'გაერთიანებილი გრაფიკი 40ქ.'!$B$3:$B$9147</c:f>
              <c:numCache>
                <c:formatCode>General</c:formatCode>
                <c:ptCount val="41"/>
                <c:pt idx="0">
                  <c:v>160</c:v>
                </c:pt>
                <c:pt idx="1">
                  <c:v>2</c:v>
                </c:pt>
                <c:pt idx="2">
                  <c:v>8</c:v>
                </c:pt>
                <c:pt idx="3">
                  <c:v>16</c:v>
                </c:pt>
                <c:pt idx="4">
                  <c:v>22</c:v>
                </c:pt>
                <c:pt idx="5">
                  <c:v>21</c:v>
                </c:pt>
                <c:pt idx="6">
                  <c:v>24</c:v>
                </c:pt>
                <c:pt idx="7">
                  <c:v>17</c:v>
                </c:pt>
                <c:pt idx="8">
                  <c:v>50</c:v>
                </c:pt>
                <c:pt idx="9">
                  <c:v>44</c:v>
                </c:pt>
                <c:pt idx="10">
                  <c:v>55</c:v>
                </c:pt>
                <c:pt idx="11">
                  <c:v>43</c:v>
                </c:pt>
                <c:pt idx="12">
                  <c:v>57</c:v>
                </c:pt>
                <c:pt idx="13">
                  <c:v>42</c:v>
                </c:pt>
                <c:pt idx="14">
                  <c:v>50</c:v>
                </c:pt>
                <c:pt idx="15">
                  <c:v>105</c:v>
                </c:pt>
                <c:pt idx="16">
                  <c:v>81</c:v>
                </c:pt>
                <c:pt idx="17">
                  <c:v>70</c:v>
                </c:pt>
                <c:pt idx="18">
                  <c:v>79</c:v>
                </c:pt>
                <c:pt idx="19">
                  <c:v>34</c:v>
                </c:pt>
                <c:pt idx="20">
                  <c:v>323</c:v>
                </c:pt>
                <c:pt idx="21">
                  <c:v>331</c:v>
                </c:pt>
                <c:pt idx="22">
                  <c:v>268</c:v>
                </c:pt>
                <c:pt idx="23">
                  <c:v>230</c:v>
                </c:pt>
                <c:pt idx="24">
                  <c:v>253</c:v>
                </c:pt>
                <c:pt idx="25">
                  <c:v>321</c:v>
                </c:pt>
                <c:pt idx="26">
                  <c:v>302</c:v>
                </c:pt>
                <c:pt idx="27">
                  <c:v>319</c:v>
                </c:pt>
                <c:pt idx="28">
                  <c:v>437</c:v>
                </c:pt>
                <c:pt idx="29">
                  <c:v>323</c:v>
                </c:pt>
                <c:pt idx="30">
                  <c:v>453</c:v>
                </c:pt>
                <c:pt idx="31">
                  <c:v>347</c:v>
                </c:pt>
                <c:pt idx="32">
                  <c:v>429</c:v>
                </c:pt>
                <c:pt idx="33">
                  <c:v>345</c:v>
                </c:pt>
                <c:pt idx="34">
                  <c:v>400</c:v>
                </c:pt>
                <c:pt idx="35">
                  <c:v>458</c:v>
                </c:pt>
                <c:pt idx="36">
                  <c:v>447</c:v>
                </c:pt>
                <c:pt idx="37">
                  <c:v>402</c:v>
                </c:pt>
                <c:pt idx="38">
                  <c:v>574</c:v>
                </c:pt>
                <c:pt idx="39">
                  <c:v>330</c:v>
                </c:pt>
                <c:pt idx="40">
                  <c:v>832</c:v>
                </c:pt>
              </c:numCache>
            </c:numRef>
          </c:yVal>
        </c:ser>
        <c:axId val="90666112"/>
        <c:axId val="90667648"/>
      </c:scatterChart>
      <c:valAx>
        <c:axId val="90666112"/>
        <c:scaling>
          <c:orientation val="minMax"/>
          <c:max val="40"/>
        </c:scaling>
        <c:axPos val="b"/>
        <c:numFmt formatCode="General" sourceLinked="1"/>
        <c:tickLblPos val="nextTo"/>
        <c:crossAx val="90667648"/>
        <c:crosses val="autoZero"/>
        <c:crossBetween val="midCat"/>
      </c:valAx>
      <c:valAx>
        <c:axId val="90667648"/>
        <c:scaling>
          <c:orientation val="minMax"/>
        </c:scaling>
        <c:axPos val="l"/>
        <c:majorGridlines/>
        <c:numFmt formatCode="General" sourceLinked="1"/>
        <c:tickLblPos val="nextTo"/>
        <c:crossAx val="90666112"/>
        <c:crosses val="autoZero"/>
        <c:crossBetween val="midCat"/>
      </c:valAx>
    </c:plotArea>
    <c:plotVisOnly val="1"/>
  </c:chart>
  <c:externalData r:id="rId1"/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129887610202571"/>
          <c:y val="0.15727310401989247"/>
          <c:w val="0.81177419256159589"/>
          <c:h val="0.5736780191632681"/>
        </c:manualLayout>
      </c:layout>
      <c:scatterChart>
        <c:scatterStyle val="lineMarker"/>
        <c:ser>
          <c:idx val="0"/>
          <c:order val="0"/>
          <c:tx>
            <c:strRef>
              <c:f>გრაფიკი!$C$4</c:f>
              <c:strCache>
                <c:ptCount val="1"/>
                <c:pt idx="0">
                  <c:v>შეფასება</c:v>
                </c:pt>
              </c:strCache>
            </c:strRef>
          </c:tx>
          <c:xVal>
            <c:numRef>
              <c:f>გრაფიკი!$B$5:$B$17659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გრაფიკი!$C$5:$C$17659</c:f>
              <c:numCache>
                <c:formatCode>General</c:formatCode>
                <c:ptCount val="41"/>
                <c:pt idx="0">
                  <c:v>511</c:v>
                </c:pt>
                <c:pt idx="1">
                  <c:v>11</c:v>
                </c:pt>
                <c:pt idx="2">
                  <c:v>58</c:v>
                </c:pt>
                <c:pt idx="3">
                  <c:v>62</c:v>
                </c:pt>
                <c:pt idx="4">
                  <c:v>67</c:v>
                </c:pt>
                <c:pt idx="5">
                  <c:v>105</c:v>
                </c:pt>
                <c:pt idx="6">
                  <c:v>92</c:v>
                </c:pt>
                <c:pt idx="7">
                  <c:v>83</c:v>
                </c:pt>
                <c:pt idx="8">
                  <c:v>127</c:v>
                </c:pt>
                <c:pt idx="9">
                  <c:v>95</c:v>
                </c:pt>
                <c:pt idx="10">
                  <c:v>223</c:v>
                </c:pt>
                <c:pt idx="11">
                  <c:v>149</c:v>
                </c:pt>
                <c:pt idx="12">
                  <c:v>196</c:v>
                </c:pt>
                <c:pt idx="13">
                  <c:v>162</c:v>
                </c:pt>
                <c:pt idx="14">
                  <c:v>190</c:v>
                </c:pt>
                <c:pt idx="15">
                  <c:v>247</c:v>
                </c:pt>
                <c:pt idx="16">
                  <c:v>195</c:v>
                </c:pt>
                <c:pt idx="17">
                  <c:v>171</c:v>
                </c:pt>
                <c:pt idx="18">
                  <c:v>189</c:v>
                </c:pt>
                <c:pt idx="19">
                  <c:v>93</c:v>
                </c:pt>
                <c:pt idx="20">
                  <c:v>758</c:v>
                </c:pt>
                <c:pt idx="21">
                  <c:v>931</c:v>
                </c:pt>
                <c:pt idx="22">
                  <c:v>533</c:v>
                </c:pt>
                <c:pt idx="23">
                  <c:v>471</c:v>
                </c:pt>
                <c:pt idx="24">
                  <c:v>544</c:v>
                </c:pt>
                <c:pt idx="25">
                  <c:v>651</c:v>
                </c:pt>
                <c:pt idx="26">
                  <c:v>545</c:v>
                </c:pt>
                <c:pt idx="27">
                  <c:v>540</c:v>
                </c:pt>
                <c:pt idx="28">
                  <c:v>694</c:v>
                </c:pt>
                <c:pt idx="29">
                  <c:v>587</c:v>
                </c:pt>
                <c:pt idx="30">
                  <c:v>784</c:v>
                </c:pt>
                <c:pt idx="31">
                  <c:v>551</c:v>
                </c:pt>
                <c:pt idx="32">
                  <c:v>739</c:v>
                </c:pt>
                <c:pt idx="33">
                  <c:v>647</c:v>
                </c:pt>
                <c:pt idx="34">
                  <c:v>672</c:v>
                </c:pt>
                <c:pt idx="35">
                  <c:v>724</c:v>
                </c:pt>
                <c:pt idx="36">
                  <c:v>761</c:v>
                </c:pt>
                <c:pt idx="37">
                  <c:v>633</c:v>
                </c:pt>
                <c:pt idx="38">
                  <c:v>770</c:v>
                </c:pt>
                <c:pt idx="39">
                  <c:v>581</c:v>
                </c:pt>
                <c:pt idx="40">
                  <c:v>1472</c:v>
                </c:pt>
              </c:numCache>
            </c:numRef>
          </c:yVal>
        </c:ser>
        <c:axId val="90874240"/>
        <c:axId val="90875776"/>
      </c:scatterChart>
      <c:valAx>
        <c:axId val="90874240"/>
        <c:scaling>
          <c:orientation val="minMax"/>
          <c:max val="40"/>
        </c:scaling>
        <c:axPos val="b"/>
        <c:numFmt formatCode="General" sourceLinked="1"/>
        <c:tickLblPos val="nextTo"/>
        <c:crossAx val="90875776"/>
        <c:crosses val="autoZero"/>
        <c:crossBetween val="midCat"/>
      </c:valAx>
      <c:valAx>
        <c:axId val="90875776"/>
        <c:scaling>
          <c:orientation val="minMax"/>
        </c:scaling>
        <c:axPos val="l"/>
        <c:majorGridlines/>
        <c:numFmt formatCode="General" sourceLinked="1"/>
        <c:tickLblPos val="nextTo"/>
        <c:crossAx val="90874240"/>
        <c:crosses val="autoZero"/>
        <c:crossBetween val="midCat"/>
      </c:valAx>
    </c:plotArea>
    <c:plotVisOnly val="1"/>
  </c:chart>
  <c:externalData r:id="rId1"/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5063623023217754"/>
          <c:y val="0.24138493955861148"/>
          <c:w val="0.80816513473664253"/>
          <c:h val="0.56969575986100363"/>
        </c:manualLayout>
      </c:layout>
      <c:scatterChart>
        <c:scatterStyle val="lineMarker"/>
        <c:ser>
          <c:idx val="0"/>
          <c:order val="0"/>
          <c:tx>
            <c:strRef>
              <c:f>'საგამოცდო გრაფიკი'!$B$2</c:f>
              <c:strCache>
                <c:ptCount val="1"/>
                <c:pt idx="0">
                  <c:v>st.raodenoba</c:v>
                </c:pt>
              </c:strCache>
            </c:strRef>
          </c:tx>
          <c:xVal>
            <c:numRef>
              <c:f>'საგამოცდო გრაფიკი'!$A$3:$A$4960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გრაფიკი'!$B$3:$B$4960</c:f>
              <c:numCache>
                <c:formatCode>General</c:formatCode>
                <c:ptCount val="41"/>
                <c:pt idx="0">
                  <c:v>96</c:v>
                </c:pt>
                <c:pt idx="1">
                  <c:v>11</c:v>
                </c:pt>
                <c:pt idx="2">
                  <c:v>10</c:v>
                </c:pt>
                <c:pt idx="3">
                  <c:v>14</c:v>
                </c:pt>
                <c:pt idx="4">
                  <c:v>17</c:v>
                </c:pt>
                <c:pt idx="5">
                  <c:v>21</c:v>
                </c:pt>
                <c:pt idx="6">
                  <c:v>18</c:v>
                </c:pt>
                <c:pt idx="7">
                  <c:v>28</c:v>
                </c:pt>
                <c:pt idx="8">
                  <c:v>36</c:v>
                </c:pt>
                <c:pt idx="9">
                  <c:v>23</c:v>
                </c:pt>
                <c:pt idx="10">
                  <c:v>82</c:v>
                </c:pt>
                <c:pt idx="11">
                  <c:v>38</c:v>
                </c:pt>
                <c:pt idx="12">
                  <c:v>47</c:v>
                </c:pt>
                <c:pt idx="13">
                  <c:v>49</c:v>
                </c:pt>
                <c:pt idx="14">
                  <c:v>54</c:v>
                </c:pt>
                <c:pt idx="15">
                  <c:v>75</c:v>
                </c:pt>
                <c:pt idx="16">
                  <c:v>56</c:v>
                </c:pt>
                <c:pt idx="17">
                  <c:v>52</c:v>
                </c:pt>
                <c:pt idx="18">
                  <c:v>42</c:v>
                </c:pt>
                <c:pt idx="19">
                  <c:v>11</c:v>
                </c:pt>
                <c:pt idx="20">
                  <c:v>250</c:v>
                </c:pt>
                <c:pt idx="21">
                  <c:v>230</c:v>
                </c:pt>
                <c:pt idx="22">
                  <c:v>143</c:v>
                </c:pt>
                <c:pt idx="23">
                  <c:v>157</c:v>
                </c:pt>
                <c:pt idx="24">
                  <c:v>175</c:v>
                </c:pt>
                <c:pt idx="25">
                  <c:v>173</c:v>
                </c:pt>
                <c:pt idx="26">
                  <c:v>187</c:v>
                </c:pt>
                <c:pt idx="27">
                  <c:v>178</c:v>
                </c:pt>
                <c:pt idx="28">
                  <c:v>215</c:v>
                </c:pt>
                <c:pt idx="29">
                  <c:v>152</c:v>
                </c:pt>
                <c:pt idx="30">
                  <c:v>229</c:v>
                </c:pt>
                <c:pt idx="31">
                  <c:v>186</c:v>
                </c:pt>
                <c:pt idx="32">
                  <c:v>162</c:v>
                </c:pt>
                <c:pt idx="33">
                  <c:v>165</c:v>
                </c:pt>
                <c:pt idx="34">
                  <c:v>177</c:v>
                </c:pt>
                <c:pt idx="35">
                  <c:v>151</c:v>
                </c:pt>
                <c:pt idx="36">
                  <c:v>184</c:v>
                </c:pt>
                <c:pt idx="37">
                  <c:v>163</c:v>
                </c:pt>
                <c:pt idx="38">
                  <c:v>187</c:v>
                </c:pt>
                <c:pt idx="39">
                  <c:v>153</c:v>
                </c:pt>
                <c:pt idx="40">
                  <c:v>520</c:v>
                </c:pt>
              </c:numCache>
            </c:numRef>
          </c:yVal>
        </c:ser>
        <c:axId val="91047424"/>
        <c:axId val="91048960"/>
      </c:scatterChart>
      <c:valAx>
        <c:axId val="91047424"/>
        <c:scaling>
          <c:orientation val="minMax"/>
          <c:max val="40"/>
        </c:scaling>
        <c:axPos val="b"/>
        <c:numFmt formatCode="General" sourceLinked="1"/>
        <c:tickLblPos val="nextTo"/>
        <c:crossAx val="91048960"/>
        <c:crosses val="autoZero"/>
        <c:crossBetween val="midCat"/>
      </c:valAx>
      <c:valAx>
        <c:axId val="91048960"/>
        <c:scaling>
          <c:orientation val="minMax"/>
        </c:scaling>
        <c:axPos val="l"/>
        <c:majorGridlines/>
        <c:numFmt formatCode="General" sourceLinked="1"/>
        <c:tickLblPos val="nextTo"/>
        <c:crossAx val="91047424"/>
        <c:crosses val="autoZero"/>
        <c:crossBetween val="midCat"/>
      </c:valAx>
    </c:plotArea>
    <c:plotVisOnly val="1"/>
  </c:chart>
  <c:externalData r:id="rId1"/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4363112649895618"/>
          <c:y val="0.20262436583182217"/>
          <c:w val="0.80499013749956116"/>
          <c:h val="0.57893895916071714"/>
        </c:manualLayout>
      </c:layout>
      <c:scatterChart>
        <c:scatterStyle val="lineMarker"/>
        <c:ser>
          <c:idx val="0"/>
          <c:order val="0"/>
          <c:tx>
            <c:strRef>
              <c:f>'საუნივერსიტეტო გრაფიკი'!$D$3</c:f>
              <c:strCache>
                <c:ptCount val="1"/>
                <c:pt idx="0">
                  <c:v>raodenoba</c:v>
                </c:pt>
              </c:strCache>
            </c:strRef>
          </c:tx>
          <c:xVal>
            <c:numRef>
              <c:f>'საუნივერსიტეტო გრაფიკი'!$C$4:$C$86985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'საუნივერსიტეტო გრაფიკი'!$D$4:$D$86985</c:f>
              <c:numCache>
                <c:formatCode>General</c:formatCode>
                <c:ptCount val="41"/>
                <c:pt idx="0">
                  <c:v>2103</c:v>
                </c:pt>
                <c:pt idx="1">
                  <c:v>155</c:v>
                </c:pt>
                <c:pt idx="2">
                  <c:v>273</c:v>
                </c:pt>
                <c:pt idx="3">
                  <c:v>283</c:v>
                </c:pt>
                <c:pt idx="4">
                  <c:v>349</c:v>
                </c:pt>
                <c:pt idx="5">
                  <c:v>424</c:v>
                </c:pt>
                <c:pt idx="6">
                  <c:v>419</c:v>
                </c:pt>
                <c:pt idx="7">
                  <c:v>473</c:v>
                </c:pt>
                <c:pt idx="8">
                  <c:v>614</c:v>
                </c:pt>
                <c:pt idx="9">
                  <c:v>501</c:v>
                </c:pt>
                <c:pt idx="10">
                  <c:v>999</c:v>
                </c:pt>
                <c:pt idx="11">
                  <c:v>826</c:v>
                </c:pt>
                <c:pt idx="12">
                  <c:v>971</c:v>
                </c:pt>
                <c:pt idx="13">
                  <c:v>876</c:v>
                </c:pt>
                <c:pt idx="14">
                  <c:v>1013</c:v>
                </c:pt>
                <c:pt idx="15">
                  <c:v>1385</c:v>
                </c:pt>
                <c:pt idx="16">
                  <c:v>1191</c:v>
                </c:pt>
                <c:pt idx="17">
                  <c:v>1112</c:v>
                </c:pt>
                <c:pt idx="18">
                  <c:v>1065</c:v>
                </c:pt>
                <c:pt idx="19">
                  <c:v>599</c:v>
                </c:pt>
                <c:pt idx="20">
                  <c:v>4267</c:v>
                </c:pt>
                <c:pt idx="21">
                  <c:v>3792</c:v>
                </c:pt>
                <c:pt idx="22">
                  <c:v>2886</c:v>
                </c:pt>
                <c:pt idx="23">
                  <c:v>2532</c:v>
                </c:pt>
                <c:pt idx="24">
                  <c:v>2884</c:v>
                </c:pt>
                <c:pt idx="25">
                  <c:v>3195</c:v>
                </c:pt>
                <c:pt idx="26">
                  <c:v>2944</c:v>
                </c:pt>
                <c:pt idx="27">
                  <c:v>2837</c:v>
                </c:pt>
                <c:pt idx="28">
                  <c:v>3463</c:v>
                </c:pt>
                <c:pt idx="29">
                  <c:v>2853</c:v>
                </c:pt>
                <c:pt idx="30">
                  <c:v>3921</c:v>
                </c:pt>
                <c:pt idx="31">
                  <c:v>2782</c:v>
                </c:pt>
                <c:pt idx="32">
                  <c:v>3340</c:v>
                </c:pt>
                <c:pt idx="33">
                  <c:v>2885</c:v>
                </c:pt>
                <c:pt idx="34">
                  <c:v>3157</c:v>
                </c:pt>
                <c:pt idx="35">
                  <c:v>3402</c:v>
                </c:pt>
                <c:pt idx="36">
                  <c:v>3423</c:v>
                </c:pt>
                <c:pt idx="37">
                  <c:v>3056</c:v>
                </c:pt>
                <c:pt idx="38">
                  <c:v>3868</c:v>
                </c:pt>
                <c:pt idx="39">
                  <c:v>2586</c:v>
                </c:pt>
                <c:pt idx="40">
                  <c:v>7237</c:v>
                </c:pt>
              </c:numCache>
            </c:numRef>
          </c:yVal>
        </c:ser>
        <c:axId val="91267840"/>
        <c:axId val="91269376"/>
      </c:scatterChart>
      <c:valAx>
        <c:axId val="91267840"/>
        <c:scaling>
          <c:orientation val="minMax"/>
          <c:max val="40"/>
        </c:scaling>
        <c:axPos val="b"/>
        <c:numFmt formatCode="General" sourceLinked="1"/>
        <c:tickLblPos val="nextTo"/>
        <c:crossAx val="91269376"/>
        <c:crosses val="autoZero"/>
        <c:crossBetween val="midCat"/>
      </c:valAx>
      <c:valAx>
        <c:axId val="91269376"/>
        <c:scaling>
          <c:orientation val="minMax"/>
          <c:max val="7500"/>
          <c:min val="0"/>
        </c:scaling>
        <c:axPos val="l"/>
        <c:majorGridlines/>
        <c:numFmt formatCode="General" sourceLinked="1"/>
        <c:tickLblPos val="nextTo"/>
        <c:crossAx val="91267840"/>
        <c:crosses val="autoZero"/>
        <c:crossBetween val="midCat"/>
      </c:valAx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5731023368761707"/>
          <c:y val="0.21968940036341641"/>
          <c:w val="0.80921111037236149"/>
          <c:h val="0.55123537250151577"/>
        </c:manualLayout>
      </c:layout>
      <c:scatterChart>
        <c:scatterStyle val="lineMarker"/>
        <c:ser>
          <c:idx val="0"/>
          <c:order val="0"/>
          <c:xVal>
            <c:numRef>
              <c:f>'ფაკულტეტის გრაფიკი'!$C$12:$C$4708</c:f>
              <c:numCache>
                <c:formatCode>General</c:formatCode>
                <c:ptCount val="39"/>
                <c:pt idx="0">
                  <c:v>0</c:v>
                </c:pt>
                <c:pt idx="1">
                  <c:v>1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7</c:v>
                </c:pt>
                <c:pt idx="6">
                  <c:v>8</c:v>
                </c:pt>
                <c:pt idx="7">
                  <c:v>9</c:v>
                </c:pt>
                <c:pt idx="8">
                  <c:v>10</c:v>
                </c:pt>
                <c:pt idx="9">
                  <c:v>11</c:v>
                </c:pt>
                <c:pt idx="10">
                  <c:v>12</c:v>
                </c:pt>
                <c:pt idx="11">
                  <c:v>13</c:v>
                </c:pt>
                <c:pt idx="12">
                  <c:v>14</c:v>
                </c:pt>
                <c:pt idx="13">
                  <c:v>15</c:v>
                </c:pt>
                <c:pt idx="14">
                  <c:v>16</c:v>
                </c:pt>
                <c:pt idx="15">
                  <c:v>17</c:v>
                </c:pt>
                <c:pt idx="16">
                  <c:v>18</c:v>
                </c:pt>
                <c:pt idx="17">
                  <c:v>19</c:v>
                </c:pt>
                <c:pt idx="18">
                  <c:v>20</c:v>
                </c:pt>
                <c:pt idx="19">
                  <c:v>21</c:v>
                </c:pt>
                <c:pt idx="20">
                  <c:v>22</c:v>
                </c:pt>
                <c:pt idx="21">
                  <c:v>23</c:v>
                </c:pt>
                <c:pt idx="22">
                  <c:v>24</c:v>
                </c:pt>
                <c:pt idx="23">
                  <c:v>25</c:v>
                </c:pt>
                <c:pt idx="24">
                  <c:v>26</c:v>
                </c:pt>
                <c:pt idx="25">
                  <c:v>27</c:v>
                </c:pt>
                <c:pt idx="26">
                  <c:v>28</c:v>
                </c:pt>
                <c:pt idx="27">
                  <c:v>29</c:v>
                </c:pt>
                <c:pt idx="28">
                  <c:v>30</c:v>
                </c:pt>
                <c:pt idx="29">
                  <c:v>31</c:v>
                </c:pt>
                <c:pt idx="30">
                  <c:v>32</c:v>
                </c:pt>
                <c:pt idx="31">
                  <c:v>33</c:v>
                </c:pt>
                <c:pt idx="32">
                  <c:v>34</c:v>
                </c:pt>
                <c:pt idx="33">
                  <c:v>35</c:v>
                </c:pt>
                <c:pt idx="34">
                  <c:v>36</c:v>
                </c:pt>
                <c:pt idx="35">
                  <c:v>37</c:v>
                </c:pt>
                <c:pt idx="36">
                  <c:v>38</c:v>
                </c:pt>
                <c:pt idx="37">
                  <c:v>39</c:v>
                </c:pt>
                <c:pt idx="38">
                  <c:v>40</c:v>
                </c:pt>
              </c:numCache>
            </c:numRef>
          </c:xVal>
          <c:yVal>
            <c:numRef>
              <c:f>'ფაკულტეტის გრაფიკი'!$D$12:$D$4708</c:f>
              <c:numCache>
                <c:formatCode>General</c:formatCode>
                <c:ptCount val="39"/>
                <c:pt idx="0">
                  <c:v>9</c:v>
                </c:pt>
                <c:pt idx="1">
                  <c:v>1</c:v>
                </c:pt>
                <c:pt idx="2">
                  <c:v>4</c:v>
                </c:pt>
                <c:pt idx="3">
                  <c:v>2</c:v>
                </c:pt>
                <c:pt idx="4">
                  <c:v>3</c:v>
                </c:pt>
                <c:pt idx="5">
                  <c:v>6</c:v>
                </c:pt>
                <c:pt idx="6">
                  <c:v>7</c:v>
                </c:pt>
                <c:pt idx="7">
                  <c:v>7</c:v>
                </c:pt>
                <c:pt idx="8">
                  <c:v>15</c:v>
                </c:pt>
                <c:pt idx="9">
                  <c:v>33</c:v>
                </c:pt>
                <c:pt idx="10">
                  <c:v>27</c:v>
                </c:pt>
                <c:pt idx="11">
                  <c:v>47</c:v>
                </c:pt>
                <c:pt idx="12">
                  <c:v>74</c:v>
                </c:pt>
                <c:pt idx="13">
                  <c:v>83</c:v>
                </c:pt>
                <c:pt idx="14">
                  <c:v>105</c:v>
                </c:pt>
                <c:pt idx="15">
                  <c:v>117</c:v>
                </c:pt>
                <c:pt idx="16">
                  <c:v>155</c:v>
                </c:pt>
                <c:pt idx="17">
                  <c:v>141</c:v>
                </c:pt>
                <c:pt idx="18">
                  <c:v>207</c:v>
                </c:pt>
                <c:pt idx="19">
                  <c:v>164</c:v>
                </c:pt>
                <c:pt idx="20">
                  <c:v>209</c:v>
                </c:pt>
                <c:pt idx="21">
                  <c:v>203</c:v>
                </c:pt>
                <c:pt idx="22">
                  <c:v>237</c:v>
                </c:pt>
                <c:pt idx="23">
                  <c:v>205</c:v>
                </c:pt>
                <c:pt idx="24">
                  <c:v>275</c:v>
                </c:pt>
                <c:pt idx="25">
                  <c:v>223</c:v>
                </c:pt>
                <c:pt idx="26">
                  <c:v>231</c:v>
                </c:pt>
                <c:pt idx="27">
                  <c:v>224</c:v>
                </c:pt>
                <c:pt idx="28">
                  <c:v>250</c:v>
                </c:pt>
                <c:pt idx="29">
                  <c:v>199</c:v>
                </c:pt>
                <c:pt idx="30">
                  <c:v>200</c:v>
                </c:pt>
                <c:pt idx="31">
                  <c:v>188</c:v>
                </c:pt>
                <c:pt idx="32">
                  <c:v>181</c:v>
                </c:pt>
                <c:pt idx="33">
                  <c:v>167</c:v>
                </c:pt>
                <c:pt idx="34">
                  <c:v>147</c:v>
                </c:pt>
                <c:pt idx="35">
                  <c:v>119</c:v>
                </c:pt>
                <c:pt idx="36">
                  <c:v>105</c:v>
                </c:pt>
                <c:pt idx="37">
                  <c:v>59</c:v>
                </c:pt>
                <c:pt idx="38">
                  <c:v>38</c:v>
                </c:pt>
              </c:numCache>
            </c:numRef>
          </c:yVal>
        </c:ser>
        <c:axId val="86583168"/>
        <c:axId val="86584704"/>
      </c:scatterChart>
      <c:valAx>
        <c:axId val="86583168"/>
        <c:scaling>
          <c:orientation val="minMax"/>
          <c:max val="40"/>
        </c:scaling>
        <c:axPos val="b"/>
        <c:numFmt formatCode="General" sourceLinked="1"/>
        <c:tickLblPos val="nextTo"/>
        <c:crossAx val="86584704"/>
        <c:crosses val="autoZero"/>
        <c:crossBetween val="midCat"/>
      </c:valAx>
      <c:valAx>
        <c:axId val="86584704"/>
        <c:scaling>
          <c:orientation val="minMax"/>
        </c:scaling>
        <c:axPos val="l"/>
        <c:majorGridlines/>
        <c:numFmt formatCode="General" sourceLinked="1"/>
        <c:tickLblPos val="nextTo"/>
        <c:crossAx val="86583168"/>
        <c:crosses val="autoZero"/>
        <c:crossBetween val="midCat"/>
      </c:valAx>
    </c:plotArea>
    <c:plotVisOnly val="1"/>
  </c:chart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>
        <c:manualLayout>
          <c:layoutTarget val="inner"/>
          <c:xMode val="edge"/>
          <c:yMode val="edge"/>
          <c:x val="0.11099441751275745"/>
          <c:y val="0.26170228721409838"/>
          <c:w val="0.83125321078637415"/>
          <c:h val="0.56811523559555177"/>
        </c:manualLayout>
      </c:layout>
      <c:scatterChart>
        <c:scatterStyle val="lineMarker"/>
        <c:ser>
          <c:idx val="0"/>
          <c:order val="0"/>
          <c:xVal>
            <c:numRef>
              <c:f>'გაერთიანებული გრაფიკი'!$C$342:$C$17111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'გაერთიანებული გრაფიკი'!$D$342:$D$17111</c:f>
              <c:numCache>
                <c:formatCode>General</c:formatCode>
                <c:ptCount val="41"/>
                <c:pt idx="0">
                  <c:v>339</c:v>
                </c:pt>
                <c:pt idx="1">
                  <c:v>33</c:v>
                </c:pt>
                <c:pt idx="2">
                  <c:v>52</c:v>
                </c:pt>
                <c:pt idx="3">
                  <c:v>39</c:v>
                </c:pt>
                <c:pt idx="4">
                  <c:v>51</c:v>
                </c:pt>
                <c:pt idx="5">
                  <c:v>68</c:v>
                </c:pt>
                <c:pt idx="6">
                  <c:v>70</c:v>
                </c:pt>
                <c:pt idx="7">
                  <c:v>91</c:v>
                </c:pt>
                <c:pt idx="8">
                  <c:v>87</c:v>
                </c:pt>
                <c:pt idx="9">
                  <c:v>89</c:v>
                </c:pt>
                <c:pt idx="10">
                  <c:v>155</c:v>
                </c:pt>
                <c:pt idx="11">
                  <c:v>174</c:v>
                </c:pt>
                <c:pt idx="12">
                  <c:v>179</c:v>
                </c:pt>
                <c:pt idx="13">
                  <c:v>205</c:v>
                </c:pt>
                <c:pt idx="14">
                  <c:v>230</c:v>
                </c:pt>
                <c:pt idx="15">
                  <c:v>269</c:v>
                </c:pt>
                <c:pt idx="16">
                  <c:v>277</c:v>
                </c:pt>
                <c:pt idx="17">
                  <c:v>266</c:v>
                </c:pt>
                <c:pt idx="18">
                  <c:v>280</c:v>
                </c:pt>
                <c:pt idx="19">
                  <c:v>215</c:v>
                </c:pt>
                <c:pt idx="20">
                  <c:v>916</c:v>
                </c:pt>
                <c:pt idx="21">
                  <c:v>607</c:v>
                </c:pt>
                <c:pt idx="22">
                  <c:v>640</c:v>
                </c:pt>
                <c:pt idx="23">
                  <c:v>573</c:v>
                </c:pt>
                <c:pt idx="24">
                  <c:v>618</c:v>
                </c:pt>
                <c:pt idx="25">
                  <c:v>612</c:v>
                </c:pt>
                <c:pt idx="26">
                  <c:v>716</c:v>
                </c:pt>
                <c:pt idx="27">
                  <c:v>661</c:v>
                </c:pt>
                <c:pt idx="28">
                  <c:v>709</c:v>
                </c:pt>
                <c:pt idx="29">
                  <c:v>602</c:v>
                </c:pt>
                <c:pt idx="30">
                  <c:v>722</c:v>
                </c:pt>
                <c:pt idx="31">
                  <c:v>596</c:v>
                </c:pt>
                <c:pt idx="32">
                  <c:v>586</c:v>
                </c:pt>
                <c:pt idx="33">
                  <c:v>579</c:v>
                </c:pt>
                <c:pt idx="34">
                  <c:v>591</c:v>
                </c:pt>
                <c:pt idx="35">
                  <c:v>564</c:v>
                </c:pt>
                <c:pt idx="36">
                  <c:v>585</c:v>
                </c:pt>
                <c:pt idx="37">
                  <c:v>521</c:v>
                </c:pt>
                <c:pt idx="38">
                  <c:v>620</c:v>
                </c:pt>
                <c:pt idx="39">
                  <c:v>397</c:v>
                </c:pt>
                <c:pt idx="40">
                  <c:v>1484</c:v>
                </c:pt>
              </c:numCache>
            </c:numRef>
          </c:yVal>
        </c:ser>
        <c:axId val="85057536"/>
        <c:axId val="85059072"/>
      </c:scatterChart>
      <c:valAx>
        <c:axId val="85057536"/>
        <c:scaling>
          <c:orientation val="minMax"/>
          <c:max val="40"/>
        </c:scaling>
        <c:axPos val="b"/>
        <c:numFmt formatCode="General" sourceLinked="1"/>
        <c:tickLblPos val="nextTo"/>
        <c:crossAx val="85059072"/>
        <c:crosses val="autoZero"/>
        <c:crossBetween val="midCat"/>
      </c:valAx>
      <c:valAx>
        <c:axId val="85059072"/>
        <c:scaling>
          <c:orientation val="minMax"/>
        </c:scaling>
        <c:axPos val="l"/>
        <c:majorGridlines/>
        <c:numFmt formatCode="General" sourceLinked="1"/>
        <c:tickLblPos val="nextTo"/>
        <c:crossAx val="85057536"/>
        <c:crosses val="autoZero"/>
        <c:crossBetween val="midCat"/>
      </c:valAx>
    </c:plotArea>
    <c:plotVisOnly val="1"/>
  </c:chart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666591219648002"/>
          <c:y val="0.1820575658379783"/>
          <c:w val="0.80650139984939107"/>
          <c:h val="0.59522103276416294"/>
        </c:manualLayout>
      </c:layout>
      <c:scatterChart>
        <c:scatterStyle val="lineMarker"/>
        <c:ser>
          <c:idx val="0"/>
          <c:order val="0"/>
          <c:tx>
            <c:strRef>
              <c:f>'საგამოცდო გრაფიკი'!$D$2</c:f>
              <c:strCache>
                <c:ptCount val="1"/>
                <c:pt idx="0">
                  <c:v>შეფასება </c:v>
                </c:pt>
              </c:strCache>
            </c:strRef>
          </c:tx>
          <c:xVal>
            <c:numRef>
              <c:f>'საგამოცდო გრაფიკი'!$C$3:$C$11635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 გრაფიკი'!$D$3:$D$11635</c:f>
              <c:numCache>
                <c:formatCode>General</c:formatCode>
                <c:ptCount val="41"/>
                <c:pt idx="0">
                  <c:v>550</c:v>
                </c:pt>
                <c:pt idx="1">
                  <c:v>76</c:v>
                </c:pt>
                <c:pt idx="2">
                  <c:v>99</c:v>
                </c:pt>
                <c:pt idx="3">
                  <c:v>109</c:v>
                </c:pt>
                <c:pt idx="4">
                  <c:v>112</c:v>
                </c:pt>
                <c:pt idx="5">
                  <c:v>113</c:v>
                </c:pt>
                <c:pt idx="6">
                  <c:v>137</c:v>
                </c:pt>
                <c:pt idx="7">
                  <c:v>163</c:v>
                </c:pt>
                <c:pt idx="8">
                  <c:v>175</c:v>
                </c:pt>
                <c:pt idx="9">
                  <c:v>142</c:v>
                </c:pt>
                <c:pt idx="10">
                  <c:v>249</c:v>
                </c:pt>
                <c:pt idx="11">
                  <c:v>235</c:v>
                </c:pt>
                <c:pt idx="12">
                  <c:v>271</c:v>
                </c:pt>
                <c:pt idx="13">
                  <c:v>202</c:v>
                </c:pt>
                <c:pt idx="14">
                  <c:v>235</c:v>
                </c:pt>
                <c:pt idx="15">
                  <c:v>280</c:v>
                </c:pt>
                <c:pt idx="16">
                  <c:v>225</c:v>
                </c:pt>
                <c:pt idx="17">
                  <c:v>212</c:v>
                </c:pt>
                <c:pt idx="18">
                  <c:v>130</c:v>
                </c:pt>
                <c:pt idx="19">
                  <c:v>48</c:v>
                </c:pt>
                <c:pt idx="20">
                  <c:v>686</c:v>
                </c:pt>
                <c:pt idx="21">
                  <c:v>634</c:v>
                </c:pt>
                <c:pt idx="22">
                  <c:v>482</c:v>
                </c:pt>
                <c:pt idx="23">
                  <c:v>350</c:v>
                </c:pt>
                <c:pt idx="24">
                  <c:v>388</c:v>
                </c:pt>
                <c:pt idx="25">
                  <c:v>404</c:v>
                </c:pt>
                <c:pt idx="26">
                  <c:v>345</c:v>
                </c:pt>
                <c:pt idx="27">
                  <c:v>305</c:v>
                </c:pt>
                <c:pt idx="28">
                  <c:v>349</c:v>
                </c:pt>
                <c:pt idx="29">
                  <c:v>282</c:v>
                </c:pt>
                <c:pt idx="30">
                  <c:v>406</c:v>
                </c:pt>
                <c:pt idx="31">
                  <c:v>252</c:v>
                </c:pt>
                <c:pt idx="32">
                  <c:v>312</c:v>
                </c:pt>
                <c:pt idx="33">
                  <c:v>212</c:v>
                </c:pt>
                <c:pt idx="34">
                  <c:v>263</c:v>
                </c:pt>
                <c:pt idx="35">
                  <c:v>256</c:v>
                </c:pt>
                <c:pt idx="36">
                  <c:v>257</c:v>
                </c:pt>
                <c:pt idx="37">
                  <c:v>257</c:v>
                </c:pt>
                <c:pt idx="38">
                  <c:v>350</c:v>
                </c:pt>
                <c:pt idx="39">
                  <c:v>214</c:v>
                </c:pt>
                <c:pt idx="40">
                  <c:v>825</c:v>
                </c:pt>
              </c:numCache>
            </c:numRef>
          </c:yVal>
        </c:ser>
        <c:axId val="86665088"/>
        <c:axId val="86666624"/>
      </c:scatterChart>
      <c:valAx>
        <c:axId val="86665088"/>
        <c:scaling>
          <c:orientation val="minMax"/>
          <c:max val="40"/>
        </c:scaling>
        <c:axPos val="b"/>
        <c:numFmt formatCode="General" sourceLinked="1"/>
        <c:tickLblPos val="nextTo"/>
        <c:crossAx val="86666624"/>
        <c:crosses val="autoZero"/>
        <c:crossBetween val="midCat"/>
      </c:valAx>
      <c:valAx>
        <c:axId val="86666624"/>
        <c:scaling>
          <c:orientation val="minMax"/>
        </c:scaling>
        <c:axPos val="l"/>
        <c:majorGridlines/>
        <c:numFmt formatCode="General" sourceLinked="1"/>
        <c:tickLblPos val="nextTo"/>
        <c:crossAx val="86665088"/>
        <c:crosses val="autoZero"/>
        <c:crossBetween val="midCat"/>
      </c:valAx>
    </c:plotArea>
    <c:plotVisOnly val="1"/>
  </c:chart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80393288535269"/>
          <c:y val="0.20991869019082984"/>
          <c:w val="0.77603454672878036"/>
          <c:h val="0.55642926086597144"/>
        </c:manualLayout>
      </c:layout>
      <c:scatterChart>
        <c:scatterStyle val="lineMarker"/>
        <c:ser>
          <c:idx val="0"/>
          <c:order val="0"/>
          <c:tx>
            <c:strRef>
              <c:f>'ფაკულტეტის გრაფიკი'!$E$2</c:f>
              <c:strCache>
                <c:ptCount val="1"/>
                <c:pt idx="0">
                  <c:v>რაოდენობა</c:v>
                </c:pt>
              </c:strCache>
            </c:strRef>
          </c:tx>
          <c:xVal>
            <c:numRef>
              <c:f>'ფაკულტეტის გრაფიკი'!$D$3:$D$3967</c:f>
              <c:numCache>
                <c:formatCode>General</c:formatCode>
                <c:ptCount val="38"/>
                <c:pt idx="0">
                  <c:v>0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  <c:pt idx="17">
                  <c:v>20</c:v>
                </c:pt>
                <c:pt idx="18">
                  <c:v>21</c:v>
                </c:pt>
                <c:pt idx="19">
                  <c:v>22</c:v>
                </c:pt>
                <c:pt idx="20">
                  <c:v>23</c:v>
                </c:pt>
                <c:pt idx="21">
                  <c:v>24</c:v>
                </c:pt>
                <c:pt idx="22">
                  <c:v>25</c:v>
                </c:pt>
                <c:pt idx="23">
                  <c:v>26</c:v>
                </c:pt>
                <c:pt idx="24">
                  <c:v>27</c:v>
                </c:pt>
                <c:pt idx="25">
                  <c:v>28</c:v>
                </c:pt>
                <c:pt idx="26">
                  <c:v>29</c:v>
                </c:pt>
                <c:pt idx="27">
                  <c:v>30</c:v>
                </c:pt>
                <c:pt idx="28">
                  <c:v>31</c:v>
                </c:pt>
                <c:pt idx="29">
                  <c:v>32</c:v>
                </c:pt>
                <c:pt idx="30">
                  <c:v>33</c:v>
                </c:pt>
                <c:pt idx="31">
                  <c:v>34</c:v>
                </c:pt>
                <c:pt idx="32">
                  <c:v>35</c:v>
                </c:pt>
                <c:pt idx="33">
                  <c:v>36</c:v>
                </c:pt>
                <c:pt idx="34">
                  <c:v>37</c:v>
                </c:pt>
                <c:pt idx="35">
                  <c:v>38</c:v>
                </c:pt>
                <c:pt idx="36">
                  <c:v>39</c:v>
                </c:pt>
                <c:pt idx="37">
                  <c:v>40</c:v>
                </c:pt>
              </c:numCache>
            </c:numRef>
          </c:xVal>
          <c:yVal>
            <c:numRef>
              <c:f>'ფაკულტეტის გრაფიკი'!$E$3:$E$3967</c:f>
              <c:numCache>
                <c:formatCode>General</c:formatCode>
                <c:ptCount val="38"/>
                <c:pt idx="0">
                  <c:v>4</c:v>
                </c:pt>
                <c:pt idx="1">
                  <c:v>3</c:v>
                </c:pt>
                <c:pt idx="2">
                  <c:v>1</c:v>
                </c:pt>
                <c:pt idx="3">
                  <c:v>3</c:v>
                </c:pt>
                <c:pt idx="4">
                  <c:v>2</c:v>
                </c:pt>
                <c:pt idx="5">
                  <c:v>6</c:v>
                </c:pt>
                <c:pt idx="6">
                  <c:v>7</c:v>
                </c:pt>
                <c:pt idx="7">
                  <c:v>14</c:v>
                </c:pt>
                <c:pt idx="8">
                  <c:v>8</c:v>
                </c:pt>
                <c:pt idx="9">
                  <c:v>18</c:v>
                </c:pt>
                <c:pt idx="10">
                  <c:v>13</c:v>
                </c:pt>
                <c:pt idx="11">
                  <c:v>14</c:v>
                </c:pt>
                <c:pt idx="12">
                  <c:v>34</c:v>
                </c:pt>
                <c:pt idx="13">
                  <c:v>38</c:v>
                </c:pt>
                <c:pt idx="14">
                  <c:v>22</c:v>
                </c:pt>
                <c:pt idx="15">
                  <c:v>53</c:v>
                </c:pt>
                <c:pt idx="16">
                  <c:v>17</c:v>
                </c:pt>
                <c:pt idx="17">
                  <c:v>135</c:v>
                </c:pt>
                <c:pt idx="18">
                  <c:v>161</c:v>
                </c:pt>
                <c:pt idx="19">
                  <c:v>106</c:v>
                </c:pt>
                <c:pt idx="20">
                  <c:v>124</c:v>
                </c:pt>
                <c:pt idx="21">
                  <c:v>150</c:v>
                </c:pt>
                <c:pt idx="22">
                  <c:v>206</c:v>
                </c:pt>
                <c:pt idx="23">
                  <c:v>127</c:v>
                </c:pt>
                <c:pt idx="24">
                  <c:v>146</c:v>
                </c:pt>
                <c:pt idx="25">
                  <c:v>169</c:v>
                </c:pt>
                <c:pt idx="26">
                  <c:v>138</c:v>
                </c:pt>
                <c:pt idx="27">
                  <c:v>268</c:v>
                </c:pt>
                <c:pt idx="28">
                  <c:v>155</c:v>
                </c:pt>
                <c:pt idx="29">
                  <c:v>176</c:v>
                </c:pt>
                <c:pt idx="30">
                  <c:v>144</c:v>
                </c:pt>
                <c:pt idx="31">
                  <c:v>146</c:v>
                </c:pt>
                <c:pt idx="32">
                  <c:v>215</c:v>
                </c:pt>
                <c:pt idx="33">
                  <c:v>193</c:v>
                </c:pt>
                <c:pt idx="34">
                  <c:v>141</c:v>
                </c:pt>
                <c:pt idx="35">
                  <c:v>210</c:v>
                </c:pt>
                <c:pt idx="36">
                  <c:v>112</c:v>
                </c:pt>
                <c:pt idx="37">
                  <c:v>448</c:v>
                </c:pt>
              </c:numCache>
            </c:numRef>
          </c:yVal>
        </c:ser>
        <c:axId val="86674432"/>
        <c:axId val="88191744"/>
      </c:scatterChart>
      <c:valAx>
        <c:axId val="86674432"/>
        <c:scaling>
          <c:orientation val="minMax"/>
          <c:max val="40"/>
        </c:scaling>
        <c:axPos val="b"/>
        <c:numFmt formatCode="General" sourceLinked="1"/>
        <c:tickLblPos val="nextTo"/>
        <c:crossAx val="88191744"/>
        <c:crosses val="autoZero"/>
        <c:crossBetween val="midCat"/>
      </c:valAx>
      <c:valAx>
        <c:axId val="88191744"/>
        <c:scaling>
          <c:orientation val="minMax"/>
          <c:max val="480"/>
          <c:min val="0"/>
        </c:scaling>
        <c:axPos val="l"/>
        <c:majorGridlines/>
        <c:numFmt formatCode="General" sourceLinked="1"/>
        <c:tickLblPos val="nextTo"/>
        <c:crossAx val="86674432"/>
        <c:crosses val="autoZero"/>
        <c:crossBetween val="midCat"/>
      </c:valAx>
    </c:plotArea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1516850917326107"/>
          <c:y val="0.23955820551332849"/>
          <c:w val="0.8517830096674327"/>
          <c:h val="0.5244018630619145"/>
        </c:manualLayout>
      </c:layout>
      <c:scatterChart>
        <c:scatterStyle val="lineMarker"/>
        <c:ser>
          <c:idx val="0"/>
          <c:order val="0"/>
          <c:tx>
            <c:strRef>
              <c:f>'გაერთიანებული გრაფიკი'!$D$3</c:f>
              <c:strCache>
                <c:ptCount val="1"/>
                <c:pt idx="0">
                  <c:v>raodenoba</c:v>
                </c:pt>
              </c:strCache>
            </c:strRef>
          </c:tx>
          <c:xVal>
            <c:numRef>
              <c:f>'გაერთიანებული გრაფიკი'!$C$4:$C$15563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'გაერთიანებული გრაფიკი'!$D$4:$D$15563</c:f>
              <c:numCache>
                <c:formatCode>General</c:formatCode>
                <c:ptCount val="41"/>
                <c:pt idx="0">
                  <c:v>554</c:v>
                </c:pt>
                <c:pt idx="1">
                  <c:v>76</c:v>
                </c:pt>
                <c:pt idx="2">
                  <c:v>99</c:v>
                </c:pt>
                <c:pt idx="3">
                  <c:v>109</c:v>
                </c:pt>
                <c:pt idx="4">
                  <c:v>115</c:v>
                </c:pt>
                <c:pt idx="5">
                  <c:v>114</c:v>
                </c:pt>
                <c:pt idx="6">
                  <c:v>140</c:v>
                </c:pt>
                <c:pt idx="7">
                  <c:v>165</c:v>
                </c:pt>
                <c:pt idx="8">
                  <c:v>181</c:v>
                </c:pt>
                <c:pt idx="9">
                  <c:v>149</c:v>
                </c:pt>
                <c:pt idx="10">
                  <c:v>263</c:v>
                </c:pt>
                <c:pt idx="11">
                  <c:v>243</c:v>
                </c:pt>
                <c:pt idx="12">
                  <c:v>289</c:v>
                </c:pt>
                <c:pt idx="13">
                  <c:v>215</c:v>
                </c:pt>
                <c:pt idx="14">
                  <c:v>249</c:v>
                </c:pt>
                <c:pt idx="15">
                  <c:v>314</c:v>
                </c:pt>
                <c:pt idx="16">
                  <c:v>263</c:v>
                </c:pt>
                <c:pt idx="17">
                  <c:v>234</c:v>
                </c:pt>
                <c:pt idx="18">
                  <c:v>183</c:v>
                </c:pt>
                <c:pt idx="19">
                  <c:v>65</c:v>
                </c:pt>
                <c:pt idx="20">
                  <c:v>821</c:v>
                </c:pt>
                <c:pt idx="21">
                  <c:v>795</c:v>
                </c:pt>
                <c:pt idx="22">
                  <c:v>588</c:v>
                </c:pt>
                <c:pt idx="23">
                  <c:v>474</c:v>
                </c:pt>
                <c:pt idx="24">
                  <c:v>538</c:v>
                </c:pt>
                <c:pt idx="25">
                  <c:v>610</c:v>
                </c:pt>
                <c:pt idx="26">
                  <c:v>472</c:v>
                </c:pt>
                <c:pt idx="27">
                  <c:v>451</c:v>
                </c:pt>
                <c:pt idx="28">
                  <c:v>518</c:v>
                </c:pt>
                <c:pt idx="29">
                  <c:v>420</c:v>
                </c:pt>
                <c:pt idx="30">
                  <c:v>674</c:v>
                </c:pt>
                <c:pt idx="31">
                  <c:v>407</c:v>
                </c:pt>
                <c:pt idx="32">
                  <c:v>488</c:v>
                </c:pt>
                <c:pt idx="33">
                  <c:v>356</c:v>
                </c:pt>
                <c:pt idx="34">
                  <c:v>409</c:v>
                </c:pt>
                <c:pt idx="35">
                  <c:v>471</c:v>
                </c:pt>
                <c:pt idx="36">
                  <c:v>450</c:v>
                </c:pt>
                <c:pt idx="37">
                  <c:v>398</c:v>
                </c:pt>
                <c:pt idx="38">
                  <c:v>560</c:v>
                </c:pt>
                <c:pt idx="39">
                  <c:v>326</c:v>
                </c:pt>
                <c:pt idx="40">
                  <c:v>1273</c:v>
                </c:pt>
              </c:numCache>
            </c:numRef>
          </c:yVal>
        </c:ser>
        <c:axId val="88438272"/>
        <c:axId val="88439808"/>
      </c:scatterChart>
      <c:valAx>
        <c:axId val="88438272"/>
        <c:scaling>
          <c:orientation val="minMax"/>
          <c:max val="40"/>
        </c:scaling>
        <c:axPos val="b"/>
        <c:numFmt formatCode="General" sourceLinked="1"/>
        <c:tickLblPos val="nextTo"/>
        <c:crossAx val="88439808"/>
        <c:crosses val="autoZero"/>
        <c:crossBetween val="midCat"/>
      </c:valAx>
      <c:valAx>
        <c:axId val="88439808"/>
        <c:scaling>
          <c:orientation val="minMax"/>
        </c:scaling>
        <c:axPos val="l"/>
        <c:majorGridlines/>
        <c:numFmt formatCode="General" sourceLinked="1"/>
        <c:tickLblPos val="nextTo"/>
        <c:crossAx val="88438272"/>
        <c:crosses val="autoZero"/>
        <c:crossBetween val="midCat"/>
      </c:valAx>
    </c:plotArea>
    <c:plotVisOnly val="1"/>
  </c:chart>
  <c:externalData r:id="rId1"/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2175731255242563"/>
          <c:y val="0.17841948273098504"/>
          <c:w val="0.8031972292123275"/>
          <c:h val="0.61979154036199591"/>
        </c:manualLayout>
      </c:layout>
      <c:scatterChart>
        <c:scatterStyle val="lineMarker"/>
        <c:ser>
          <c:idx val="0"/>
          <c:order val="0"/>
          <c:tx>
            <c:strRef>
              <c:f>'საგამოცდოს გრაფიკი'!$D$3</c:f>
              <c:strCache>
                <c:ptCount val="1"/>
                <c:pt idx="0">
                  <c:v>raodenoba</c:v>
                </c:pt>
              </c:strCache>
            </c:strRef>
          </c:tx>
          <c:xVal>
            <c:numRef>
              <c:f>'საგამოცდოს გრაფიკი'!$C$4:$C$15103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'საგამოცდოს გრაფიკი'!$D$4:$D$15103</c:f>
              <c:numCache>
                <c:formatCode>General</c:formatCode>
                <c:ptCount val="41"/>
                <c:pt idx="0">
                  <c:v>216</c:v>
                </c:pt>
                <c:pt idx="1">
                  <c:v>10</c:v>
                </c:pt>
                <c:pt idx="2">
                  <c:v>14</c:v>
                </c:pt>
                <c:pt idx="3">
                  <c:v>16</c:v>
                </c:pt>
                <c:pt idx="4">
                  <c:v>27</c:v>
                </c:pt>
                <c:pt idx="5">
                  <c:v>44</c:v>
                </c:pt>
                <c:pt idx="6">
                  <c:v>32</c:v>
                </c:pt>
                <c:pt idx="7">
                  <c:v>41</c:v>
                </c:pt>
                <c:pt idx="8">
                  <c:v>59</c:v>
                </c:pt>
                <c:pt idx="9">
                  <c:v>56</c:v>
                </c:pt>
                <c:pt idx="10">
                  <c:v>118</c:v>
                </c:pt>
                <c:pt idx="11">
                  <c:v>86</c:v>
                </c:pt>
                <c:pt idx="12">
                  <c:v>95</c:v>
                </c:pt>
                <c:pt idx="13">
                  <c:v>92</c:v>
                </c:pt>
                <c:pt idx="14">
                  <c:v>120</c:v>
                </c:pt>
                <c:pt idx="15">
                  <c:v>235</c:v>
                </c:pt>
                <c:pt idx="16">
                  <c:v>173</c:v>
                </c:pt>
                <c:pt idx="17">
                  <c:v>174</c:v>
                </c:pt>
                <c:pt idx="18">
                  <c:v>150</c:v>
                </c:pt>
                <c:pt idx="19">
                  <c:v>74</c:v>
                </c:pt>
                <c:pt idx="20">
                  <c:v>702</c:v>
                </c:pt>
                <c:pt idx="21">
                  <c:v>497</c:v>
                </c:pt>
                <c:pt idx="22">
                  <c:v>458</c:v>
                </c:pt>
                <c:pt idx="23">
                  <c:v>411</c:v>
                </c:pt>
                <c:pt idx="24">
                  <c:v>457</c:v>
                </c:pt>
                <c:pt idx="25">
                  <c:v>547</c:v>
                </c:pt>
                <c:pt idx="26">
                  <c:v>508</c:v>
                </c:pt>
                <c:pt idx="27">
                  <c:v>488</c:v>
                </c:pt>
                <c:pt idx="28">
                  <c:v>627</c:v>
                </c:pt>
                <c:pt idx="29">
                  <c:v>568</c:v>
                </c:pt>
                <c:pt idx="30">
                  <c:v>772</c:v>
                </c:pt>
                <c:pt idx="31">
                  <c:v>528</c:v>
                </c:pt>
                <c:pt idx="32">
                  <c:v>697</c:v>
                </c:pt>
                <c:pt idx="33">
                  <c:v>636</c:v>
                </c:pt>
                <c:pt idx="34">
                  <c:v>698</c:v>
                </c:pt>
                <c:pt idx="35">
                  <c:v>775</c:v>
                </c:pt>
                <c:pt idx="36">
                  <c:v>732</c:v>
                </c:pt>
                <c:pt idx="37">
                  <c:v>733</c:v>
                </c:pt>
                <c:pt idx="38">
                  <c:v>801</c:v>
                </c:pt>
                <c:pt idx="39">
                  <c:v>590</c:v>
                </c:pt>
                <c:pt idx="40">
                  <c:v>1002</c:v>
                </c:pt>
              </c:numCache>
            </c:numRef>
          </c:yVal>
        </c:ser>
        <c:axId val="88452480"/>
        <c:axId val="88487040"/>
      </c:scatterChart>
      <c:valAx>
        <c:axId val="88452480"/>
        <c:scaling>
          <c:orientation val="minMax"/>
          <c:max val="40"/>
        </c:scaling>
        <c:axPos val="b"/>
        <c:numFmt formatCode="General" sourceLinked="1"/>
        <c:tickLblPos val="nextTo"/>
        <c:crossAx val="88487040"/>
        <c:crosses val="autoZero"/>
        <c:crossBetween val="midCat"/>
      </c:valAx>
      <c:valAx>
        <c:axId val="88487040"/>
        <c:scaling>
          <c:orientation val="minMax"/>
          <c:max val="1100"/>
          <c:min val="0"/>
        </c:scaling>
        <c:axPos val="l"/>
        <c:majorGridlines/>
        <c:numFmt formatCode="General" sourceLinked="1"/>
        <c:tickLblPos val="nextTo"/>
        <c:crossAx val="88452480"/>
        <c:crosses val="autoZero"/>
        <c:crossBetween val="midCat"/>
      </c:valAx>
    </c:plotArea>
    <c:plotVisOnly val="1"/>
  </c:chart>
  <c:externalData r:id="rId1"/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5074344955892435"/>
          <c:y val="0.21016966016502844"/>
          <c:w val="0.76218145555024663"/>
          <c:h val="0.60319287361807306"/>
        </c:manualLayout>
      </c:layout>
      <c:scatterChart>
        <c:scatterStyle val="lineMarker"/>
        <c:ser>
          <c:idx val="0"/>
          <c:order val="0"/>
          <c:tx>
            <c:strRef>
              <c:f>'ფაკულტეტის გრაფიკი'!$D$3</c:f>
              <c:strCache>
                <c:ptCount val="1"/>
                <c:pt idx="0">
                  <c:v>raodenoba</c:v>
                </c:pt>
              </c:strCache>
            </c:strRef>
          </c:tx>
          <c:xVal>
            <c:numRef>
              <c:f>'ფაკულტეტის გრაფიკი'!$C$4:$C$739</c:f>
              <c:numCache>
                <c:formatCode>General</c:formatCode>
                <c:ptCount val="28"/>
                <c:pt idx="0">
                  <c:v>5</c:v>
                </c:pt>
                <c:pt idx="1">
                  <c:v>9</c:v>
                </c:pt>
                <c:pt idx="2">
                  <c:v>15</c:v>
                </c:pt>
                <c:pt idx="3">
                  <c:v>16</c:v>
                </c:pt>
                <c:pt idx="4">
                  <c:v>17</c:v>
                </c:pt>
                <c:pt idx="5">
                  <c:v>18</c:v>
                </c:pt>
                <c:pt idx="6">
                  <c:v>19</c:v>
                </c:pt>
                <c:pt idx="7">
                  <c:v>20</c:v>
                </c:pt>
                <c:pt idx="8">
                  <c:v>21</c:v>
                </c:pt>
                <c:pt idx="9">
                  <c:v>22</c:v>
                </c:pt>
                <c:pt idx="10">
                  <c:v>23</c:v>
                </c:pt>
                <c:pt idx="11">
                  <c:v>24</c:v>
                </c:pt>
                <c:pt idx="12">
                  <c:v>25</c:v>
                </c:pt>
                <c:pt idx="13">
                  <c:v>26</c:v>
                </c:pt>
                <c:pt idx="14">
                  <c:v>27</c:v>
                </c:pt>
                <c:pt idx="15">
                  <c:v>28</c:v>
                </c:pt>
                <c:pt idx="16">
                  <c:v>29</c:v>
                </c:pt>
                <c:pt idx="17">
                  <c:v>30</c:v>
                </c:pt>
                <c:pt idx="18">
                  <c:v>31</c:v>
                </c:pt>
                <c:pt idx="19">
                  <c:v>32</c:v>
                </c:pt>
                <c:pt idx="20">
                  <c:v>33</c:v>
                </c:pt>
                <c:pt idx="21">
                  <c:v>34</c:v>
                </c:pt>
                <c:pt idx="22">
                  <c:v>35</c:v>
                </c:pt>
                <c:pt idx="23">
                  <c:v>36</c:v>
                </c:pt>
                <c:pt idx="24">
                  <c:v>37</c:v>
                </c:pt>
                <c:pt idx="25">
                  <c:v>38</c:v>
                </c:pt>
                <c:pt idx="26">
                  <c:v>39</c:v>
                </c:pt>
                <c:pt idx="27">
                  <c:v>40</c:v>
                </c:pt>
              </c:numCache>
            </c:numRef>
          </c:xVal>
          <c:yVal>
            <c:numRef>
              <c:f>'ფაკულტეტის გრაფიკი'!$D$4:$D$739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1</c:v>
                </c:pt>
                <c:pt idx="5">
                  <c:v>5</c:v>
                </c:pt>
                <c:pt idx="6">
                  <c:v>3</c:v>
                </c:pt>
                <c:pt idx="7">
                  <c:v>18</c:v>
                </c:pt>
                <c:pt idx="8">
                  <c:v>15</c:v>
                </c:pt>
                <c:pt idx="9">
                  <c:v>8</c:v>
                </c:pt>
                <c:pt idx="10">
                  <c:v>5</c:v>
                </c:pt>
                <c:pt idx="11">
                  <c:v>32</c:v>
                </c:pt>
                <c:pt idx="12">
                  <c:v>18</c:v>
                </c:pt>
                <c:pt idx="13">
                  <c:v>16</c:v>
                </c:pt>
                <c:pt idx="14">
                  <c:v>11</c:v>
                </c:pt>
                <c:pt idx="15">
                  <c:v>29</c:v>
                </c:pt>
                <c:pt idx="16">
                  <c:v>11</c:v>
                </c:pt>
                <c:pt idx="17">
                  <c:v>39</c:v>
                </c:pt>
                <c:pt idx="18">
                  <c:v>15</c:v>
                </c:pt>
                <c:pt idx="19">
                  <c:v>38</c:v>
                </c:pt>
                <c:pt idx="20">
                  <c:v>15</c:v>
                </c:pt>
                <c:pt idx="21">
                  <c:v>26</c:v>
                </c:pt>
                <c:pt idx="22">
                  <c:v>66</c:v>
                </c:pt>
                <c:pt idx="23">
                  <c:v>48</c:v>
                </c:pt>
                <c:pt idx="24">
                  <c:v>38</c:v>
                </c:pt>
                <c:pt idx="25">
                  <c:v>97</c:v>
                </c:pt>
                <c:pt idx="26">
                  <c:v>12</c:v>
                </c:pt>
                <c:pt idx="27">
                  <c:v>134</c:v>
                </c:pt>
              </c:numCache>
            </c:numRef>
          </c:yVal>
        </c:ser>
        <c:axId val="90020480"/>
        <c:axId val="90026368"/>
      </c:scatterChart>
      <c:valAx>
        <c:axId val="90020480"/>
        <c:scaling>
          <c:orientation val="minMax"/>
          <c:max val="40"/>
        </c:scaling>
        <c:axPos val="b"/>
        <c:numFmt formatCode="General" sourceLinked="1"/>
        <c:tickLblPos val="nextTo"/>
        <c:crossAx val="90026368"/>
        <c:crosses val="autoZero"/>
        <c:crossBetween val="midCat"/>
      </c:valAx>
      <c:valAx>
        <c:axId val="90026368"/>
        <c:scaling>
          <c:orientation val="minMax"/>
          <c:max val="140"/>
        </c:scaling>
        <c:axPos val="l"/>
        <c:majorGridlines/>
        <c:numFmt formatCode="General" sourceLinked="1"/>
        <c:tickLblPos val="nextTo"/>
        <c:crossAx val="90020480"/>
        <c:crosses val="autoZero"/>
        <c:crossBetween val="midCat"/>
      </c:valAx>
    </c:plotArea>
    <c:plotVisOnly val="1"/>
  </c:chart>
  <c:txPr>
    <a:bodyPr/>
    <a:lstStyle/>
    <a:p>
      <a:pPr>
        <a:defRPr b="1"/>
      </a:pPr>
      <a:endParaRPr lang="en-US"/>
    </a:p>
  </c:txPr>
  <c:externalData r:id="rId1"/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>
        <c:manualLayout>
          <c:layoutTarget val="inner"/>
          <c:xMode val="edge"/>
          <c:yMode val="edge"/>
          <c:x val="0.1391763545480382"/>
          <c:y val="0.18330295076751771"/>
          <c:w val="0.83577725395790492"/>
          <c:h val="0.58514467509743096"/>
        </c:manualLayout>
      </c:layout>
      <c:scatterChart>
        <c:scatterStyle val="lineMarker"/>
        <c:ser>
          <c:idx val="0"/>
          <c:order val="0"/>
          <c:tx>
            <c:strRef>
              <c:f>'გაერთიანებული გრაფიკი'!$D$4</c:f>
              <c:strCache>
                <c:ptCount val="1"/>
                <c:pt idx="0">
                  <c:v>raodenoba</c:v>
                </c:pt>
              </c:strCache>
            </c:strRef>
          </c:tx>
          <c:xVal>
            <c:numRef>
              <c:f>'გაერთიანებული გრაფიკი'!$C$5:$C$15812</c:f>
              <c:numCache>
                <c:formatCode>General</c:formatCode>
                <c:ptCount val="4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</c:numCache>
            </c:numRef>
          </c:xVal>
          <c:yVal>
            <c:numRef>
              <c:f>'გაერთიანებული გრაფიკი'!$D$5:$D$15812</c:f>
              <c:numCache>
                <c:formatCode>General</c:formatCode>
                <c:ptCount val="41"/>
                <c:pt idx="0">
                  <c:v>216</c:v>
                </c:pt>
                <c:pt idx="1">
                  <c:v>10</c:v>
                </c:pt>
                <c:pt idx="2">
                  <c:v>14</c:v>
                </c:pt>
                <c:pt idx="3">
                  <c:v>16</c:v>
                </c:pt>
                <c:pt idx="4">
                  <c:v>27</c:v>
                </c:pt>
                <c:pt idx="5">
                  <c:v>45</c:v>
                </c:pt>
                <c:pt idx="6">
                  <c:v>32</c:v>
                </c:pt>
                <c:pt idx="7">
                  <c:v>41</c:v>
                </c:pt>
                <c:pt idx="8">
                  <c:v>59</c:v>
                </c:pt>
                <c:pt idx="9">
                  <c:v>57</c:v>
                </c:pt>
                <c:pt idx="10">
                  <c:v>118</c:v>
                </c:pt>
                <c:pt idx="11">
                  <c:v>86</c:v>
                </c:pt>
                <c:pt idx="12">
                  <c:v>95</c:v>
                </c:pt>
                <c:pt idx="13">
                  <c:v>92</c:v>
                </c:pt>
                <c:pt idx="14">
                  <c:v>120</c:v>
                </c:pt>
                <c:pt idx="15">
                  <c:v>238</c:v>
                </c:pt>
                <c:pt idx="16">
                  <c:v>176</c:v>
                </c:pt>
                <c:pt idx="17">
                  <c:v>175</c:v>
                </c:pt>
                <c:pt idx="18">
                  <c:v>155</c:v>
                </c:pt>
                <c:pt idx="19">
                  <c:v>77</c:v>
                </c:pt>
                <c:pt idx="20">
                  <c:v>720</c:v>
                </c:pt>
                <c:pt idx="21">
                  <c:v>512</c:v>
                </c:pt>
                <c:pt idx="22">
                  <c:v>466</c:v>
                </c:pt>
                <c:pt idx="23">
                  <c:v>416</c:v>
                </c:pt>
                <c:pt idx="24">
                  <c:v>489</c:v>
                </c:pt>
                <c:pt idx="25">
                  <c:v>565</c:v>
                </c:pt>
                <c:pt idx="26">
                  <c:v>524</c:v>
                </c:pt>
                <c:pt idx="27">
                  <c:v>499</c:v>
                </c:pt>
                <c:pt idx="28">
                  <c:v>656</c:v>
                </c:pt>
                <c:pt idx="29">
                  <c:v>579</c:v>
                </c:pt>
                <c:pt idx="30">
                  <c:v>811</c:v>
                </c:pt>
                <c:pt idx="31">
                  <c:v>543</c:v>
                </c:pt>
                <c:pt idx="32">
                  <c:v>735</c:v>
                </c:pt>
                <c:pt idx="33">
                  <c:v>651</c:v>
                </c:pt>
                <c:pt idx="34">
                  <c:v>724</c:v>
                </c:pt>
                <c:pt idx="35">
                  <c:v>841</c:v>
                </c:pt>
                <c:pt idx="36">
                  <c:v>780</c:v>
                </c:pt>
                <c:pt idx="37">
                  <c:v>771</c:v>
                </c:pt>
                <c:pt idx="38">
                  <c:v>898</c:v>
                </c:pt>
                <c:pt idx="39">
                  <c:v>602</c:v>
                </c:pt>
                <c:pt idx="40">
                  <c:v>1136</c:v>
                </c:pt>
              </c:numCache>
            </c:numRef>
          </c:yVal>
        </c:ser>
        <c:axId val="90037248"/>
        <c:axId val="90362624"/>
      </c:scatterChart>
      <c:valAx>
        <c:axId val="90037248"/>
        <c:scaling>
          <c:orientation val="minMax"/>
          <c:max val="40"/>
        </c:scaling>
        <c:axPos val="b"/>
        <c:numFmt formatCode="General" sourceLinked="1"/>
        <c:tickLblPos val="nextTo"/>
        <c:crossAx val="90362624"/>
        <c:crosses val="autoZero"/>
        <c:crossBetween val="midCat"/>
      </c:valAx>
      <c:valAx>
        <c:axId val="90362624"/>
        <c:scaling>
          <c:orientation val="minMax"/>
        </c:scaling>
        <c:axPos val="l"/>
        <c:majorGridlines/>
        <c:numFmt formatCode="General" sourceLinked="1"/>
        <c:tickLblPos val="nextTo"/>
        <c:crossAx val="90037248"/>
        <c:crosses val="autoZero"/>
        <c:crossBetween val="midCat"/>
      </c:valAx>
    </c:plotArea>
    <c:plotVisOnly val="1"/>
  </c:chart>
  <c:externalData r:id="rId1"/>
  <c:userShapes r:id="rId2"/>
</c:chartSpace>
</file>

<file path=ppt/drawings/_rels/drawing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drawings/_rels/drawing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drawing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drawing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4.png"/></Relationships>
</file>

<file path=ppt/drawing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6.png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0.39796</cdr:x>
      <cdr:y>0.86486</cdr:y>
    </cdr:from>
    <cdr:to>
      <cdr:x>0.707</cdr:x>
      <cdr:y>0.98006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971799" y="2438400"/>
          <a:ext cx="2307787" cy="3247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/>
        <a:p xmlns:a="http://schemas.openxmlformats.org/drawingml/2006/main">
          <a:pPr algn="ctr"/>
          <a:r>
            <a:rPr lang="ka-GE" sz="1200" b="1" dirty="0"/>
            <a:t>სტუდენტთა შეფასება</a:t>
          </a:r>
          <a:endParaRPr lang="en-US" sz="1200" b="1" dirty="0"/>
        </a:p>
      </cdr:txBody>
    </cdr:sp>
  </cdr:relSizeAnchor>
  <cdr:relSizeAnchor xmlns:cdr="http://schemas.openxmlformats.org/drawingml/2006/chartDrawing">
    <cdr:from>
      <cdr:x>0.16059</cdr:x>
      <cdr:y>0.01195</cdr:y>
    </cdr:from>
    <cdr:to>
      <cdr:x>0.82591</cdr:x>
      <cdr:y>0.15538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133476" y="32440"/>
          <a:ext cx="4695824" cy="38935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ka-GE" sz="1200" b="1"/>
            <a:t>ეკონიმიკისა</a:t>
          </a:r>
          <a:r>
            <a:rPr lang="ka-GE" sz="1200" b="1" baseline="0"/>
            <a:t> და ბიზნესის ფაკულტეტი </a:t>
          </a:r>
        </a:p>
        <a:p xmlns:a="http://schemas.openxmlformats.org/drawingml/2006/main">
          <a:pPr algn="ctr"/>
          <a:r>
            <a:rPr lang="ka-GE" sz="1200" b="1" baseline="0"/>
            <a:t>(საგამოცდო ცენტრის მიერ ჩატარებული გამოცდები)</a:t>
          </a:r>
          <a:endParaRPr lang="en-US" sz="1200" b="1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0.3531</cdr:x>
      <cdr:y>0.88089</cdr:y>
    </cdr:from>
    <cdr:to>
      <cdr:x>0.73913</cdr:x>
      <cdr:y>0.97784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552699" y="3028950"/>
          <a:ext cx="2790825" cy="33337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                    სტუდენტთა შეფასება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0.03689</cdr:x>
      <cdr:y>0.28255</cdr:y>
    </cdr:from>
    <cdr:to>
      <cdr:x>0.17062</cdr:x>
      <cdr:y>0.77562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97632" y="1335881"/>
          <a:ext cx="1695450" cy="9667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</a:t>
          </a:r>
          <a:r>
            <a:rPr lang="ka-GE" sz="1100" b="1" baseline="0"/>
            <a:t> 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0.26614</cdr:x>
      <cdr:y>0.03878</cdr:y>
    </cdr:from>
    <cdr:to>
      <cdr:x>0.85771</cdr:x>
      <cdr:y>0.19391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924048" y="133346"/>
          <a:ext cx="4276725" cy="5334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/>
            <a:t>სოციალურ </a:t>
          </a:r>
          <a:r>
            <a:rPr lang="ka-GE" sz="1100" b="1" baseline="0" dirty="0"/>
            <a:t> </a:t>
          </a:r>
          <a:r>
            <a:rPr lang="ka-GE" sz="1100" b="1" dirty="0"/>
            <a:t>და  პოლიტიკურ მეცნიერებათა ფაკულტეტი</a:t>
          </a:r>
        </a:p>
        <a:p xmlns:a="http://schemas.openxmlformats.org/drawingml/2006/main">
          <a:pPr algn="ctr"/>
          <a:r>
            <a:rPr lang="ka-GE" sz="1100" b="1" dirty="0"/>
            <a:t>(საგამოცდო ცენტრის მიერ ჩატარებული გამოცდები </a:t>
          </a:r>
          <a:r>
            <a:rPr lang="ka-GE" sz="1100" b="1" dirty="0" smtClean="0"/>
            <a:t>)</a:t>
          </a:r>
          <a:endParaRPr lang="en-US" sz="1100" b="1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0.16099</cdr:x>
      <cdr:y>0.01488</cdr:y>
    </cdr:from>
    <cdr:to>
      <cdr:x>0.89791</cdr:x>
      <cdr:y>0.19643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71575" y="47624"/>
          <a:ext cx="5362575" cy="581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სოციალურ და პოლიტიკურ მეცნიერებათა ფაკულტეტი</a:t>
          </a:r>
          <a:endParaRPr lang="ka-GE" sz="1100" b="0" dirty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 baseline="0" dirty="0">
              <a:latin typeface="+mn-lt"/>
              <a:ea typeface="+mn-ea"/>
              <a:cs typeface="+mn-cs"/>
            </a:rPr>
            <a:t>(ფაკულტეტის </a:t>
          </a:r>
          <a:r>
            <a:rPr lang="ka-GE" sz="1100" b="1" dirty="0">
              <a:latin typeface="+mn-lt"/>
              <a:ea typeface="+mn-ea"/>
              <a:cs typeface="+mn-cs"/>
            </a:rPr>
            <a:t>მიერ ჩატარებული გამოცდები </a:t>
          </a:r>
          <a:r>
            <a:rPr lang="ka-GE" sz="1100" b="1" dirty="0" smtClean="0">
              <a:latin typeface="+mn-lt"/>
              <a:ea typeface="+mn-ea"/>
              <a:cs typeface="+mn-cs"/>
            </a:rPr>
            <a:t>)</a:t>
          </a:r>
          <a:endParaRPr lang="en-US" sz="1100" b="1" dirty="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endParaRPr lang="en-US" sz="1100" dirty="0"/>
        </a:p>
      </cdr:txBody>
    </cdr:sp>
  </cdr:relSizeAnchor>
  <cdr:relSizeAnchor xmlns:cdr="http://schemas.openxmlformats.org/drawingml/2006/chartDrawing">
    <cdr:from>
      <cdr:x>0.0301</cdr:x>
      <cdr:y>0.20536</cdr:y>
    </cdr:from>
    <cdr:to>
      <cdr:x>0.08377</cdr:x>
      <cdr:y>0.77976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504826" y="1381125"/>
          <a:ext cx="1838325" cy="3905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</a:t>
          </a:r>
          <a:r>
            <a:rPr lang="ka-GE" sz="1100" b="1" baseline="0"/>
            <a:t>  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0.39378</cdr:x>
      <cdr:y>0.8746</cdr:y>
    </cdr:from>
    <cdr:to>
      <cdr:x>0.66995</cdr:x>
      <cdr:y>0.98174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895600" y="2590800"/>
          <a:ext cx="2030761" cy="3173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სტუდენტთა შეფასება </a:t>
          </a:r>
          <a:endParaRPr lang="en-US" sz="1100" b="1" dirty="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0.03846</cdr:x>
      <cdr:y>0.22323</cdr:y>
    </cdr:from>
    <cdr:to>
      <cdr:x>0.06776</cdr:x>
      <cdr:y>0.73153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601392" y="1740893"/>
          <a:ext cx="1965648" cy="210414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0.19231</cdr:x>
      <cdr:y>0.02206</cdr:y>
    </cdr:from>
    <cdr:to>
      <cdr:x>0.88064</cdr:x>
      <cdr:y>0.20659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432430" y="70181"/>
          <a:ext cx="5127060" cy="58704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 dirty="0"/>
            <a:t>სოციალურ და პოლიტიკურ მეცნიერებათა ფაკულტეტი</a:t>
          </a:r>
        </a:p>
        <a:p xmlns:a="http://schemas.openxmlformats.org/drawingml/2006/main">
          <a:pPr algn="ctr"/>
          <a:r>
            <a:rPr lang="ka-GE" sz="1100" b="1" dirty="0"/>
            <a:t>(საგამოცდო  ცენტრის</a:t>
          </a:r>
          <a:r>
            <a:rPr lang="ka-GE" sz="1100" b="1" baseline="0" dirty="0"/>
            <a:t> და ფაკულტეტის </a:t>
          </a:r>
          <a:r>
            <a:rPr lang="ka-GE" sz="1100" b="1" dirty="0"/>
            <a:t>მიერ ჩატარებული გამოცდები </a:t>
          </a:r>
          <a:r>
            <a:rPr lang="ka-GE" sz="1100" b="1" dirty="0" smtClean="0"/>
            <a:t>)</a:t>
          </a:r>
          <a:endParaRPr lang="en-US" sz="1100" b="1" dirty="0"/>
        </a:p>
      </cdr:txBody>
    </cdr:sp>
  </cdr:relSizeAnchor>
  <cdr:relSizeAnchor xmlns:cdr="http://schemas.openxmlformats.org/drawingml/2006/chartDrawing">
    <cdr:from>
      <cdr:x>0.42926</cdr:x>
      <cdr:y>0.85103</cdr:y>
    </cdr:from>
    <cdr:to>
      <cdr:x>0.64285</cdr:x>
      <cdr:y>0.95888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197371" y="2707435"/>
          <a:ext cx="1590953" cy="34308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</a:t>
          </a:r>
          <a:r>
            <a:rPr lang="ka-GE" sz="1100" b="1" baseline="0"/>
            <a:t> შეფასება </a:t>
          </a:r>
          <a:endParaRPr lang="en-US" sz="1100" b="1"/>
        </a:p>
      </cdr:txBody>
    </cdr:sp>
  </cdr:relSizeAnchor>
</c:userShapes>
</file>

<file path=ppt/drawings/drawing13.xml><?xml version="1.0" encoding="utf-8"?>
<c:userShapes xmlns:c="http://schemas.openxmlformats.org/drawingml/2006/chart">
  <cdr:relSizeAnchor xmlns:cdr="http://schemas.openxmlformats.org/drawingml/2006/chartDrawing">
    <cdr:from>
      <cdr:x>0.02273</cdr:x>
      <cdr:y>0.125</cdr:y>
    </cdr:from>
    <cdr:to>
      <cdr:x>0.06469</cdr:x>
      <cdr:y>0.71235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571501" y="1152525"/>
          <a:ext cx="1857375" cy="3429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</a:t>
          </a:r>
          <a:r>
            <a:rPr lang="ka-GE" sz="1100" b="1" baseline="0"/>
            <a:t>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0.38345</cdr:x>
      <cdr:y>0.8012</cdr:y>
    </cdr:from>
    <cdr:to>
      <cdr:x>0.65035</cdr:x>
      <cdr:y>0.93373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133724" y="2533650"/>
          <a:ext cx="2181225" cy="4191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სტუდენტთა</a:t>
          </a:r>
          <a:r>
            <a:rPr lang="ka-GE" sz="1100" b="1" baseline="0"/>
            <a:t>  შეფასება </a:t>
          </a:r>
          <a:endParaRPr lang="en-US" sz="1100" b="1"/>
        </a:p>
      </cdr:txBody>
    </cdr:sp>
  </cdr:relSizeAnchor>
  <cdr:relSizeAnchor xmlns:cdr="http://schemas.openxmlformats.org/drawingml/2006/chartDrawing">
    <cdr:from>
      <cdr:x>0.2296</cdr:x>
      <cdr:y>0</cdr:y>
    </cdr:from>
    <cdr:to>
      <cdr:x>0.75641</cdr:x>
      <cdr:y>0.14912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876425" y="0"/>
          <a:ext cx="4305300" cy="485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ჰუმანიტარულ მეცნიერებათა</a:t>
          </a:r>
          <a:r>
            <a:rPr lang="ka-GE" sz="1100" b="1" baseline="0"/>
            <a:t> ფაკულტეტი </a:t>
          </a:r>
        </a:p>
        <a:p xmlns:a="http://schemas.openxmlformats.org/drawingml/2006/main">
          <a:pPr algn="ctr"/>
          <a:r>
            <a:rPr lang="ka-GE" sz="1100" b="1" baseline="0"/>
            <a:t>(საგამოცდო ცენტრის მიერ ჩატარებული გამოცდები)</a:t>
          </a:r>
          <a:endParaRPr lang="en-US" sz="1100" b="1"/>
        </a:p>
      </cdr:txBody>
    </cdr:sp>
  </cdr:relSizeAnchor>
</c:userShapes>
</file>

<file path=ppt/drawings/drawing14.xml><?xml version="1.0" encoding="utf-8"?>
<c:userShapes xmlns:c="http://schemas.openxmlformats.org/drawingml/2006/chart">
  <cdr:relSizeAnchor xmlns:cdr="http://schemas.openxmlformats.org/drawingml/2006/chartDrawing">
    <cdr:from>
      <cdr:x>0.04382</cdr:x>
      <cdr:y>0.19718</cdr:y>
    </cdr:from>
    <cdr:to>
      <cdr:x>0.09296</cdr:x>
      <cdr:y>0.78028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495312" y="1476365"/>
          <a:ext cx="1971677" cy="35244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</a:t>
          </a:r>
          <a:r>
            <a:rPr lang="ka-GE" sz="1100" b="1" baseline="0"/>
            <a:t> 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</cdr:x>
      <cdr:y>0</cdr:y>
    </cdr:from>
    <cdr:to>
      <cdr:x>0.0034</cdr:x>
      <cdr:y>0.00721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0.0034</cdr:x>
      <cdr:y>0.00721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0.0034</cdr:x>
      <cdr:y>0.00721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</cdr:x>
      <cdr:y>0</cdr:y>
    </cdr:from>
    <cdr:to>
      <cdr:x>0.0034</cdr:x>
      <cdr:y>0.00721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0.15538</cdr:x>
      <cdr:y>0.03662</cdr:y>
    </cdr:from>
    <cdr:to>
      <cdr:x>0.86454</cdr:x>
      <cdr:y>0.17747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114425" y="123826"/>
          <a:ext cx="5086350" cy="476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ტურიზმის განვითარების ინსტიტუტის ტურიზმის საერტაშორისო სკოლა</a:t>
          </a:r>
        </a:p>
        <a:p xmlns:a="http://schemas.openxmlformats.org/drawingml/2006/main">
          <a:pPr algn="ctr"/>
          <a:r>
            <a:rPr lang="ka-GE" sz="1100" b="1"/>
            <a:t>(საგამოცდო</a:t>
          </a:r>
          <a:r>
            <a:rPr lang="ka-GE" sz="1100" b="1" baseline="0"/>
            <a:t> ცენტრის მიერ ჩატარებული გამოცდები)</a:t>
          </a:r>
          <a:endParaRPr lang="en-US" sz="1100" b="1"/>
        </a:p>
      </cdr:txBody>
    </cdr:sp>
  </cdr:relSizeAnchor>
</c:userShapes>
</file>

<file path=ppt/drawings/drawing15.xml><?xml version="1.0" encoding="utf-8"?>
<c:userShapes xmlns:c="http://schemas.openxmlformats.org/drawingml/2006/chart">
  <cdr:relSizeAnchor xmlns:cdr="http://schemas.openxmlformats.org/drawingml/2006/chartDrawing">
    <cdr:from>
      <cdr:x>0.03792</cdr:x>
      <cdr:y>0.20292</cdr:y>
    </cdr:from>
    <cdr:to>
      <cdr:x>0.0776</cdr:x>
      <cdr:y>0.74138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495300" y="1533524"/>
          <a:ext cx="1933575" cy="3238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0.41586</cdr:x>
      <cdr:y>0.87239</cdr:y>
    </cdr:from>
    <cdr:to>
      <cdr:x>0.64456</cdr:x>
      <cdr:y>0.97054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252017" y="2850161"/>
          <a:ext cx="1788440" cy="3206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შეფასება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0.24387</cdr:x>
      <cdr:y>0.0504</cdr:y>
    </cdr:from>
    <cdr:to>
      <cdr:x>0.85181</cdr:x>
      <cdr:y>0.18302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990724" y="180975"/>
          <a:ext cx="4962525" cy="4762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endParaRPr lang="en-US" sz="1100"/>
        </a:p>
      </cdr:txBody>
    </cdr:sp>
  </cdr:relSizeAnchor>
  <cdr:relSizeAnchor xmlns:cdr="http://schemas.openxmlformats.org/drawingml/2006/chartDrawing">
    <cdr:from>
      <cdr:x>0.1486</cdr:x>
      <cdr:y>0.0379</cdr:y>
    </cdr:from>
    <cdr:to>
      <cdr:x>0.86724</cdr:x>
      <cdr:y>0.18659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162050" y="123822"/>
          <a:ext cx="5619750" cy="48578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 baseline="0"/>
            <a:t>ივანე ჯავახიშვილის სახელობის თბილისის სახელმწიფო </a:t>
          </a:r>
        </a:p>
        <a:p xmlns:a="http://schemas.openxmlformats.org/drawingml/2006/main">
          <a:pPr algn="ctr"/>
          <a:r>
            <a:rPr lang="ka-GE" sz="1100" b="1" baseline="0"/>
            <a:t>უნივერსიტეტში</a:t>
          </a:r>
          <a:r>
            <a:rPr lang="en-US" sz="1100" b="1" baseline="0"/>
            <a:t> </a:t>
          </a:r>
          <a:r>
            <a:rPr lang="ka-GE" sz="1100" b="1" baseline="0"/>
            <a:t>ჩატარებული გამოცდები</a:t>
          </a:r>
          <a:endParaRPr lang="en-US" sz="1100" b="1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0.41375</cdr:x>
      <cdr:y>0.84799</cdr:y>
    </cdr:from>
    <cdr:to>
      <cdr:x>0.71653</cdr:x>
      <cdr:y>0.93722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267075" y="2301981"/>
          <a:ext cx="2390776" cy="24222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t"/>
        <a:lstStyle xmlns:a="http://schemas.openxmlformats.org/drawingml/2006/main"/>
        <a:p xmlns:a="http://schemas.openxmlformats.org/drawingml/2006/main"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>
              <a:latin typeface="+mn-lt"/>
              <a:ea typeface="+mn-ea"/>
              <a:cs typeface="+mn-cs"/>
            </a:rPr>
            <a:t>სტუდენტთა შეფასება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endParaRPr lang="en-US" sz="1100"/>
        </a:p>
      </cdr:txBody>
    </cdr:sp>
  </cdr:relSizeAnchor>
  <cdr:relSizeAnchor xmlns:cdr="http://schemas.openxmlformats.org/drawingml/2006/chartDrawing">
    <cdr:from>
      <cdr:x>0.10336</cdr:x>
      <cdr:y>0</cdr:y>
    </cdr:from>
    <cdr:to>
      <cdr:x>0.97416</cdr:x>
      <cdr:y>0.20744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762000" y="-76200"/>
          <a:ext cx="6419839" cy="6381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Lucida Sans Unicode"/>
            </a:defRPr>
          </a:lvl1pPr>
          <a:lvl2pPr marL="457200" indent="0">
            <a:defRPr sz="1100">
              <a:latin typeface="Lucida Sans Unicode"/>
            </a:defRPr>
          </a:lvl2pPr>
          <a:lvl3pPr marL="914400" indent="0">
            <a:defRPr sz="1100">
              <a:latin typeface="Lucida Sans Unicode"/>
            </a:defRPr>
          </a:lvl3pPr>
          <a:lvl4pPr marL="1371600" indent="0">
            <a:defRPr sz="1100">
              <a:latin typeface="Lucida Sans Unicode"/>
            </a:defRPr>
          </a:lvl4pPr>
          <a:lvl5pPr marL="1828800" indent="0">
            <a:defRPr sz="1100">
              <a:latin typeface="Lucida Sans Unicode"/>
            </a:defRPr>
          </a:lvl5pPr>
          <a:lvl6pPr marL="2286000" indent="0">
            <a:defRPr sz="1100">
              <a:latin typeface="Lucida Sans Unicode"/>
            </a:defRPr>
          </a:lvl6pPr>
          <a:lvl7pPr marL="2743200" indent="0">
            <a:defRPr sz="1100">
              <a:latin typeface="Lucida Sans Unicode"/>
            </a:defRPr>
          </a:lvl7pPr>
          <a:lvl8pPr marL="3200400" indent="0">
            <a:defRPr sz="1100">
              <a:latin typeface="Lucida Sans Unicode"/>
            </a:defRPr>
          </a:lvl8pPr>
          <a:lvl9pPr marL="3657600" indent="0">
            <a:defRPr sz="1100">
              <a:latin typeface="Lucida Sans Unicode"/>
            </a:defRPr>
          </a:lvl9pPr>
        </a:lstStyle>
        <a:p xmlns:a="http://schemas.openxmlformats.org/drawingml/2006/main">
          <a:pPr algn="ctr"/>
          <a:r>
            <a:rPr lang="ka-GE" sz="1100" b="1" dirty="0">
              <a:latin typeface="Lucida Sans Unicode"/>
            </a:rPr>
            <a:t>ეკონომიკისა და ბიზნესის ფაკულტეტი</a:t>
          </a:r>
          <a:r>
            <a:rPr lang="ka-GE" sz="1100" b="1" baseline="0" dirty="0">
              <a:latin typeface="Lucida Sans Unicode"/>
            </a:rPr>
            <a:t> </a:t>
          </a:r>
          <a:endParaRPr lang="en-US" dirty="0"/>
        </a:p>
        <a:p xmlns:a="http://schemas.openxmlformats.org/drawingml/2006/main">
          <a:pPr algn="ctr"/>
          <a:r>
            <a:rPr lang="ka-GE" sz="1100" b="1" baseline="0" dirty="0">
              <a:latin typeface="Lucida Sans Unicode"/>
            </a:rPr>
            <a:t>შეფასებათა განაწილება (ფაკულტეტის მიერ ორგანიზებული გამოცდები)</a:t>
          </a:r>
          <a:endParaRPr lang="en-US" sz="1100" b="1" dirty="0">
            <a:latin typeface="Lucida Sans Unicode"/>
          </a:endParaRPr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0.01402</cdr:x>
      <cdr:y>0.22024</cdr:y>
    </cdr:from>
    <cdr:to>
      <cdr:x>0.05101</cdr:x>
      <cdr:y>0.84088</cdr:y>
    </cdr:to>
    <cdr:sp macro="" textlink="">
      <cdr:nvSpPr>
        <cdr:cNvPr id="2" name="TextBox 1"/>
        <cdr:cNvSpPr txBox="1"/>
      </cdr:nvSpPr>
      <cdr:spPr>
        <a:xfrm xmlns:a="http://schemas.openxmlformats.org/drawingml/2006/main" rot="16200000">
          <a:off x="-732059" y="1549513"/>
          <a:ext cx="1986299" cy="2969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 eaLnBrk="1" fontAlgn="auto" latinLnBrk="0" hangingPunct="1"/>
          <a:r>
            <a:rPr lang="ka-GE" sz="1100" b="1">
              <a:latin typeface="+mn-lt"/>
              <a:ea typeface="+mn-ea"/>
              <a:cs typeface="+mn-cs"/>
            </a:rPr>
            <a:t>სტუდენტთა რაოდენობა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endParaRPr lang="en-US" sz="1100"/>
        </a:p>
      </cdr:txBody>
    </cdr:sp>
  </cdr:relSizeAnchor>
  <cdr:relSizeAnchor xmlns:cdr="http://schemas.openxmlformats.org/drawingml/2006/chartDrawing">
    <cdr:from>
      <cdr:x>0.422</cdr:x>
      <cdr:y>0.8915</cdr:y>
    </cdr:from>
    <cdr:to>
      <cdr:x>0.65362</cdr:x>
      <cdr:y>0.97619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388512" y="2853160"/>
          <a:ext cx="1859764" cy="2710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 eaLnBrk="1" fontAlgn="auto" latinLnBrk="0" hangingPunct="1"/>
          <a:r>
            <a:rPr lang="ka-GE" sz="1100" b="1">
              <a:latin typeface="+mn-lt"/>
              <a:ea typeface="+mn-ea"/>
              <a:cs typeface="+mn-cs"/>
            </a:rPr>
            <a:t>სტუდენტთა შეფასება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endParaRPr lang="en-US" sz="1100"/>
        </a:p>
      </cdr:txBody>
    </cdr:sp>
  </cdr:relSizeAnchor>
  <cdr:relSizeAnchor xmlns:cdr="http://schemas.openxmlformats.org/drawingml/2006/chartDrawing">
    <cdr:from>
      <cdr:x>0.1898</cdr:x>
      <cdr:y>0.04571</cdr:y>
    </cdr:from>
    <cdr:to>
      <cdr:x>0.86358</cdr:x>
      <cdr:y>0.22857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524000" y="152400"/>
          <a:ext cx="5410200" cy="609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0.0949</cdr:x>
      <cdr:y>0.04571</cdr:y>
    </cdr:from>
    <cdr:to>
      <cdr:x>0.96797</cdr:x>
      <cdr:y>0.16824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762000" y="152400"/>
          <a:ext cx="7010400" cy="408467"/>
        </a:xfrm>
        <a:prstGeom xmlns:a="http://schemas.openxmlformats.org/drawingml/2006/main" prst="rect">
          <a:avLst/>
        </a:prstGeom>
      </cdr:spPr>
    </cdr:pic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0.05753</cdr:x>
      <cdr:y>0.25843</cdr:y>
    </cdr:from>
    <cdr:to>
      <cdr:x>0.17503</cdr:x>
      <cdr:y>0.5618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90157" y="876300"/>
          <a:ext cx="796862" cy="10287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0.03672</cdr:x>
      <cdr:y>0.24719</cdr:y>
    </cdr:from>
    <cdr:to>
      <cdr:x>0.15422</cdr:x>
      <cdr:y>0.51685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85750" y="8382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0.20372</cdr:x>
      <cdr:y>0.03371</cdr:y>
    </cdr:from>
    <cdr:to>
      <cdr:x>0.86223</cdr:x>
      <cdr:y>0.21067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381592" y="114299"/>
          <a:ext cx="4465883" cy="60007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ზუსტ</a:t>
          </a:r>
          <a:r>
            <a:rPr lang="ka-GE" sz="1100" b="1" baseline="0"/>
            <a:t> და საბუნებისმეტყველო მეცნიერებათა ფაკულტატი</a:t>
          </a:r>
        </a:p>
        <a:p xmlns:a="http://schemas.openxmlformats.org/drawingml/2006/main">
          <a:pPr algn="ctr"/>
          <a:r>
            <a:rPr lang="ka-GE" sz="1100" b="1" baseline="0"/>
            <a:t>(</a:t>
          </a:r>
          <a:r>
            <a:rPr lang="ka-GE" sz="1100" b="1"/>
            <a:t>საგამოცდო ცენტრის მიერ ჩატარებული გამოცდები)</a:t>
          </a:r>
          <a:endParaRPr lang="en-US" sz="1100" b="1"/>
        </a:p>
      </cdr:txBody>
    </cdr:sp>
  </cdr:relSizeAnchor>
  <cdr:relSizeAnchor xmlns:cdr="http://schemas.openxmlformats.org/drawingml/2006/chartDrawing">
    <cdr:from>
      <cdr:x>0.23623</cdr:x>
      <cdr:y>0.00843</cdr:y>
    </cdr:from>
    <cdr:to>
      <cdr:x>0.82742</cdr:x>
      <cdr:y>0.3764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1838325" y="28575"/>
          <a:ext cx="4600575" cy="1247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0.01826</cdr:x>
      <cdr:y>0.14326</cdr:y>
    </cdr:from>
    <cdr:to>
      <cdr:x>0.05758</cdr:x>
      <cdr:y>0.78933</cdr:y>
    </cdr:to>
    <cdr:sp macro="" textlink="">
      <cdr:nvSpPr>
        <cdr:cNvPr id="6" name="TextBox 5"/>
        <cdr:cNvSpPr txBox="1"/>
      </cdr:nvSpPr>
      <cdr:spPr>
        <a:xfrm xmlns:a="http://schemas.openxmlformats.org/drawingml/2006/main" rot="16200000">
          <a:off x="-838199" y="1447800"/>
          <a:ext cx="219075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რაოდენობა </a:t>
          </a:r>
          <a:endParaRPr lang="en-US" sz="1100" b="1"/>
        </a:p>
      </cdr:txBody>
    </cdr:sp>
  </cdr:relSizeAnchor>
  <cdr:relSizeAnchor xmlns:cdr="http://schemas.openxmlformats.org/drawingml/2006/chartDrawing">
    <cdr:from>
      <cdr:x>0.38202</cdr:x>
      <cdr:y>0.88095</cdr:y>
    </cdr:from>
    <cdr:to>
      <cdr:x>0.6264</cdr:x>
      <cdr:y>0.97084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590800" y="2819400"/>
          <a:ext cx="1657337" cy="2876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 dirty="0"/>
            <a:t>სტუდენტთა</a:t>
          </a:r>
          <a:r>
            <a:rPr lang="ka-GE" sz="1100" b="1" baseline="0" dirty="0"/>
            <a:t> შეფასება </a:t>
          </a:r>
          <a:endParaRPr lang="en-US" sz="1100" b="1" dirty="0"/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0.25</cdr:x>
      <cdr:y>0.04762</cdr:y>
    </cdr:from>
    <cdr:to>
      <cdr:x>0.81675</cdr:x>
      <cdr:y>0.20317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819274" y="142874"/>
          <a:ext cx="4124325" cy="466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ზუსტ</a:t>
          </a:r>
          <a:r>
            <a:rPr lang="ka-GE" sz="1100" b="1" baseline="0">
              <a:latin typeface="+mn-lt"/>
              <a:ea typeface="+mn-ea"/>
              <a:cs typeface="+mn-cs"/>
            </a:rPr>
            <a:t> და საბუნებისმეტყველო მეცნიერებათა ფაკულტატი</a:t>
          </a:r>
          <a:endParaRPr lang="en-US"/>
        </a:p>
        <a:p xmlns:a="http://schemas.openxmlformats.org/drawingml/2006/main">
          <a:pPr algn="ctr"/>
          <a:r>
            <a:rPr lang="ka-GE" sz="1100" b="1" baseline="0">
              <a:latin typeface="+mn-lt"/>
              <a:ea typeface="+mn-ea"/>
              <a:cs typeface="+mn-cs"/>
            </a:rPr>
            <a:t>(ფაკულტეტის </a:t>
          </a:r>
          <a:r>
            <a:rPr lang="ka-GE" sz="1100" b="1">
              <a:latin typeface="+mn-lt"/>
              <a:ea typeface="+mn-ea"/>
              <a:cs typeface="+mn-cs"/>
            </a:rPr>
            <a:t>მიერ ჩატარებული გამოცდები)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0.02552</cdr:x>
      <cdr:y>0.20198</cdr:y>
    </cdr:from>
    <cdr:to>
      <cdr:x>0.07526</cdr:x>
      <cdr:y>0.82062</cdr:y>
    </cdr:to>
    <cdr:sp macro="" textlink="">
      <cdr:nvSpPr>
        <cdr:cNvPr id="3" name="TextBox 2"/>
        <cdr:cNvSpPr txBox="1"/>
      </cdr:nvSpPr>
      <cdr:spPr>
        <a:xfrm xmlns:a="http://schemas.openxmlformats.org/drawingml/2006/main" rot="16200000">
          <a:off x="-676276" y="1543050"/>
          <a:ext cx="2085975" cy="3619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>
              <a:latin typeface="+mn-lt"/>
              <a:ea typeface="+mn-ea"/>
              <a:cs typeface="+mn-cs"/>
            </a:rPr>
            <a:t>სტუდენტთა რაოდენობა 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0.41885</cdr:x>
      <cdr:y>0.85876</cdr:y>
    </cdr:from>
    <cdr:to>
      <cdr:x>0.66099</cdr:x>
      <cdr:y>0.98588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048000" y="2895600"/>
          <a:ext cx="1762077" cy="4286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ka-GE" sz="1100" b="1" dirty="0">
              <a:latin typeface="+mn-lt"/>
              <a:ea typeface="+mn-ea"/>
              <a:cs typeface="+mn-cs"/>
            </a:rPr>
            <a:t>სტუდენტთა</a:t>
          </a:r>
          <a:r>
            <a:rPr lang="ka-GE" sz="1100" b="1" baseline="0" dirty="0">
              <a:latin typeface="+mn-lt"/>
              <a:ea typeface="+mn-ea"/>
              <a:cs typeface="+mn-cs"/>
            </a:rPr>
            <a:t> შეფასება </a:t>
          </a:r>
          <a:endParaRPr lang="en-US" sz="1100" b="1" dirty="0">
            <a:latin typeface="+mn-lt"/>
            <a:ea typeface="+mn-ea"/>
            <a:cs typeface="+mn-cs"/>
          </a:endParaRPr>
        </a:p>
        <a:p xmlns:a="http://schemas.openxmlformats.org/drawingml/2006/main">
          <a:endParaRPr lang="en-US" sz="11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0.02429</cdr:x>
      <cdr:y>0.23172</cdr:y>
    </cdr:from>
    <cdr:to>
      <cdr:x>0.19278</cdr:x>
      <cdr:y>0.88595</cdr:y>
    </cdr:to>
    <cdr:sp macro="" textlink="">
      <cdr:nvSpPr>
        <cdr:cNvPr id="3" name="TextBox 2"/>
        <cdr:cNvSpPr txBox="1"/>
      </cdr:nvSpPr>
      <cdr:spPr>
        <a:xfrm xmlns:a="http://schemas.openxmlformats.org/drawingml/2006/main" rot="16510349">
          <a:off x="-40342" y="867791"/>
          <a:ext cx="1794679" cy="13304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0.01327</cdr:x>
      <cdr:y>0.17708</cdr:y>
    </cdr:from>
    <cdr:to>
      <cdr:x>0.11218</cdr:x>
      <cdr:y>0.82986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104775" y="485775"/>
          <a:ext cx="781050" cy="1790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0.01372</cdr:x>
      <cdr:y>0.22067</cdr:y>
    </cdr:from>
    <cdr:to>
      <cdr:x>0.0586</cdr:x>
      <cdr:y>0.76342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-649150" y="1506400"/>
          <a:ext cx="1850752" cy="34290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რაოდენობ</a:t>
          </a:r>
          <a:r>
            <a:rPr lang="ka-GE" sz="1100"/>
            <a:t>ა</a:t>
          </a:r>
          <a:endParaRPr lang="en-US" sz="1100"/>
        </a:p>
      </cdr:txBody>
    </cdr:sp>
  </cdr:relSizeAnchor>
  <cdr:relSizeAnchor xmlns:cdr="http://schemas.openxmlformats.org/drawingml/2006/chartDrawing">
    <cdr:from>
      <cdr:x>0.08685</cdr:x>
      <cdr:y>0.47569</cdr:y>
    </cdr:from>
    <cdr:to>
      <cdr:x>0.20265</cdr:x>
      <cdr:y>0.80903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85799" y="13049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0.40959</cdr:x>
      <cdr:y>0.84043</cdr:y>
    </cdr:from>
    <cdr:to>
      <cdr:x>0.63466</cdr:x>
      <cdr:y>0.94972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3128909" y="2865835"/>
          <a:ext cx="1719316" cy="3726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შეფასება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0.13092</cdr:x>
      <cdr:y>0.01515</cdr:y>
    </cdr:from>
    <cdr:to>
      <cdr:x>0.84414</cdr:x>
      <cdr:y>0.20301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1000125" y="47625"/>
          <a:ext cx="5448323" cy="59049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 anchor="ctr"/>
        <a:lstStyle xmlns:a="http://schemas.openxmlformats.org/drawingml/2006/main"/>
        <a:p xmlns:a="http://schemas.openxmlformats.org/drawingml/2006/main">
          <a:pPr algn="ctr"/>
          <a:r>
            <a:rPr lang="ka-GE" sz="1100" b="1">
              <a:latin typeface="+mn-lt"/>
              <a:ea typeface="+mn-ea"/>
              <a:cs typeface="+mn-cs"/>
            </a:rPr>
            <a:t>ზუსტ</a:t>
          </a:r>
          <a:r>
            <a:rPr lang="ka-GE" sz="1100" b="1" baseline="0">
              <a:latin typeface="+mn-lt"/>
              <a:ea typeface="+mn-ea"/>
              <a:cs typeface="+mn-cs"/>
            </a:rPr>
            <a:t> და საბუნებისმეტყველო მეცნიერებათა ფაკულტატი</a:t>
          </a:r>
          <a:endParaRPr lang="en-US" sz="1100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r>
            <a:rPr lang="ka-GE" sz="1100" b="1" baseline="0">
              <a:latin typeface="+mn-lt"/>
              <a:ea typeface="+mn-ea"/>
              <a:cs typeface="+mn-cs"/>
            </a:rPr>
            <a:t>(საგამოცდო ცენტრის და ფაკულტეტის </a:t>
          </a:r>
          <a:r>
            <a:rPr lang="ka-GE" sz="1100" b="1">
              <a:latin typeface="+mn-lt"/>
              <a:ea typeface="+mn-ea"/>
              <a:cs typeface="+mn-cs"/>
            </a:rPr>
            <a:t>მიერ ჩატარებული გამოცდები)</a:t>
          </a:r>
          <a:endParaRPr lang="en-US" sz="1100" b="1">
            <a:latin typeface="+mn-lt"/>
            <a:ea typeface="+mn-ea"/>
            <a:cs typeface="+mn-cs"/>
          </a:endParaRPr>
        </a:p>
        <a:p xmlns:a="http://schemas.openxmlformats.org/drawingml/2006/main">
          <a:pPr algn="ctr"/>
          <a:endParaRPr lang="en-US" sz="110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0.0033</cdr:x>
      <cdr:y>0.00803</cdr:y>
    </cdr:to>
    <cdr:pic>
      <cdr:nvPicPr>
        <cdr:cNvPr id="3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24386" cy="2438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0.0098</cdr:x>
      <cdr:y>0.18932</cdr:y>
    </cdr:from>
    <cdr:to>
      <cdr:x>0.04362</cdr:x>
      <cdr:y>0.78323</cdr:y>
    </cdr:to>
    <cdr:pic>
      <cdr:nvPicPr>
        <cdr:cNvPr id="5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761434" y="1445180"/>
          <a:ext cx="1917720" cy="249977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0.23969</cdr:x>
      <cdr:y>0.0295</cdr:y>
    </cdr:from>
    <cdr:to>
      <cdr:x>0.80412</cdr:x>
      <cdr:y>0.20944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771650" y="95248"/>
          <a:ext cx="4171950" cy="5810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ka-GE" sz="1100" b="1"/>
            <a:t>იურიდიული</a:t>
          </a:r>
          <a:r>
            <a:rPr lang="ka-GE" sz="1100" b="1" baseline="0"/>
            <a:t> ფაკულტეტი</a:t>
          </a:r>
        </a:p>
        <a:p xmlns:a="http://schemas.openxmlformats.org/drawingml/2006/main">
          <a:pPr algn="ctr"/>
          <a:r>
            <a:rPr lang="ka-GE" sz="1100" b="1" baseline="0"/>
            <a:t>(საგამოცდო ცენტრის მიერ ჩატარებული გამოცდები)</a:t>
          </a:r>
          <a:endParaRPr lang="en-US" sz="1100" b="1"/>
        </a:p>
      </cdr:txBody>
    </cdr:sp>
  </cdr:relSizeAnchor>
  <cdr:relSizeAnchor xmlns:cdr="http://schemas.openxmlformats.org/drawingml/2006/chartDrawing">
    <cdr:from>
      <cdr:x>0.41366</cdr:x>
      <cdr:y>0.87611</cdr:y>
    </cdr:from>
    <cdr:to>
      <cdr:x>0.66624</cdr:x>
      <cdr:y>0.98525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3057525" y="2828925"/>
          <a:ext cx="1866900" cy="3524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</a:t>
          </a:r>
          <a:r>
            <a:rPr lang="ka-GE" sz="1100" b="1" baseline="0"/>
            <a:t> შეფასება</a:t>
          </a:r>
          <a:endParaRPr lang="en-US" sz="1100" b="1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0.51252</cdr:x>
      <cdr:y>0.72093</cdr:y>
    </cdr:from>
    <cdr:to>
      <cdr:x>0.639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705225" y="30956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0.0409</cdr:x>
      <cdr:y>0.22965</cdr:y>
    </cdr:from>
    <cdr:to>
      <cdr:x>0.08839</cdr:x>
      <cdr:y>0.80523</cdr:y>
    </cdr:to>
    <cdr:sp macro="" textlink="">
      <cdr:nvSpPr>
        <cdr:cNvPr id="5" name="TextBox 4"/>
        <cdr:cNvSpPr txBox="1"/>
      </cdr:nvSpPr>
      <cdr:spPr>
        <a:xfrm xmlns:a="http://schemas.openxmlformats.org/drawingml/2006/main" rot="16200000">
          <a:off x="-476236" y="1524008"/>
          <a:ext cx="1885942" cy="3428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a-GE" sz="1100" b="1"/>
            <a:t>სტუდენტთა  რაოდენობა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0.44063</cdr:x>
      <cdr:y>0.88372</cdr:y>
    </cdr:from>
    <cdr:to>
      <cdr:x>0.69921</cdr:x>
      <cdr:y>0.99636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181350" y="2895600"/>
          <a:ext cx="1866900" cy="369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ka-GE" sz="1100" b="1"/>
            <a:t>სტუდენტთა</a:t>
          </a:r>
          <a:r>
            <a:rPr lang="ka-GE" sz="1100" b="1" baseline="0"/>
            <a:t> შეფასება</a:t>
          </a:r>
          <a:endParaRPr lang="en-US" sz="1100" b="1"/>
        </a:p>
      </cdr:txBody>
    </cdr:sp>
  </cdr:relSizeAnchor>
  <cdr:relSizeAnchor xmlns:cdr="http://schemas.openxmlformats.org/drawingml/2006/chartDrawing">
    <cdr:from>
      <cdr:x>0.22164</cdr:x>
      <cdr:y>0.06977</cdr:y>
    </cdr:from>
    <cdr:to>
      <cdr:x>0.82322</cdr:x>
      <cdr:y>0.2093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600200" y="228600"/>
          <a:ext cx="4343400" cy="457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0.18997</cdr:x>
      <cdr:y>0.02326</cdr:y>
    </cdr:from>
    <cdr:to>
      <cdr:x>0.90011</cdr:x>
      <cdr:y>0.14792</cdr:y>
    </cdr:to>
    <cdr:pic>
      <cdr:nvPicPr>
        <cdr:cNvPr id="8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1371600" y="76200"/>
          <a:ext cx="5127180" cy="408467"/>
        </a:xfrm>
        <a:prstGeom xmlns:a="http://schemas.openxmlformats.org/drawingml/2006/main" prst="rect">
          <a:avLst/>
        </a:prstGeom>
      </cdr:spPr>
    </cdr:pic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0.03721</cdr:x>
      <cdr:y>0.19634</cdr:y>
    </cdr:from>
    <cdr:to>
      <cdr:x>0.07064</cdr:x>
      <cdr:y>0.78015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 rot="16200000">
          <a:off x="-514350" y="1409700"/>
          <a:ext cx="1835055" cy="24995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0.12229</cdr:x>
      <cdr:y>0.025</cdr:y>
    </cdr:from>
    <cdr:to>
      <cdr:x>0.87771</cdr:x>
      <cdr:y>0.19773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914400" y="76200"/>
          <a:ext cx="5648370" cy="5264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l"/>
          <a:r>
            <a:rPr lang="ka-GE" sz="1100" b="1" dirty="0">
              <a:latin typeface="+mn-lt"/>
              <a:ea typeface="+mn-ea"/>
              <a:cs typeface="+mn-cs"/>
            </a:rPr>
            <a:t>                                                     იურიდიული ფაკულტეტი</a:t>
          </a:r>
          <a:endParaRPr lang="en-US" dirty="0"/>
        </a:p>
        <a:p xmlns:a="http://schemas.openxmlformats.org/drawingml/2006/main">
          <a:pPr algn="ctr"/>
          <a:r>
            <a:rPr lang="ka-GE" sz="1100" b="1" dirty="0">
              <a:latin typeface="+mn-lt"/>
              <a:ea typeface="+mn-ea"/>
              <a:cs typeface="+mn-cs"/>
            </a:rPr>
            <a:t>(საგამოცდო</a:t>
          </a:r>
          <a:r>
            <a:rPr lang="ka-GE" sz="1100" b="1" baseline="0" dirty="0">
              <a:latin typeface="+mn-lt"/>
              <a:ea typeface="+mn-ea"/>
              <a:cs typeface="+mn-cs"/>
            </a:rPr>
            <a:t> ცენტრისა და ფაკულტეტის მიერ ორგანიზებული გამოცდები)</a:t>
          </a:r>
          <a:endParaRPr lang="en-US" sz="1100" b="1" dirty="0"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0.43949</cdr:x>
      <cdr:y>0.85758</cdr:y>
    </cdr:from>
    <cdr:to>
      <cdr:x>0.68917</cdr:x>
      <cdr:y>0.97499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3286125" y="2695575"/>
          <a:ext cx="1866900" cy="369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ka-GE" sz="1100" b="1"/>
            <a:t>სტუდენტთა</a:t>
          </a:r>
          <a:r>
            <a:rPr lang="ka-GE" sz="1100" b="1" baseline="0"/>
            <a:t> შეფასება</a:t>
          </a:r>
          <a:endParaRPr lang="en-US" sz="1100" b="1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9BF4F8-1593-4548-B3FE-7C029ABFCBC7}" type="datetimeFigureOut">
              <a:rPr lang="en-US" smtClean="0"/>
              <a:pPr/>
              <a:t>25/04/2017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4BFD12-FE1F-4B4D-8A41-0B030ECDAAC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2CC2E23-A16F-4D77-8A1D-983C189A5785}" type="datetimeFigureOut">
              <a:rPr lang="en-US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20B1DBB-5F51-4F7E-AF3A-0D65E51E0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ka-GE" smtClean="0"/>
              <a:t>2011-2012 სასწავლო წელი შემოდგომის სემესტრი</a:t>
            </a: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8533BC3-C578-46C3-829B-7802B2BBA45F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F27B8D7-96F2-4DA5-969F-E9559A2DFCA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DB50852-B895-4E66-9BDD-87A0A82F0C4A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C2160C5-6E4D-478C-8BF4-F6603A35082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F2FFA0-C073-4626-856E-4AF52F447408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09E5B97-90CE-49B2-99DF-22DF7FC11B9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A9C079-0C40-4B15-85EE-FD1F817B9FB0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8141801-6088-4975-B292-683567ED12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939861-CFCB-4AFE-AFC3-FA96D0283558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0B2D4A-E5FC-4F85-909B-B294CC1EFD2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B872DF5-A4F8-431C-A46E-51882B9386A5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8A3BA2-1656-424A-A44D-2372DF01C95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D4A5042-8025-4826-ABE2-4676BB0F34A0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3A64A6E-C622-401A-9628-ED33A6EB5C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9ECFC7-8E83-430A-BE23-B6E274659655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9CE4E61-464E-4E72-9EEA-C2A3B824765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C3CFC1E-31F1-48E4-BE80-1B8B7BD3DC9F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AF93FF2-1B67-42B8-B882-EDC1960F84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9130D713-76C6-4B34-A2BD-93F1386B78CE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AA325FC-8F51-443F-AE86-8AF44A4BE2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D455F8F-B552-408D-98AF-E16E3199E4A5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616B09C-1246-4B8A-AD41-7BD69EFB930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6A9B1094-8D00-4C5D-BEC7-65F989364683}" type="datetime1">
              <a:rPr lang="en-US" smtClean="0"/>
              <a:pPr>
                <a:defRPr/>
              </a:pPr>
              <a:t>25/04/2017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r>
              <a:rPr lang="ka-GE" smtClean="0"/>
              <a:t>მასალა დამუშავებულია თსუ საგამოცდო ცენტრის მიერ</a:t>
            </a: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E381F65-41F7-4358-B3E2-A1E133DDD2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package" Target="../embeddings/Microsoft_Office_Word_Document7.docx"/><Relationship Id="rId5" Type="http://schemas.openxmlformats.org/officeDocument/2006/relationships/chart" Target="../charts/chart7.xml"/><Relationship Id="rId4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chart" Target="../charts/chart8.xml"/><Relationship Id="rId5" Type="http://schemas.openxmlformats.org/officeDocument/2006/relationships/package" Target="../embeddings/Microsoft_Office_Word_Document8.docx"/><Relationship Id="rId4" Type="http://schemas.openxmlformats.org/officeDocument/2006/relationships/image" Target="../media/image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package" Target="../embeddings/Microsoft_Office_Word_Document9.docx"/><Relationship Id="rId5" Type="http://schemas.openxmlformats.org/officeDocument/2006/relationships/chart" Target="../charts/chart9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package" Target="../embeddings/Microsoft_Office_Word_Document10.docx"/><Relationship Id="rId5" Type="http://schemas.openxmlformats.org/officeDocument/2006/relationships/chart" Target="../charts/chart10.xml"/><Relationship Id="rId4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package" Target="../embeddings/Microsoft_Office_Word_Document11.docx"/><Relationship Id="rId5" Type="http://schemas.openxmlformats.org/officeDocument/2006/relationships/chart" Target="../charts/chart11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package" Target="../embeddings/Microsoft_Office_Word_Document12.docx"/><Relationship Id="rId5" Type="http://schemas.openxmlformats.org/officeDocument/2006/relationships/chart" Target="../charts/chart12.xml"/><Relationship Id="rId4" Type="http://schemas.openxmlformats.org/officeDocument/2006/relationships/image" Target="../media/image2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package" Target="../embeddings/Microsoft_Office_Word_Document13.docx"/><Relationship Id="rId5" Type="http://schemas.openxmlformats.org/officeDocument/2006/relationships/chart" Target="../charts/chart13.xml"/><Relationship Id="rId4" Type="http://schemas.openxmlformats.org/officeDocument/2006/relationships/image" Target="../media/image2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Microsoft_Office_Word_Document1.docx"/><Relationship Id="rId5" Type="http://schemas.openxmlformats.org/officeDocument/2006/relationships/chart" Target="../charts/chart1.xml"/><Relationship Id="rId4" Type="http://schemas.openxmlformats.org/officeDocument/2006/relationships/image" Target="../media/image2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package" Target="../embeddings/Microsoft_Office_Word_Document14.docx"/><Relationship Id="rId4" Type="http://schemas.openxmlformats.org/officeDocument/2006/relationships/chart" Target="../charts/chart1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package" Target="../embeddings/Microsoft_Office_Word_Document15.docx"/><Relationship Id="rId5" Type="http://schemas.openxmlformats.org/officeDocument/2006/relationships/chart" Target="../charts/chart15.xml"/><Relationship Id="rId4" Type="http://schemas.openxmlformats.org/officeDocument/2006/relationships/image" Target="../media/image2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package" Target="../embeddings/Microsoft_Office_Word_Document2.docx"/><Relationship Id="rId5" Type="http://schemas.openxmlformats.org/officeDocument/2006/relationships/chart" Target="../charts/char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package" Target="../embeddings/Microsoft_Office_Word_Document3.docx"/><Relationship Id="rId5" Type="http://schemas.openxmlformats.org/officeDocument/2006/relationships/chart" Target="../charts/chart3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package" Target="../embeddings/Microsoft_Office_Word_Document4.docx"/><Relationship Id="rId5" Type="http://schemas.openxmlformats.org/officeDocument/2006/relationships/chart" Target="../charts/chart4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package" Target="../embeddings/Microsoft_Office_Word_Document5.docx"/><Relationship Id="rId5" Type="http://schemas.openxmlformats.org/officeDocument/2006/relationships/chart" Target="../charts/chart5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package" Target="../embeddings/Microsoft_Office_Word_Document6.docx"/><Relationship Id="rId5" Type="http://schemas.openxmlformats.org/officeDocument/2006/relationships/chart" Target="../charts/chart6.xml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304800"/>
            <a:ext cx="5181600" cy="4737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219200"/>
            <a:ext cx="7772400" cy="2819400"/>
          </a:xfrm>
        </p:spPr>
        <p:txBody>
          <a:bodyPr anchor="ctr">
            <a:noAutofit/>
          </a:bodyPr>
          <a:lstStyle/>
          <a:p>
            <a:pPr marL="342900" indent="-342900" algn="ctr" eaLnBrk="1" fontAlgn="auto" hangingPunct="1">
              <a:lnSpc>
                <a:spcPct val="150000"/>
              </a:lnSpc>
              <a:spcAft>
                <a:spcPts val="0"/>
              </a:spcAft>
              <a:defRPr/>
            </a:pPr>
            <a:r>
              <a:rPr lang="ka-GE" sz="3200" i="1" dirty="0" smtClean="0">
                <a:ln>
                  <a:solidFill>
                    <a:srgbClr val="3399FF"/>
                  </a:solidFill>
                </a:ln>
                <a:solidFill>
                  <a:srgbClr val="0F014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ივანე ჯავახიშვილის სახელობის თბილისის სახელმწიფო უნივერსიტეტის საგამოცდო ცენტრის ანგარიში</a:t>
            </a:r>
            <a:endParaRPr lang="en-US" sz="3200" i="1" dirty="0">
              <a:ln>
                <a:solidFill>
                  <a:srgbClr val="3399FF"/>
                </a:solidFill>
              </a:ln>
              <a:solidFill>
                <a:srgbClr val="0F014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990600" y="762000"/>
          <a:ext cx="7391400" cy="33813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2707" name="Object 3"/>
          <p:cNvGraphicFramePr>
            <a:graphicFrameLocks noChangeAspect="1"/>
          </p:cNvGraphicFramePr>
          <p:nvPr/>
        </p:nvGraphicFramePr>
        <p:xfrm>
          <a:off x="1219200" y="4038600"/>
          <a:ext cx="6886575" cy="2305050"/>
        </p:xfrm>
        <a:graphic>
          <a:graphicData uri="http://schemas.openxmlformats.org/presentationml/2006/ole">
            <p:oleObj spid="_x0000_s72707" name="Document" r:id="rId6" imgW="6860284" imgH="243874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722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73730" name="Object 2"/>
          <p:cNvGraphicFramePr>
            <a:graphicFrameLocks noChangeAspect="1"/>
          </p:cNvGraphicFramePr>
          <p:nvPr/>
        </p:nvGraphicFramePr>
        <p:xfrm>
          <a:off x="1066800" y="4267200"/>
          <a:ext cx="7239000" cy="1676400"/>
        </p:xfrm>
        <a:graphic>
          <a:graphicData uri="http://schemas.openxmlformats.org/presentationml/2006/ole">
            <p:oleObj spid="_x0000_s73730" name="Document" r:id="rId5" imgW="7262784" imgH="1999034" progId="Word.Document.12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914400" y="838200"/>
          <a:ext cx="7219950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838200" y="685800"/>
          <a:ext cx="7477125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74755" name="Object 3"/>
          <p:cNvGraphicFramePr>
            <a:graphicFrameLocks noChangeAspect="1"/>
          </p:cNvGraphicFramePr>
          <p:nvPr/>
        </p:nvGraphicFramePr>
        <p:xfrm>
          <a:off x="1524000" y="3733800"/>
          <a:ext cx="6858000" cy="2476500"/>
        </p:xfrm>
        <a:graphic>
          <a:graphicData uri="http://schemas.openxmlformats.org/presentationml/2006/ole">
            <p:oleObj spid="_x0000_s74755" name="Document" r:id="rId6" imgW="6862977" imgH="2602520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457200" y="762000"/>
          <a:ext cx="8077198" cy="5402573"/>
        </p:xfrm>
        <a:graphic>
          <a:graphicData uri="http://schemas.openxmlformats.org/drawingml/2006/table">
            <a:tbl>
              <a:tblPr/>
              <a:tblGrid>
                <a:gridCol w="1026930"/>
                <a:gridCol w="4660682"/>
                <a:gridCol w="1194793"/>
                <a:gridCol w="1194793"/>
              </a:tblGrid>
              <a:tr h="762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7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იურიდიულ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0557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17503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15059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86,04%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7,88%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6,08%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1823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12,11%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11,35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13227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87,83%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7,58%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9,35%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4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47,09%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801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88,39%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ka-GE" sz="9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3,37%</a:t>
                      </a:r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8,24%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2,40%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97,60%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4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19,40%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18304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15767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86,14%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7,69%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6,17%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11,72%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11,20%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5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88,27%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49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8,16%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879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58797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990600" y="609601"/>
          <a:ext cx="7458076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1923" name="Object 3"/>
          <p:cNvGraphicFramePr>
            <a:graphicFrameLocks noChangeAspect="1"/>
          </p:cNvGraphicFramePr>
          <p:nvPr/>
        </p:nvGraphicFramePr>
        <p:xfrm>
          <a:off x="1371600" y="3886200"/>
          <a:ext cx="7372350" cy="2333625"/>
        </p:xfrm>
        <a:graphic>
          <a:graphicData uri="http://schemas.openxmlformats.org/presentationml/2006/ole">
            <p:oleObj spid="_x0000_s81923" name="Document" r:id="rId6" imgW="7368754" imgH="229227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990600" y="914400"/>
          <a:ext cx="7353301" cy="29622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4993" name="Object 1"/>
          <p:cNvGraphicFramePr>
            <a:graphicFrameLocks noChangeAspect="1"/>
          </p:cNvGraphicFramePr>
          <p:nvPr/>
        </p:nvGraphicFramePr>
        <p:xfrm>
          <a:off x="1752600" y="4114800"/>
          <a:ext cx="6629400" cy="2057400"/>
        </p:xfrm>
        <a:graphic>
          <a:graphicData uri="http://schemas.openxmlformats.org/presentationml/2006/ole">
            <p:oleObj spid="_x0000_s84993" name="Document" r:id="rId6" imgW="6652658" imgH="191256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914400" y="914400"/>
          <a:ext cx="7448549" cy="3181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82947" name="Object 3"/>
          <p:cNvGraphicFramePr>
            <a:graphicFrameLocks noChangeAspect="1"/>
          </p:cNvGraphicFramePr>
          <p:nvPr/>
        </p:nvGraphicFramePr>
        <p:xfrm>
          <a:off x="1447800" y="3886200"/>
          <a:ext cx="6877050" cy="2219325"/>
        </p:xfrm>
        <a:graphic>
          <a:graphicData uri="http://schemas.openxmlformats.org/presentationml/2006/ole">
            <p:oleObj spid="_x0000_s82947" name="Document" r:id="rId6" imgW="6860284" imgH="213435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200" y="762014"/>
          <a:ext cx="7315200" cy="5486385"/>
        </p:xfrm>
        <a:graphic>
          <a:graphicData uri="http://schemas.openxmlformats.org/drawingml/2006/table">
            <a:tbl>
              <a:tblPr/>
              <a:tblGrid>
                <a:gridCol w="558679"/>
                <a:gridCol w="4940815"/>
                <a:gridCol w="872936"/>
                <a:gridCol w="942770"/>
              </a:tblGrid>
              <a:tr h="23758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სოციალურ მეცნიერებათა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9222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12734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10467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82.20%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1378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10.82%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890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6.99%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1411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16.73%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9050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86.46%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10.12%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993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3.39%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255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48.73%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3500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3098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88.51%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4.43%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7.06%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2.74%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30.59%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3013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97.26%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1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19.55%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16234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13565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83.56%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9.44%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7.00%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1496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11.03%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17.51%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12063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88.93%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71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1505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12.48%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222"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Sylfaen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3246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609600" y="762000"/>
          <a:ext cx="8181975" cy="32575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04451" name="Object 3"/>
          <p:cNvGraphicFramePr>
            <a:graphicFrameLocks noChangeAspect="1"/>
          </p:cNvGraphicFramePr>
          <p:nvPr/>
        </p:nvGraphicFramePr>
        <p:xfrm>
          <a:off x="1219200" y="3810000"/>
          <a:ext cx="7239000" cy="2333625"/>
        </p:xfrm>
        <a:graphic>
          <a:graphicData uri="http://schemas.openxmlformats.org/presentationml/2006/ole">
            <p:oleObj spid="_x0000_s104451" name="Document" r:id="rId6" imgW="7034696" imgH="2765559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0" y="60960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762000" y="990602"/>
          <a:ext cx="7696200" cy="4648198"/>
        </p:xfrm>
        <a:graphic>
          <a:graphicData uri="http://schemas.openxmlformats.org/drawingml/2006/table">
            <a:tbl>
              <a:tblPr/>
              <a:tblGrid>
                <a:gridCol w="766882"/>
                <a:gridCol w="3587907"/>
                <a:gridCol w="2346291"/>
                <a:gridCol w="995120"/>
              </a:tblGrid>
              <a:tr h="570333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ჰუმანიტარულ მეცნიერებათა ფაკულტეტზე ჩატარებული გამოცდების სტატისტიკა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70715"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21817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17614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80,73%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2186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latin typeface="Calibri"/>
                        </a:rPr>
                        <a:t>10,01%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2017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9,24%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latin typeface="Calibri"/>
                        </a:rPr>
                        <a:t>17,17%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15,89%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მოიხსნა გამოცდიდან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0,17%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14588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82,82%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1472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10,09%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584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3,31%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71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აპელაციით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55,82%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722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914401" y="762000"/>
          <a:ext cx="7467600" cy="30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461" name="Object 5"/>
          <p:cNvGraphicFramePr>
            <a:graphicFrameLocks noChangeAspect="1"/>
          </p:cNvGraphicFramePr>
          <p:nvPr/>
        </p:nvGraphicFramePr>
        <p:xfrm>
          <a:off x="1524000" y="3886200"/>
          <a:ext cx="7124700" cy="2133600"/>
        </p:xfrm>
        <a:graphic>
          <a:graphicData uri="http://schemas.openxmlformats.org/presentationml/2006/ole">
            <p:oleObj spid="_x0000_s19461" name="Document" r:id="rId6" imgW="7129935" imgH="2173145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0960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1219200" y="609601"/>
          <a:ext cx="7172325" cy="3276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05475" name="Object 3"/>
          <p:cNvGraphicFramePr>
            <a:graphicFrameLocks noChangeAspect="1"/>
          </p:cNvGraphicFramePr>
          <p:nvPr/>
        </p:nvGraphicFramePr>
        <p:xfrm>
          <a:off x="1600200" y="3962400"/>
          <a:ext cx="7048500" cy="2276475"/>
        </p:xfrm>
        <a:graphic>
          <a:graphicData uri="http://schemas.openxmlformats.org/presentationml/2006/ole">
            <p:oleObj spid="_x0000_s105475" name="Document" r:id="rId5" imgW="7053816" imgH="2155150" progId="Word.Document.12">
              <p:embed/>
            </p:oleObj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553200" y="60960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0" y="685806"/>
          <a:ext cx="8077200" cy="5181590"/>
        </p:xfrm>
        <a:graphic>
          <a:graphicData uri="http://schemas.openxmlformats.org/drawingml/2006/table">
            <a:tbl>
              <a:tblPr/>
              <a:tblGrid>
                <a:gridCol w="947846"/>
                <a:gridCol w="3840839"/>
                <a:gridCol w="1079722"/>
                <a:gridCol w="2208793"/>
              </a:tblGrid>
              <a:tr h="460586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ტურიზმის საერთაშორისო სკოლაში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49071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6633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4917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74,47%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latin typeface="Calibri"/>
                        </a:rPr>
                        <a:t>11,95%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13,58%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780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sngStrike">
                          <a:solidFill>
                            <a:srgbClr val="000000"/>
                          </a:solidFill>
                          <a:latin typeface="Calibri"/>
                        </a:rPr>
                        <a:t>15,79%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11,41%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4137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83,76%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12,56%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6,51%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0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59,99%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294"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6858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722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7" name="Chart 6"/>
          <p:cNvGraphicFramePr/>
          <p:nvPr/>
        </p:nvGraphicFramePr>
        <p:xfrm>
          <a:off x="762000" y="838200"/>
          <a:ext cx="7820025" cy="3267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10595" name="Object 3"/>
          <p:cNvGraphicFramePr>
            <a:graphicFrameLocks noChangeAspect="1"/>
          </p:cNvGraphicFramePr>
          <p:nvPr/>
        </p:nvGraphicFramePr>
        <p:xfrm>
          <a:off x="1447800" y="3962400"/>
          <a:ext cx="7258050" cy="2057400"/>
        </p:xfrm>
        <a:graphic>
          <a:graphicData uri="http://schemas.openxmlformats.org/presentationml/2006/ole">
            <p:oleObj spid="_x0000_s110595" name="Document" r:id="rId6" imgW="7263774" imgH="195935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1524000" y="1219200"/>
          <a:ext cx="6705600" cy="4267200"/>
        </p:xfrm>
        <a:graphic>
          <a:graphicData uri="http://schemas.openxmlformats.org/drawingml/2006/table">
            <a:tbl>
              <a:tblPr/>
              <a:tblGrid>
                <a:gridCol w="852545"/>
                <a:gridCol w="3869247"/>
                <a:gridCol w="991904"/>
                <a:gridCol w="991904"/>
              </a:tblGrid>
              <a:tr h="71120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ივანე ჯავახიშვილის სახელობის თბილისის სახელმწიფო </a:t>
                      </a:r>
                      <a:br>
                        <a:rPr lang="ka-G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უნივერსიტეტში ჩატარებული გამოცდები</a:t>
                      </a:r>
                      <a:br>
                        <a:rPr lang="ka-GE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endParaRPr lang="ka-GE" sz="900" b="1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5600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106249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86941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81,82%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10102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9,5%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9206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8,66%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15631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17,97%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1978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12,65%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71310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82,02%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7237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10,14%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4716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5,42%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560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9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2327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49,34%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1722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770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2013-2014</a:t>
            </a:r>
            <a:r>
              <a:rPr lang="ka-GE" sz="1400" b="1" dirty="0" smtClean="0"/>
              <a:t>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990600" y="1066800"/>
          <a:ext cx="7372350" cy="3076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1203" name="Object 3"/>
          <p:cNvGraphicFramePr>
            <a:graphicFrameLocks noChangeAspect="1"/>
          </p:cNvGraphicFramePr>
          <p:nvPr/>
        </p:nvGraphicFramePr>
        <p:xfrm>
          <a:off x="1600200" y="4343400"/>
          <a:ext cx="7067550" cy="1828800"/>
        </p:xfrm>
        <a:graphic>
          <a:graphicData uri="http://schemas.openxmlformats.org/presentationml/2006/ole">
            <p:oleObj spid="_x0000_s51203" name="Document" r:id="rId6" imgW="7072936" imgH="192588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770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11" name="Chart 10"/>
          <p:cNvGraphicFramePr/>
          <p:nvPr/>
        </p:nvGraphicFramePr>
        <p:xfrm>
          <a:off x="609600" y="762000"/>
          <a:ext cx="8029575" cy="3333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52227" name="Object 3"/>
          <p:cNvGraphicFramePr>
            <a:graphicFrameLocks noChangeAspect="1"/>
          </p:cNvGraphicFramePr>
          <p:nvPr/>
        </p:nvGraphicFramePr>
        <p:xfrm>
          <a:off x="1143000" y="3962400"/>
          <a:ext cx="7400925" cy="2314575"/>
        </p:xfrm>
        <a:graphic>
          <a:graphicData uri="http://schemas.openxmlformats.org/presentationml/2006/ole">
            <p:oleObj spid="_x0000_s52227" name="Document" r:id="rId6" imgW="7418898" imgH="2747564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770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33401" y="762003"/>
          <a:ext cx="8229600" cy="5410198"/>
        </p:xfrm>
        <a:graphic>
          <a:graphicData uri="http://schemas.openxmlformats.org/drawingml/2006/table">
            <a:tbl>
              <a:tblPr/>
              <a:tblGrid>
                <a:gridCol w="615298"/>
                <a:gridCol w="4960833"/>
                <a:gridCol w="1394033"/>
                <a:gridCol w="1259436"/>
              </a:tblGrid>
              <a:tr h="38606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ეკონომიკისა და ბიზნესის ფაკულტეტზე ჩატარებული გამოცდები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92005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5500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2401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0,00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10,1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526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9,8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333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8,81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02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13,1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0068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1,2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446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4,4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915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7,</a:t>
                      </a:r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00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აპელაციის შედეგად გადასწორდა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40,4</a:t>
                      </a:r>
                      <a:r>
                        <a:rPr lang="en-US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46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7,8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347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,5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5,6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836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7,91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1,1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3831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82,1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0,99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0314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7068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9,2%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1826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8,80%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3169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18,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56%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311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9,9%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0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13899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81,4%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000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1484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10,6%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524000" y="4572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0" y="6492875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1066800" y="762000"/>
          <a:ext cx="754380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2467" name="Object 3"/>
          <p:cNvGraphicFramePr>
            <a:graphicFrameLocks noChangeAspect="1"/>
          </p:cNvGraphicFramePr>
          <p:nvPr/>
        </p:nvGraphicFramePr>
        <p:xfrm>
          <a:off x="1371600" y="4114800"/>
          <a:ext cx="7305675" cy="2124075"/>
        </p:xfrm>
        <a:graphic>
          <a:graphicData uri="http://schemas.openxmlformats.org/presentationml/2006/ole">
            <p:oleObj spid="_x0000_s62467" name="Document" r:id="rId6" imgW="7321134" imgH="1959358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172200" y="62484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1066800" y="838200"/>
          <a:ext cx="7696200" cy="3371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1752600" y="4191000"/>
          <a:ext cx="6953250" cy="1981200"/>
        </p:xfrm>
        <a:graphic>
          <a:graphicData uri="http://schemas.openxmlformats.org/presentationml/2006/ole">
            <p:oleObj spid="_x0000_s63491" name="Document" r:id="rId6" imgW="6967956" imgH="160304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4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2484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  <p:graphicFrame>
        <p:nvGraphicFramePr>
          <p:cNvPr id="9" name="Chart 8"/>
          <p:cNvGraphicFramePr/>
          <p:nvPr/>
        </p:nvGraphicFramePr>
        <p:xfrm>
          <a:off x="1066800" y="762000"/>
          <a:ext cx="7639050" cy="3143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64515" name="Object 3"/>
          <p:cNvGraphicFramePr>
            <a:graphicFrameLocks noChangeAspect="1"/>
          </p:cNvGraphicFramePr>
          <p:nvPr/>
        </p:nvGraphicFramePr>
        <p:xfrm>
          <a:off x="1676400" y="3886200"/>
          <a:ext cx="7010400" cy="2286000"/>
        </p:xfrm>
        <a:graphic>
          <a:graphicData uri="http://schemas.openxmlformats.org/presentationml/2006/ole">
            <p:oleObj spid="_x0000_s64515" name="Document" r:id="rId6" imgW="7015576" imgH="226420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logp1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2057400" y="914400"/>
            <a:ext cx="5105400" cy="4600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0" y="6324600"/>
            <a:ext cx="2350681" cy="365125"/>
          </a:xfrm>
        </p:spPr>
        <p:txBody>
          <a:bodyPr/>
          <a:lstStyle/>
          <a:p>
            <a:pPr>
              <a:defRPr/>
            </a:pPr>
            <a:r>
              <a:rPr lang="ka-GE" dirty="0" smtClean="0"/>
              <a:t>მასალა დამუშავებულია თსუ საგამოცდო ცენტრის მიერ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914400" y="762000"/>
          <a:ext cx="7696201" cy="5513407"/>
        </p:xfrm>
        <a:graphic>
          <a:graphicData uri="http://schemas.openxmlformats.org/drawingml/2006/table">
            <a:tbl>
              <a:tblPr/>
              <a:tblGrid>
                <a:gridCol w="564859"/>
                <a:gridCol w="4986645"/>
                <a:gridCol w="1094414"/>
                <a:gridCol w="1050283"/>
              </a:tblGrid>
              <a:tr h="182332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ka-GE" sz="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ზუსტ და საბუნებისმეტყველო ფაკულტეტზე ჩატარებული გამოცდების სტატისტიკა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3474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</a:t>
                      </a:r>
                      <a:b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</a:br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4947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11592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77,55%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1702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11,40%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650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1,03%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3763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32,46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525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13,95%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7829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67,53%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825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10,53%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აპელაციაზე გაიგზავნა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1109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9.56%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347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აპლაციიით გადასწორდა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7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591</a:t>
                      </a:r>
                      <a:endParaRPr lang="en-US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63,29%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4493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4208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3,63%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 dirty="0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6,36%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266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5,91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800" b="0" i="0" u="none" strike="noStrike" dirty="0" smtClean="0">
                        <a:solidFill>
                          <a:srgbClr val="000000"/>
                        </a:solidFill>
                        <a:latin typeface="Calibri"/>
                      </a:endParaRPr>
                    </a:p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6,10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1,55%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3670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87,21%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448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12,20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ka-GE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საგამოცდო ცენტრის მიერ და ფაკულტეტის მიერ ორგანიზებული გამოცდები</a:t>
                      </a:r>
                    </a:p>
                  </a:txBody>
                  <a:tcPr marL="0" marR="0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დარეგისტრირებული იყო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19440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გამოცდაზე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5519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79,83%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გამოცხადდა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991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10,24%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არ ჰქონდა გამოცდზე გასვლის უფლება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930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9,92%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ჩაიჭრა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4020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5,9%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მიღო შეფასება ,,0“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529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13,15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მიიღო დადებითი შეფასება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11499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74.09%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8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ka-GE" sz="800" b="0" i="0" u="none" strike="noStrike">
                          <a:solidFill>
                            <a:srgbClr val="000000"/>
                          </a:solidFill>
                          <a:latin typeface="Sylfaen"/>
                        </a:rPr>
                        <a:t>მათ შორის მიიღო უმაღლესი შეფასება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1273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ka-GE" sz="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10,07%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3581400" y="1524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1400" b="1" dirty="0" smtClean="0"/>
              <a:t>2013-2014 სასწავლო წელი შემოდგომის სემესტრი</a:t>
            </a:r>
            <a:endParaRPr lang="en-US" sz="1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1736</TotalTime>
  <Words>1527</Words>
  <Application>Microsoft Office PowerPoint</Application>
  <PresentationFormat>On-screen Show (4:3)</PresentationFormat>
  <Paragraphs>549</Paragraphs>
  <Slides>24</Slides>
  <Notes>24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Concourse</vt:lpstr>
      <vt:lpstr>Document</vt:lpstr>
      <vt:lpstr>ივანე ჯავახიშვილის სახელობის თბილისის სახელმწიფო უნივერსიტეტის საგამოცდო ცენტრის ანგარიში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თსუ-ს სამაგისტრო პროგრამოს პიორიტეტები 2.  რას გვზაძლევს 3. რა საშუალებებია 4. პლუსები 5</dc:title>
  <dc:creator>Nika</dc:creator>
  <cp:lastModifiedBy>user</cp:lastModifiedBy>
  <cp:revision>228</cp:revision>
  <dcterms:created xsi:type="dcterms:W3CDTF">2006-08-16T00:00:00Z</dcterms:created>
  <dcterms:modified xsi:type="dcterms:W3CDTF">2017-04-25T10:23:22Z</dcterms:modified>
</cp:coreProperties>
</file>