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6" r:id="rId3"/>
    <p:sldId id="288" r:id="rId4"/>
    <p:sldId id="291" r:id="rId5"/>
    <p:sldId id="295" r:id="rId6"/>
    <p:sldId id="296" r:id="rId7"/>
    <p:sldId id="299" r:id="rId8"/>
    <p:sldId id="292" r:id="rId9"/>
    <p:sldId id="303" r:id="rId10"/>
    <p:sldId id="320" r:id="rId11"/>
    <p:sldId id="321" r:id="rId12"/>
    <p:sldId id="305" r:id="rId13"/>
    <p:sldId id="304" r:id="rId14"/>
    <p:sldId id="306" r:id="rId15"/>
    <p:sldId id="307" r:id="rId16"/>
    <p:sldId id="322" r:id="rId17"/>
    <p:sldId id="323" r:id="rId18"/>
    <p:sldId id="308" r:id="rId19"/>
    <p:sldId id="30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119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%20w%20gazafxulis%20statistika\statistika%20ekon.%20(zewari)%202014-2015%20gazafxuli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%20w%20gazafxulis%20statistika\&#4310;&#4323;&#4321;&#4322;&#4308;&#4305;&#431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%20w%20gazafxulis%20statistika\statistika%202015%20zapxuli%20iuridiuli\&#4321;&#4322;&#4304;&#4322;&#4312;&#4321;&#4322;&#4312;&#4313;&#4304;%20%20&#4312;&#4323;&#4320;&#4312;&#4321;&#4322;&#4308;&#4305;&#4312;&#4321;%202014-15%20zapxuli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%20w%20gazafxulis%20statistika\prostin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E:\&#4321;&#4322;&#4304;&#4322;&#4312;&#4321;&#4322;&#4312;&#4313;&#4308;&#4305;&#4312;%20&#4332;&#4314;&#4308;&#4305;&#4312;&#4321;%20&#4315;&#4312;&#4334;&#4308;&#4307;&#4309;&#4312;&#4311;\2014-2015%20w%20gazafxulis%20statistika\prostina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%20w%20gazafxulis%20statistika\&#4336;&#4323;&#4315;&#4304;&#4316;&#4312;&#4322;&#4304;&#4320;&#4323;&#4314;&#4312;%20&#4321;&#4322;&#4304;&#4322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%20w%20gazafxulis%20statistika\&#4322;&#4323;&#4320;&#4312;&#4310;&#4315;&#4312;&#4321;%20&#4321;&#4322;&#4304;&#4322;&#4312;&#4321;&#4322;&#4312;&#4313;&#4304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E:\&#4321;&#4322;&#4304;&#4322;&#4312;&#4321;&#4322;&#4312;&#4313;&#4308;&#4305;&#4312;%20&#4332;&#4314;&#4308;&#4305;&#4312;&#4321;%20&#4315;&#4312;&#4334;&#4308;&#4307;&#4309;&#4312;&#4311;\2014-2015%20w%20gazafxulis%20statistika\&#4315;&#4308;&#4307;&#4312;&#4330;&#4312;&#4316;&#4304;%20(2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4321;&#4322;&#4304;&#4322;&#4312;&#4321;&#4322;&#4312;&#4313;&#4308;&#4305;&#4312;%20&#4332;&#4314;&#4308;&#4305;&#4312;&#4321;%20&#4315;&#4312;&#4334;&#4308;&#4307;&#4309;&#4312;&#4311;\2014-2015%20w%20gazafxulis%20statistika\&#4321;&#4322;&#4304;&#4322;&#4312;&#4321;&#4322;&#4312;&#4313;&#4304;%20&#4306;&#4304;&#4308;&#4320;&#4311;&#4312;&#4304;&#4316;&#4308;&#4305;&#4323;&#4314;&#4312;2014-2015%20wlis%20gazafxulis%20semestr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735377814615278"/>
          <c:y val="0.15655406454474879"/>
          <c:w val="0.84055587788368558"/>
          <c:h val="0.58561147462201091"/>
        </c:manualLayout>
      </c:layout>
      <c:lineChart>
        <c:grouping val="standard"/>
        <c:ser>
          <c:idx val="0"/>
          <c:order val="0"/>
          <c:tx>
            <c:strRef>
              <c:f>Sheet3!$C$3:$C$389</c:f>
              <c:strCache>
                <c:ptCount val="1"/>
                <c:pt idx="0">
                  <c:v>0 0 0 0 0 0 0 0 0 0 0 0 0 0 0 0 0 0 0 0 0 0 0 0 0 0 0 0 0 0 0 0 0 0 0 0 0 0 0 0 0 0 0 0 0 0 0 0 0 0 0 0 0 0 0 0 0 0 0 0 0 0 0 0 0 0 0 0 0 0 0 0 0 0 0 0 0 0 0 0 0 0 0 0 0 0 0 0 0 0 0 0 0 0 0 0 0 0 0 0 0 0 0 0 0 0 0 0 0 0 0 0 0 0 0 0 0 0 0 0 0 0 0 0 0 0 0 0</c:v>
                </c:pt>
              </c:strCache>
            </c:strRef>
          </c:tx>
          <c:cat>
            <c:strRef>
              <c:f>Sheet3!$B$390:$B$12381</c:f>
              <c:strCache>
                <c:ptCount val="4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Grand </c:v>
                </c:pt>
              </c:strCache>
            </c:strRef>
          </c:cat>
          <c:val>
            <c:numRef>
              <c:f>Sheet3!$C$390:$C$12381</c:f>
              <c:numCache>
                <c:formatCode>General</c:formatCode>
                <c:ptCount val="42"/>
                <c:pt idx="0">
                  <c:v>386</c:v>
                </c:pt>
                <c:pt idx="1">
                  <c:v>21</c:v>
                </c:pt>
                <c:pt idx="2">
                  <c:v>43</c:v>
                </c:pt>
                <c:pt idx="3">
                  <c:v>43</c:v>
                </c:pt>
                <c:pt idx="4">
                  <c:v>62</c:v>
                </c:pt>
                <c:pt idx="5">
                  <c:v>59</c:v>
                </c:pt>
                <c:pt idx="6">
                  <c:v>72</c:v>
                </c:pt>
                <c:pt idx="7">
                  <c:v>77</c:v>
                </c:pt>
                <c:pt idx="8">
                  <c:v>93</c:v>
                </c:pt>
                <c:pt idx="9">
                  <c:v>99</c:v>
                </c:pt>
                <c:pt idx="10">
                  <c:v>147</c:v>
                </c:pt>
                <c:pt idx="11">
                  <c:v>111</c:v>
                </c:pt>
                <c:pt idx="12">
                  <c:v>136</c:v>
                </c:pt>
                <c:pt idx="13">
                  <c:v>141</c:v>
                </c:pt>
                <c:pt idx="14">
                  <c:v>137</c:v>
                </c:pt>
                <c:pt idx="15">
                  <c:v>247</c:v>
                </c:pt>
                <c:pt idx="16">
                  <c:v>177</c:v>
                </c:pt>
                <c:pt idx="17">
                  <c:v>151</c:v>
                </c:pt>
                <c:pt idx="18">
                  <c:v>94</c:v>
                </c:pt>
                <c:pt idx="19">
                  <c:v>43</c:v>
                </c:pt>
                <c:pt idx="20">
                  <c:v>728</c:v>
                </c:pt>
                <c:pt idx="21">
                  <c:v>480</c:v>
                </c:pt>
                <c:pt idx="22">
                  <c:v>393</c:v>
                </c:pt>
                <c:pt idx="23">
                  <c:v>388</c:v>
                </c:pt>
                <c:pt idx="24">
                  <c:v>360</c:v>
                </c:pt>
                <c:pt idx="25">
                  <c:v>424</c:v>
                </c:pt>
                <c:pt idx="26">
                  <c:v>372</c:v>
                </c:pt>
                <c:pt idx="27">
                  <c:v>373</c:v>
                </c:pt>
                <c:pt idx="28">
                  <c:v>430</c:v>
                </c:pt>
                <c:pt idx="29">
                  <c:v>368</c:v>
                </c:pt>
                <c:pt idx="30">
                  <c:v>646</c:v>
                </c:pt>
                <c:pt idx="31">
                  <c:v>359</c:v>
                </c:pt>
                <c:pt idx="32">
                  <c:v>354</c:v>
                </c:pt>
                <c:pt idx="33">
                  <c:v>335</c:v>
                </c:pt>
                <c:pt idx="34">
                  <c:v>331</c:v>
                </c:pt>
                <c:pt idx="35">
                  <c:v>456</c:v>
                </c:pt>
                <c:pt idx="36">
                  <c:v>441</c:v>
                </c:pt>
                <c:pt idx="37">
                  <c:v>414</c:v>
                </c:pt>
                <c:pt idx="38">
                  <c:v>510</c:v>
                </c:pt>
                <c:pt idx="39">
                  <c:v>356</c:v>
                </c:pt>
                <c:pt idx="40">
                  <c:v>1479</c:v>
                </c:pt>
                <c:pt idx="41">
                  <c:v>12336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AE-43DC-92CF-5B1FEF9DC06C}"/>
            </c:ext>
          </c:extLst>
        </c:ser>
        <c:marker val="1"/>
        <c:axId val="71377664"/>
        <c:axId val="71379200"/>
      </c:lineChart>
      <c:catAx>
        <c:axId val="71377664"/>
        <c:scaling>
          <c:orientation val="minMax"/>
        </c:scaling>
        <c:axPos val="b"/>
        <c:numFmt formatCode="General" sourceLinked="0"/>
        <c:tickLblPos val="nextTo"/>
        <c:crossAx val="71379200"/>
        <c:crosses val="autoZero"/>
        <c:auto val="1"/>
        <c:lblAlgn val="ctr"/>
        <c:lblOffset val="100"/>
        <c:tickLblSkip val="5"/>
        <c:tickMarkSkip val="200"/>
      </c:catAx>
      <c:valAx>
        <c:axId val="71379200"/>
        <c:scaling>
          <c:orientation val="minMax"/>
          <c:max val="1000"/>
        </c:scaling>
        <c:axPos val="l"/>
        <c:majorGridlines/>
        <c:numFmt formatCode="General" sourceLinked="1"/>
        <c:tickLblPos val="nextTo"/>
        <c:crossAx val="71377664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60537892688859"/>
          <c:y val="0.18301156735014534"/>
          <c:w val="0.84919742328656045"/>
          <c:h val="0.54469593912429581"/>
        </c:manualLayout>
      </c:layout>
      <c:lineChart>
        <c:grouping val="standard"/>
        <c:ser>
          <c:idx val="0"/>
          <c:order val="0"/>
          <c:tx>
            <c:strRef>
              <c:f>Sheet3!$C$3:$C$333</c:f>
              <c:strCache>
                <c:ptCount val="1"/>
                <c:pt idx="0">
                  <c:v>0 0 0 0 0 0 0 0 0 0 0 0 0 0 0 0 0 0 0 0 0 0 0 0 0 0 0 0 0 0 0 0 0 0 0 0 0 0 0 0 0 0 0 0 0 0 0 0 0 0 0 0 0 0 0 0 0 0 0 0 0 0 0 0 0 0 0 0 0 0 0 0 0 0 0 0 0 0 0 0 0 0 0 0 0 0 0 0 0 0 0 0 0 0 0 0 0 0 0 0 0 0 0 0 0 0 0 0 0 0 0 0 0 0 0 0 0 0 0 0 0 0 0 0 0 0 0 0</c:v>
                </c:pt>
              </c:strCache>
            </c:strRef>
          </c:tx>
          <c:cat>
            <c:strRef>
              <c:f>Sheet3!$B$334:$B$9209</c:f>
              <c:strCache>
                <c:ptCount val="4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Grand </c:v>
                </c:pt>
              </c:strCache>
            </c:strRef>
          </c:cat>
          <c:val>
            <c:numRef>
              <c:f>Sheet3!$C$334:$C$9209</c:f>
              <c:numCache>
                <c:formatCode>General</c:formatCode>
                <c:ptCount val="42"/>
                <c:pt idx="0">
                  <c:v>330</c:v>
                </c:pt>
                <c:pt idx="1">
                  <c:v>20</c:v>
                </c:pt>
                <c:pt idx="2">
                  <c:v>39</c:v>
                </c:pt>
                <c:pt idx="3">
                  <c:v>53</c:v>
                </c:pt>
                <c:pt idx="4">
                  <c:v>60</c:v>
                </c:pt>
                <c:pt idx="5">
                  <c:v>82</c:v>
                </c:pt>
                <c:pt idx="6">
                  <c:v>63</c:v>
                </c:pt>
                <c:pt idx="7">
                  <c:v>65</c:v>
                </c:pt>
                <c:pt idx="8">
                  <c:v>79</c:v>
                </c:pt>
                <c:pt idx="9">
                  <c:v>69</c:v>
                </c:pt>
                <c:pt idx="10">
                  <c:v>218</c:v>
                </c:pt>
                <c:pt idx="11">
                  <c:v>145</c:v>
                </c:pt>
                <c:pt idx="12">
                  <c:v>177</c:v>
                </c:pt>
                <c:pt idx="13">
                  <c:v>170</c:v>
                </c:pt>
                <c:pt idx="14">
                  <c:v>125</c:v>
                </c:pt>
                <c:pt idx="15">
                  <c:v>183</c:v>
                </c:pt>
                <c:pt idx="16">
                  <c:v>161</c:v>
                </c:pt>
                <c:pt idx="17">
                  <c:v>104</c:v>
                </c:pt>
                <c:pt idx="18">
                  <c:v>59</c:v>
                </c:pt>
                <c:pt idx="19">
                  <c:v>30</c:v>
                </c:pt>
                <c:pt idx="20">
                  <c:v>661</c:v>
                </c:pt>
                <c:pt idx="21">
                  <c:v>505</c:v>
                </c:pt>
                <c:pt idx="22">
                  <c:v>364</c:v>
                </c:pt>
                <c:pt idx="23">
                  <c:v>339</c:v>
                </c:pt>
                <c:pt idx="24">
                  <c:v>309</c:v>
                </c:pt>
                <c:pt idx="25">
                  <c:v>313</c:v>
                </c:pt>
                <c:pt idx="26">
                  <c:v>279</c:v>
                </c:pt>
                <c:pt idx="27">
                  <c:v>279</c:v>
                </c:pt>
                <c:pt idx="28">
                  <c:v>300</c:v>
                </c:pt>
                <c:pt idx="29">
                  <c:v>252</c:v>
                </c:pt>
                <c:pt idx="30">
                  <c:v>343</c:v>
                </c:pt>
                <c:pt idx="31">
                  <c:v>227</c:v>
                </c:pt>
                <c:pt idx="32">
                  <c:v>274</c:v>
                </c:pt>
                <c:pt idx="33">
                  <c:v>225</c:v>
                </c:pt>
                <c:pt idx="34">
                  <c:v>262</c:v>
                </c:pt>
                <c:pt idx="35">
                  <c:v>243</c:v>
                </c:pt>
                <c:pt idx="36">
                  <c:v>219</c:v>
                </c:pt>
                <c:pt idx="37">
                  <c:v>221</c:v>
                </c:pt>
                <c:pt idx="38">
                  <c:v>275</c:v>
                </c:pt>
                <c:pt idx="39">
                  <c:v>211</c:v>
                </c:pt>
                <c:pt idx="40">
                  <c:v>831</c:v>
                </c:pt>
                <c:pt idx="41">
                  <c:v>9164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42-4D33-A51A-2FE8C5E727FF}"/>
            </c:ext>
          </c:extLst>
        </c:ser>
        <c:marker val="1"/>
        <c:axId val="71412352"/>
        <c:axId val="71713152"/>
      </c:lineChart>
      <c:catAx>
        <c:axId val="71412352"/>
        <c:scaling>
          <c:orientation val="minMax"/>
        </c:scaling>
        <c:axPos val="b"/>
        <c:numFmt formatCode="General" sourceLinked="0"/>
        <c:tickLblPos val="nextTo"/>
        <c:crossAx val="71713152"/>
        <c:crosses val="autoZero"/>
        <c:auto val="1"/>
        <c:lblAlgn val="ctr"/>
        <c:lblOffset val="100"/>
        <c:tickLblSkip val="5"/>
        <c:tickMarkSkip val="5"/>
      </c:catAx>
      <c:valAx>
        <c:axId val="71713152"/>
        <c:scaling>
          <c:orientation val="minMax"/>
          <c:max val="1000"/>
        </c:scaling>
        <c:axPos val="l"/>
        <c:majorGridlines/>
        <c:numFmt formatCode="General" sourceLinked="1"/>
        <c:tickLblPos val="nextTo"/>
        <c:crossAx val="7141235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574906077916733"/>
          <c:y val="0.18282865025528308"/>
          <c:w val="0.78709832226853993"/>
          <c:h val="0.65298358054080452"/>
        </c:manualLayout>
      </c:layout>
      <c:scatterChart>
        <c:scatterStyle val="smoothMarker"/>
        <c:ser>
          <c:idx val="0"/>
          <c:order val="0"/>
          <c:tx>
            <c:strRef>
              <c:f>'საგამოცდოს გრაფიკი'!$C$2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'საგამოცდოს გრაფიკი'!$B$3:$B$13215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გრაფიკი'!$C$3:$C$13215</c:f>
              <c:numCache>
                <c:formatCode>General</c:formatCode>
                <c:ptCount val="41"/>
                <c:pt idx="0">
                  <c:v>197</c:v>
                </c:pt>
                <c:pt idx="1">
                  <c:v>6</c:v>
                </c:pt>
                <c:pt idx="2">
                  <c:v>19</c:v>
                </c:pt>
                <c:pt idx="3">
                  <c:v>16</c:v>
                </c:pt>
                <c:pt idx="4">
                  <c:v>15</c:v>
                </c:pt>
                <c:pt idx="5">
                  <c:v>13</c:v>
                </c:pt>
                <c:pt idx="6">
                  <c:v>15</c:v>
                </c:pt>
                <c:pt idx="7">
                  <c:v>29</c:v>
                </c:pt>
                <c:pt idx="8">
                  <c:v>35</c:v>
                </c:pt>
                <c:pt idx="9">
                  <c:v>39</c:v>
                </c:pt>
                <c:pt idx="10">
                  <c:v>51</c:v>
                </c:pt>
                <c:pt idx="11">
                  <c:v>46</c:v>
                </c:pt>
                <c:pt idx="12">
                  <c:v>60</c:v>
                </c:pt>
                <c:pt idx="13">
                  <c:v>72</c:v>
                </c:pt>
                <c:pt idx="14">
                  <c:v>78</c:v>
                </c:pt>
                <c:pt idx="15">
                  <c:v>99</c:v>
                </c:pt>
                <c:pt idx="16">
                  <c:v>102</c:v>
                </c:pt>
                <c:pt idx="17">
                  <c:v>99</c:v>
                </c:pt>
                <c:pt idx="18">
                  <c:v>79</c:v>
                </c:pt>
                <c:pt idx="19">
                  <c:v>28</c:v>
                </c:pt>
                <c:pt idx="20">
                  <c:v>463</c:v>
                </c:pt>
                <c:pt idx="21">
                  <c:v>418</c:v>
                </c:pt>
                <c:pt idx="22">
                  <c:v>298</c:v>
                </c:pt>
                <c:pt idx="23">
                  <c:v>319</c:v>
                </c:pt>
                <c:pt idx="24">
                  <c:v>323</c:v>
                </c:pt>
                <c:pt idx="25">
                  <c:v>407</c:v>
                </c:pt>
                <c:pt idx="26">
                  <c:v>415</c:v>
                </c:pt>
                <c:pt idx="27">
                  <c:v>415</c:v>
                </c:pt>
                <c:pt idx="28">
                  <c:v>515</c:v>
                </c:pt>
                <c:pt idx="29">
                  <c:v>411</c:v>
                </c:pt>
                <c:pt idx="30">
                  <c:v>641</c:v>
                </c:pt>
                <c:pt idx="31">
                  <c:v>417</c:v>
                </c:pt>
                <c:pt idx="32">
                  <c:v>598</c:v>
                </c:pt>
                <c:pt idx="33">
                  <c:v>604</c:v>
                </c:pt>
                <c:pt idx="34">
                  <c:v>645</c:v>
                </c:pt>
                <c:pt idx="35">
                  <c:v>779</c:v>
                </c:pt>
                <c:pt idx="36">
                  <c:v>791</c:v>
                </c:pt>
                <c:pt idx="37">
                  <c:v>796</c:v>
                </c:pt>
                <c:pt idx="38">
                  <c:v>928</c:v>
                </c:pt>
                <c:pt idx="39">
                  <c:v>649</c:v>
                </c:pt>
                <c:pt idx="40">
                  <c:v>1242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DE53-47AD-BC86-E3D07F590072}"/>
            </c:ext>
          </c:extLst>
        </c:ser>
        <c:axId val="73889280"/>
        <c:axId val="73890816"/>
      </c:scatterChart>
      <c:valAx>
        <c:axId val="73889280"/>
        <c:scaling>
          <c:orientation val="minMax"/>
          <c:max val="40"/>
        </c:scaling>
        <c:axPos val="b"/>
        <c:numFmt formatCode="General" sourceLinked="1"/>
        <c:tickLblPos val="nextTo"/>
        <c:crossAx val="73890816"/>
        <c:crosses val="autoZero"/>
        <c:crossBetween val="midCat"/>
      </c:valAx>
      <c:valAx>
        <c:axId val="73890816"/>
        <c:scaling>
          <c:orientation val="minMax"/>
        </c:scaling>
        <c:axPos val="l"/>
        <c:majorGridlines/>
        <c:numFmt formatCode="General" sourceLinked="1"/>
        <c:tickLblPos val="nextTo"/>
        <c:crossAx val="73889280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490282026066404"/>
          <c:y val="0.14966141732283481"/>
          <c:w val="0.80164316877778519"/>
          <c:h val="0.58109273840769859"/>
        </c:manualLayout>
      </c:layout>
      <c:lineChart>
        <c:grouping val="standard"/>
        <c:ser>
          <c:idx val="0"/>
          <c:order val="0"/>
          <c:tx>
            <c:strRef>
              <c:f>socebbi!$C$2:$C$79</c:f>
              <c:strCache>
                <c:ptCount val="1"/>
                <c:pt idx="0">
                  <c:v>0 0 0 0 0 0 0 0 0 0 0 0 0 0 0 0 0 0 0 0 0 0 0 0 0 0 0 0 0 0 0 0 0 0 0 0 0 0 0 0 0 0 0 0 0 0 0 0 0 0 0 0 0 0 0 0 0 0 0 0 0 0 0 0 0 0 0 0 0 0 0 0 0 0 0 0 0 0</c:v>
                </c:pt>
              </c:strCache>
            </c:strRef>
          </c:tx>
          <c:cat>
            <c:strRef>
              <c:f>socebbi!$B$80:$B$3853</c:f>
              <c:strCache>
                <c:ptCount val="4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Grand </c:v>
                </c:pt>
              </c:strCache>
            </c:strRef>
          </c:cat>
          <c:val>
            <c:numRef>
              <c:f>socebbi!$C$80:$C$3853</c:f>
              <c:numCache>
                <c:formatCode>General</c:formatCode>
                <c:ptCount val="42"/>
                <c:pt idx="0">
                  <c:v>77</c:v>
                </c:pt>
                <c:pt idx="1">
                  <c:v>6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12</c:v>
                </c:pt>
                <c:pt idx="6">
                  <c:v>14</c:v>
                </c:pt>
                <c:pt idx="7">
                  <c:v>6</c:v>
                </c:pt>
                <c:pt idx="8">
                  <c:v>19</c:v>
                </c:pt>
                <c:pt idx="9">
                  <c:v>10</c:v>
                </c:pt>
                <c:pt idx="10">
                  <c:v>20</c:v>
                </c:pt>
                <c:pt idx="11">
                  <c:v>17</c:v>
                </c:pt>
                <c:pt idx="12">
                  <c:v>19</c:v>
                </c:pt>
                <c:pt idx="13">
                  <c:v>17</c:v>
                </c:pt>
                <c:pt idx="14">
                  <c:v>32</c:v>
                </c:pt>
                <c:pt idx="15">
                  <c:v>35</c:v>
                </c:pt>
                <c:pt idx="16">
                  <c:v>40</c:v>
                </c:pt>
                <c:pt idx="17">
                  <c:v>30</c:v>
                </c:pt>
                <c:pt idx="18">
                  <c:v>36</c:v>
                </c:pt>
                <c:pt idx="19">
                  <c:v>26</c:v>
                </c:pt>
                <c:pt idx="20">
                  <c:v>146</c:v>
                </c:pt>
                <c:pt idx="21">
                  <c:v>146</c:v>
                </c:pt>
                <c:pt idx="22">
                  <c:v>121</c:v>
                </c:pt>
                <c:pt idx="23">
                  <c:v>113</c:v>
                </c:pt>
                <c:pt idx="24">
                  <c:v>122</c:v>
                </c:pt>
                <c:pt idx="25">
                  <c:v>145</c:v>
                </c:pt>
                <c:pt idx="26">
                  <c:v>130</c:v>
                </c:pt>
                <c:pt idx="27">
                  <c:v>148</c:v>
                </c:pt>
                <c:pt idx="28">
                  <c:v>142</c:v>
                </c:pt>
                <c:pt idx="29">
                  <c:v>156</c:v>
                </c:pt>
                <c:pt idx="30">
                  <c:v>210</c:v>
                </c:pt>
                <c:pt idx="31">
                  <c:v>170</c:v>
                </c:pt>
                <c:pt idx="32">
                  <c:v>180</c:v>
                </c:pt>
                <c:pt idx="33">
                  <c:v>166</c:v>
                </c:pt>
                <c:pt idx="34">
                  <c:v>187</c:v>
                </c:pt>
                <c:pt idx="35">
                  <c:v>181</c:v>
                </c:pt>
                <c:pt idx="36">
                  <c:v>207</c:v>
                </c:pt>
                <c:pt idx="37">
                  <c:v>207</c:v>
                </c:pt>
                <c:pt idx="38">
                  <c:v>193</c:v>
                </c:pt>
                <c:pt idx="39">
                  <c:v>141</c:v>
                </c:pt>
                <c:pt idx="40">
                  <c:v>172</c:v>
                </c:pt>
                <c:pt idx="41">
                  <c:v>3809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9A-4B14-8706-EEFEE867B430}"/>
            </c:ext>
          </c:extLst>
        </c:ser>
        <c:marker val="1"/>
        <c:axId val="73940992"/>
        <c:axId val="73942528"/>
      </c:lineChart>
      <c:catAx>
        <c:axId val="73940992"/>
        <c:scaling>
          <c:orientation val="minMax"/>
        </c:scaling>
        <c:axPos val="b"/>
        <c:numFmt formatCode="General" sourceLinked="0"/>
        <c:tickLblPos val="nextTo"/>
        <c:crossAx val="73942528"/>
        <c:crosses val="autoZero"/>
        <c:auto val="1"/>
        <c:lblAlgn val="ctr"/>
        <c:lblOffset val="100"/>
        <c:tickLblSkip val="5"/>
        <c:tickMarkSkip val="5"/>
      </c:catAx>
      <c:valAx>
        <c:axId val="73942528"/>
        <c:scaling>
          <c:orientation val="minMax"/>
          <c:max val="1000"/>
        </c:scaling>
        <c:axPos val="l"/>
        <c:majorGridlines/>
        <c:numFmt formatCode="General" sourceLinked="1"/>
        <c:tickLblPos val="nextTo"/>
        <c:crossAx val="7394099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48526780750609"/>
          <c:y val="0.13362949563736973"/>
          <c:w val="0.81331325240314156"/>
          <c:h val="0.7190618571327233"/>
        </c:manualLayout>
      </c:layout>
      <c:lineChart>
        <c:grouping val="standard"/>
        <c:ser>
          <c:idx val="0"/>
          <c:order val="0"/>
          <c:tx>
            <c:strRef>
              <c:f>psiqolo!$C$3:$C$62</c:f>
              <c:strCache>
                <c:ptCount val="1"/>
                <c:pt idx="0">
                  <c:v>0 0 0 0 0 0 0 0 0 0 0 0 0 0 0 0 0 0 0 0 0 0 0 0 0 0 0 0 0 0 0 0 0 0 0 0 0 0 0 0 0 0 0 0 0 0 0 0 0 0 0 0 0 0 0 0 0 0 0 0</c:v>
                </c:pt>
              </c:strCache>
            </c:strRef>
          </c:tx>
          <c:cat>
            <c:strRef>
              <c:f>psiqolo!$B$63:$B$2781</c:f>
              <c:strCache>
                <c:ptCount val="4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Grand </c:v>
                </c:pt>
              </c:strCache>
            </c:strRef>
          </c:cat>
          <c:val>
            <c:numRef>
              <c:f>psiqolo!$C$63:$C$2781</c:f>
              <c:numCache>
                <c:formatCode>General</c:formatCode>
                <c:ptCount val="42"/>
                <c:pt idx="0">
                  <c:v>59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9</c:v>
                </c:pt>
                <c:pt idx="6">
                  <c:v>3</c:v>
                </c:pt>
                <c:pt idx="7">
                  <c:v>10</c:v>
                </c:pt>
                <c:pt idx="8">
                  <c:v>6</c:v>
                </c:pt>
                <c:pt idx="9">
                  <c:v>5</c:v>
                </c:pt>
                <c:pt idx="10">
                  <c:v>15</c:v>
                </c:pt>
                <c:pt idx="11">
                  <c:v>20</c:v>
                </c:pt>
                <c:pt idx="12">
                  <c:v>19</c:v>
                </c:pt>
                <c:pt idx="13">
                  <c:v>17</c:v>
                </c:pt>
                <c:pt idx="14">
                  <c:v>14</c:v>
                </c:pt>
                <c:pt idx="15">
                  <c:v>28</c:v>
                </c:pt>
                <c:pt idx="16">
                  <c:v>21</c:v>
                </c:pt>
                <c:pt idx="17">
                  <c:v>19</c:v>
                </c:pt>
                <c:pt idx="18">
                  <c:v>17</c:v>
                </c:pt>
                <c:pt idx="19">
                  <c:v>12</c:v>
                </c:pt>
                <c:pt idx="20">
                  <c:v>69</c:v>
                </c:pt>
                <c:pt idx="21">
                  <c:v>76</c:v>
                </c:pt>
                <c:pt idx="22">
                  <c:v>54</c:v>
                </c:pt>
                <c:pt idx="23">
                  <c:v>56</c:v>
                </c:pt>
                <c:pt idx="24">
                  <c:v>57</c:v>
                </c:pt>
                <c:pt idx="25">
                  <c:v>102</c:v>
                </c:pt>
                <c:pt idx="26">
                  <c:v>81</c:v>
                </c:pt>
                <c:pt idx="27">
                  <c:v>88</c:v>
                </c:pt>
                <c:pt idx="28">
                  <c:v>92</c:v>
                </c:pt>
                <c:pt idx="29">
                  <c:v>96</c:v>
                </c:pt>
                <c:pt idx="30">
                  <c:v>170</c:v>
                </c:pt>
                <c:pt idx="31">
                  <c:v>106</c:v>
                </c:pt>
                <c:pt idx="32">
                  <c:v>116</c:v>
                </c:pt>
                <c:pt idx="33">
                  <c:v>114</c:v>
                </c:pt>
                <c:pt idx="34">
                  <c:v>126</c:v>
                </c:pt>
                <c:pt idx="35">
                  <c:v>179</c:v>
                </c:pt>
                <c:pt idx="36">
                  <c:v>125</c:v>
                </c:pt>
                <c:pt idx="37">
                  <c:v>114</c:v>
                </c:pt>
                <c:pt idx="38">
                  <c:v>149</c:v>
                </c:pt>
                <c:pt idx="39">
                  <c:v>91</c:v>
                </c:pt>
                <c:pt idx="40">
                  <c:v>388</c:v>
                </c:pt>
                <c:pt idx="41">
                  <c:v>2736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EC-45BA-8D4D-B686C5416644}"/>
            </c:ext>
          </c:extLst>
        </c:ser>
        <c:marker val="1"/>
        <c:axId val="74234112"/>
        <c:axId val="74248192"/>
      </c:lineChart>
      <c:catAx>
        <c:axId val="74234112"/>
        <c:scaling>
          <c:orientation val="minMax"/>
        </c:scaling>
        <c:axPos val="b"/>
        <c:numFmt formatCode="General" sourceLinked="0"/>
        <c:tickLblPos val="nextTo"/>
        <c:crossAx val="74248192"/>
        <c:crosses val="autoZero"/>
        <c:auto val="1"/>
        <c:lblAlgn val="ctr"/>
        <c:lblOffset val="100"/>
        <c:tickLblSkip val="5"/>
        <c:tickMarkSkip val="5"/>
      </c:catAx>
      <c:valAx>
        <c:axId val="74248192"/>
        <c:scaling>
          <c:orientation val="minMax"/>
          <c:max val="1000"/>
        </c:scaling>
        <c:axPos val="l"/>
        <c:majorGridlines/>
        <c:numFmt formatCode="General" sourceLinked="1"/>
        <c:tickLblPos val="nextTo"/>
        <c:crossAx val="7423411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296719160104985"/>
          <c:y val="0.22071068039571975"/>
          <c:w val="0.79681948089822108"/>
          <c:h val="0.57424557507234675"/>
        </c:manualLayout>
      </c:layout>
      <c:scatterChart>
        <c:scatterStyle val="smoothMarker"/>
        <c:ser>
          <c:idx val="0"/>
          <c:order val="0"/>
          <c:tx>
            <c:strRef>
              <c:f>გრაფიკი!$C$2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გრაფიკი!$B$3:$B$16063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გრაფიკი!$C$3:$C$16063</c:f>
              <c:numCache>
                <c:formatCode>General</c:formatCode>
                <c:ptCount val="41"/>
                <c:pt idx="0">
                  <c:v>470</c:v>
                </c:pt>
                <c:pt idx="1">
                  <c:v>19</c:v>
                </c:pt>
                <c:pt idx="2">
                  <c:v>53</c:v>
                </c:pt>
                <c:pt idx="3">
                  <c:v>49</c:v>
                </c:pt>
                <c:pt idx="4">
                  <c:v>46</c:v>
                </c:pt>
                <c:pt idx="5">
                  <c:v>84</c:v>
                </c:pt>
                <c:pt idx="6">
                  <c:v>70</c:v>
                </c:pt>
                <c:pt idx="7">
                  <c:v>94</c:v>
                </c:pt>
                <c:pt idx="8">
                  <c:v>105</c:v>
                </c:pt>
                <c:pt idx="9">
                  <c:v>82</c:v>
                </c:pt>
                <c:pt idx="10">
                  <c:v>200</c:v>
                </c:pt>
                <c:pt idx="11">
                  <c:v>176</c:v>
                </c:pt>
                <c:pt idx="12">
                  <c:v>201</c:v>
                </c:pt>
                <c:pt idx="13">
                  <c:v>179</c:v>
                </c:pt>
                <c:pt idx="14">
                  <c:v>191</c:v>
                </c:pt>
                <c:pt idx="15">
                  <c:v>284</c:v>
                </c:pt>
                <c:pt idx="16">
                  <c:v>211</c:v>
                </c:pt>
                <c:pt idx="17">
                  <c:v>203</c:v>
                </c:pt>
                <c:pt idx="18">
                  <c:v>138</c:v>
                </c:pt>
                <c:pt idx="19">
                  <c:v>95</c:v>
                </c:pt>
                <c:pt idx="20">
                  <c:v>780</c:v>
                </c:pt>
                <c:pt idx="21">
                  <c:v>689</c:v>
                </c:pt>
                <c:pt idx="22">
                  <c:v>423</c:v>
                </c:pt>
                <c:pt idx="23">
                  <c:v>372</c:v>
                </c:pt>
                <c:pt idx="24">
                  <c:v>412</c:v>
                </c:pt>
                <c:pt idx="25">
                  <c:v>491</c:v>
                </c:pt>
                <c:pt idx="26">
                  <c:v>400</c:v>
                </c:pt>
                <c:pt idx="27">
                  <c:v>451</c:v>
                </c:pt>
                <c:pt idx="28">
                  <c:v>573</c:v>
                </c:pt>
                <c:pt idx="29">
                  <c:v>430</c:v>
                </c:pt>
                <c:pt idx="30">
                  <c:v>729</c:v>
                </c:pt>
                <c:pt idx="31">
                  <c:v>412</c:v>
                </c:pt>
                <c:pt idx="32">
                  <c:v>501</c:v>
                </c:pt>
                <c:pt idx="33">
                  <c:v>462</c:v>
                </c:pt>
                <c:pt idx="34">
                  <c:v>529</c:v>
                </c:pt>
                <c:pt idx="35">
                  <c:v>609</c:v>
                </c:pt>
                <c:pt idx="36">
                  <c:v>589</c:v>
                </c:pt>
                <c:pt idx="37">
                  <c:v>610</c:v>
                </c:pt>
                <c:pt idx="38">
                  <c:v>892</c:v>
                </c:pt>
                <c:pt idx="39">
                  <c:v>624</c:v>
                </c:pt>
                <c:pt idx="40">
                  <c:v>2092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3DF0-4DAE-B93D-E988BABC3632}"/>
            </c:ext>
          </c:extLst>
        </c:ser>
        <c:axId val="77637888"/>
        <c:axId val="77639680"/>
      </c:scatterChart>
      <c:valAx>
        <c:axId val="77637888"/>
        <c:scaling>
          <c:orientation val="minMax"/>
          <c:max val="40"/>
        </c:scaling>
        <c:axPos val="b"/>
        <c:numFmt formatCode="General" sourceLinked="1"/>
        <c:tickLblPos val="nextTo"/>
        <c:crossAx val="77639680"/>
        <c:crosses val="autoZero"/>
        <c:crossBetween val="midCat"/>
      </c:valAx>
      <c:valAx>
        <c:axId val="77639680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77637888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1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773840769903829"/>
          <c:y val="0.18993732384261164"/>
          <c:w val="0.7915185914260715"/>
          <c:h val="0.58275279734769958"/>
        </c:manualLayout>
      </c:layout>
      <c:scatterChart>
        <c:scatterStyle val="smoothMarker"/>
        <c:ser>
          <c:idx val="0"/>
          <c:order val="0"/>
          <c:tx>
            <c:strRef>
              <c:f>სტატისტიკა!$C$2</c:f>
              <c:strCache>
                <c:ptCount val="1"/>
                <c:pt idx="0">
                  <c:v>shepaeba</c:v>
                </c:pt>
              </c:strCache>
            </c:strRef>
          </c:tx>
          <c:marker>
            <c:symbol val="none"/>
          </c:marker>
          <c:xVal>
            <c:numRef>
              <c:f>სტატისტიკა!$B$3:$B$3383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სტატისტიკა!$C$3:$C$3383</c:f>
              <c:numCache>
                <c:formatCode>General</c:formatCode>
                <c:ptCount val="41"/>
                <c:pt idx="0">
                  <c:v>22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8</c:v>
                </c:pt>
                <c:pt idx="6">
                  <c:v>9</c:v>
                </c:pt>
                <c:pt idx="7">
                  <c:v>11</c:v>
                </c:pt>
                <c:pt idx="8">
                  <c:v>15</c:v>
                </c:pt>
                <c:pt idx="9">
                  <c:v>21</c:v>
                </c:pt>
                <c:pt idx="10">
                  <c:v>25</c:v>
                </c:pt>
                <c:pt idx="11">
                  <c:v>22</c:v>
                </c:pt>
                <c:pt idx="12">
                  <c:v>33</c:v>
                </c:pt>
                <c:pt idx="13">
                  <c:v>36</c:v>
                </c:pt>
                <c:pt idx="14">
                  <c:v>42</c:v>
                </c:pt>
                <c:pt idx="15">
                  <c:v>54</c:v>
                </c:pt>
                <c:pt idx="16">
                  <c:v>44</c:v>
                </c:pt>
                <c:pt idx="17">
                  <c:v>34</c:v>
                </c:pt>
                <c:pt idx="18">
                  <c:v>34</c:v>
                </c:pt>
                <c:pt idx="19">
                  <c:v>8</c:v>
                </c:pt>
                <c:pt idx="20">
                  <c:v>208</c:v>
                </c:pt>
                <c:pt idx="21">
                  <c:v>113</c:v>
                </c:pt>
                <c:pt idx="22">
                  <c:v>120</c:v>
                </c:pt>
                <c:pt idx="23">
                  <c:v>96</c:v>
                </c:pt>
                <c:pt idx="24">
                  <c:v>93</c:v>
                </c:pt>
                <c:pt idx="25">
                  <c:v>89</c:v>
                </c:pt>
                <c:pt idx="26">
                  <c:v>119</c:v>
                </c:pt>
                <c:pt idx="27">
                  <c:v>92</c:v>
                </c:pt>
                <c:pt idx="28">
                  <c:v>110</c:v>
                </c:pt>
                <c:pt idx="29">
                  <c:v>86</c:v>
                </c:pt>
                <c:pt idx="30">
                  <c:v>134</c:v>
                </c:pt>
                <c:pt idx="31">
                  <c:v>92</c:v>
                </c:pt>
                <c:pt idx="32">
                  <c:v>80</c:v>
                </c:pt>
                <c:pt idx="33">
                  <c:v>113</c:v>
                </c:pt>
                <c:pt idx="34">
                  <c:v>105</c:v>
                </c:pt>
                <c:pt idx="35">
                  <c:v>130</c:v>
                </c:pt>
                <c:pt idx="36">
                  <c:v>125</c:v>
                </c:pt>
                <c:pt idx="37">
                  <c:v>134</c:v>
                </c:pt>
                <c:pt idx="38">
                  <c:v>155</c:v>
                </c:pt>
                <c:pt idx="39">
                  <c:v>61</c:v>
                </c:pt>
                <c:pt idx="40">
                  <c:v>653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BFF7-436B-AC4B-AAF3EFAF109B}"/>
            </c:ext>
          </c:extLst>
        </c:ser>
        <c:axId val="78004992"/>
        <c:axId val="78006528"/>
      </c:scatterChart>
      <c:valAx>
        <c:axId val="78004992"/>
        <c:scaling>
          <c:orientation val="minMax"/>
          <c:max val="40"/>
        </c:scaling>
        <c:axPos val="b"/>
        <c:numFmt formatCode="General" sourceLinked="1"/>
        <c:tickLblPos val="nextTo"/>
        <c:crossAx val="78006528"/>
        <c:crosses val="autoZero"/>
        <c:crossBetween val="midCat"/>
      </c:valAx>
      <c:valAx>
        <c:axId val="78006528"/>
        <c:scaling>
          <c:orientation val="minMax"/>
        </c:scaling>
        <c:axPos val="l"/>
        <c:majorGridlines/>
        <c:numFmt formatCode="General" sourceLinked="1"/>
        <c:tickLblPos val="nextTo"/>
        <c:crossAx val="78004992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594080472950589"/>
          <c:y val="6.0392950881139898E-2"/>
          <c:w val="0.8539126723237267"/>
          <c:h val="0.66423786089238845"/>
        </c:manualLayout>
      </c:layout>
      <c:lineChart>
        <c:grouping val="standard"/>
        <c:ser>
          <c:idx val="0"/>
          <c:order val="0"/>
          <c:tx>
            <c:strRef>
              <c:f>Sheet3!$C$4:$C$352</c:f>
              <c:strCache>
                <c:ptCount val="1"/>
                <c:pt idx="0">
                  <c:v>0 0 0 0 0 0 0 0 0 0 0 0 0 0 0 0 0 0 0 0 0 0 0 0 0 0 0 0 0 0 0 0 0 0 0 0 0 0 0 0 0 0 0 0 0 0 0 0 0 0 0 0 0 0 0 0 0 0 0 0 0 0 0 0 0 0 0 0 0 0 0 0 0 0 0 0 0 0 0 0 0 0 0 0 0 0 0 0 0 0 0 0 0 0 0 0 0 0 0 0 0 0 0 0 0 0 0 0 0 0 0 0 0 0 0 0 0 0 0 0 0 0 0 0 0 0 0 0</c:v>
                </c:pt>
              </c:strCache>
            </c:strRef>
          </c:tx>
          <c:cat>
            <c:strRef>
              <c:f>Sheet3!$B$353:$B$7082</c:f>
              <c:strCache>
                <c:ptCount val="4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Grand </c:v>
                </c:pt>
              </c:strCache>
            </c:strRef>
          </c:cat>
          <c:val>
            <c:numRef>
              <c:f>Sheet3!$C$353:$C$7082</c:f>
              <c:numCache>
                <c:formatCode>General</c:formatCode>
                <c:ptCount val="42"/>
                <c:pt idx="0">
                  <c:v>348</c:v>
                </c:pt>
                <c:pt idx="1">
                  <c:v>31</c:v>
                </c:pt>
                <c:pt idx="2">
                  <c:v>41</c:v>
                </c:pt>
                <c:pt idx="3">
                  <c:v>39</c:v>
                </c:pt>
                <c:pt idx="4">
                  <c:v>48</c:v>
                </c:pt>
                <c:pt idx="5">
                  <c:v>46</c:v>
                </c:pt>
                <c:pt idx="6">
                  <c:v>59</c:v>
                </c:pt>
                <c:pt idx="7">
                  <c:v>57</c:v>
                </c:pt>
                <c:pt idx="8">
                  <c:v>57</c:v>
                </c:pt>
                <c:pt idx="9">
                  <c:v>69</c:v>
                </c:pt>
                <c:pt idx="10">
                  <c:v>80</c:v>
                </c:pt>
                <c:pt idx="11">
                  <c:v>61</c:v>
                </c:pt>
                <c:pt idx="12">
                  <c:v>82</c:v>
                </c:pt>
                <c:pt idx="13">
                  <c:v>80</c:v>
                </c:pt>
                <c:pt idx="14">
                  <c:v>92</c:v>
                </c:pt>
                <c:pt idx="15">
                  <c:v>88</c:v>
                </c:pt>
                <c:pt idx="16">
                  <c:v>80</c:v>
                </c:pt>
                <c:pt idx="17">
                  <c:v>67</c:v>
                </c:pt>
                <c:pt idx="18">
                  <c:v>58</c:v>
                </c:pt>
                <c:pt idx="19">
                  <c:v>37</c:v>
                </c:pt>
                <c:pt idx="20">
                  <c:v>374</c:v>
                </c:pt>
                <c:pt idx="21">
                  <c:v>241</c:v>
                </c:pt>
                <c:pt idx="22">
                  <c:v>218</c:v>
                </c:pt>
                <c:pt idx="23">
                  <c:v>146</c:v>
                </c:pt>
                <c:pt idx="24">
                  <c:v>194</c:v>
                </c:pt>
                <c:pt idx="25">
                  <c:v>211</c:v>
                </c:pt>
                <c:pt idx="26">
                  <c:v>175</c:v>
                </c:pt>
                <c:pt idx="27">
                  <c:v>175</c:v>
                </c:pt>
                <c:pt idx="28">
                  <c:v>222</c:v>
                </c:pt>
                <c:pt idx="29">
                  <c:v>149</c:v>
                </c:pt>
                <c:pt idx="30">
                  <c:v>290</c:v>
                </c:pt>
                <c:pt idx="31">
                  <c:v>192</c:v>
                </c:pt>
                <c:pt idx="32">
                  <c:v>236</c:v>
                </c:pt>
                <c:pt idx="33">
                  <c:v>171</c:v>
                </c:pt>
                <c:pt idx="34">
                  <c:v>218</c:v>
                </c:pt>
                <c:pt idx="35">
                  <c:v>268</c:v>
                </c:pt>
                <c:pt idx="36">
                  <c:v>277</c:v>
                </c:pt>
                <c:pt idx="37">
                  <c:v>245</c:v>
                </c:pt>
                <c:pt idx="38">
                  <c:v>379</c:v>
                </c:pt>
                <c:pt idx="39">
                  <c:v>265</c:v>
                </c:pt>
                <c:pt idx="40">
                  <c:v>870</c:v>
                </c:pt>
                <c:pt idx="41">
                  <c:v>7036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91-4435-96EA-380A3BB64BD5}"/>
            </c:ext>
          </c:extLst>
        </c:ser>
        <c:marker val="1"/>
        <c:axId val="78023296"/>
        <c:axId val="78774656"/>
      </c:lineChart>
      <c:catAx>
        <c:axId val="78023296"/>
        <c:scaling>
          <c:orientation val="minMax"/>
        </c:scaling>
        <c:axPos val="b"/>
        <c:numFmt formatCode="General" sourceLinked="0"/>
        <c:tickLblPos val="nextTo"/>
        <c:crossAx val="78774656"/>
        <c:crosses val="autoZero"/>
        <c:auto val="1"/>
        <c:lblAlgn val="ctr"/>
        <c:lblOffset val="100"/>
        <c:tickLblSkip val="5"/>
        <c:tickMarkSkip val="5"/>
      </c:catAx>
      <c:valAx>
        <c:axId val="78774656"/>
        <c:scaling>
          <c:orientation val="minMax"/>
          <c:max val="1000"/>
        </c:scaling>
        <c:axPos val="l"/>
        <c:majorGridlines/>
        <c:numFmt formatCode="General" sourceLinked="1"/>
        <c:tickLblPos val="nextTo"/>
        <c:crossAx val="78023296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3265792625436382"/>
          <c:y val="0.10403197955518721"/>
          <c:w val="0.74318276711574738"/>
          <c:h val="0.65933629824049833"/>
        </c:manualLayout>
      </c:layout>
      <c:scatterChart>
        <c:scatterStyle val="lineMarker"/>
        <c:ser>
          <c:idx val="0"/>
          <c:order val="0"/>
          <c:marker>
            <c:symbol val="none"/>
          </c:marker>
          <c:yVal>
            <c:numRef>
              <c:f>Sheet3!$C$1930:$C$64986</c:f>
              <c:numCache>
                <c:formatCode>General</c:formatCode>
                <c:ptCount val="41"/>
                <c:pt idx="0">
                  <c:v>1928</c:v>
                </c:pt>
                <c:pt idx="1">
                  <c:v>105</c:v>
                </c:pt>
                <c:pt idx="2">
                  <c:v>201</c:v>
                </c:pt>
                <c:pt idx="3">
                  <c:v>209</c:v>
                </c:pt>
                <c:pt idx="4">
                  <c:v>242</c:v>
                </c:pt>
                <c:pt idx="5">
                  <c:v>307</c:v>
                </c:pt>
                <c:pt idx="6">
                  <c:v>299</c:v>
                </c:pt>
                <c:pt idx="7">
                  <c:v>340</c:v>
                </c:pt>
                <c:pt idx="8">
                  <c:v>396</c:v>
                </c:pt>
                <c:pt idx="9">
                  <c:v>375</c:v>
                </c:pt>
                <c:pt idx="10">
                  <c:v>734</c:v>
                </c:pt>
                <c:pt idx="11">
                  <c:v>578</c:v>
                </c:pt>
                <c:pt idx="12">
                  <c:v>696</c:v>
                </c:pt>
                <c:pt idx="13">
                  <c:v>681</c:v>
                </c:pt>
                <c:pt idx="14">
                  <c:v>675</c:v>
                </c:pt>
                <c:pt idx="15">
                  <c:v>969</c:v>
                </c:pt>
                <c:pt idx="16">
                  <c:v>800</c:v>
                </c:pt>
                <c:pt idx="17">
                  <c:v>681</c:v>
                </c:pt>
                <c:pt idx="18">
                  <c:v>484</c:v>
                </c:pt>
                <c:pt idx="19">
                  <c:v>272</c:v>
                </c:pt>
                <c:pt idx="20">
                  <c:v>3304</c:v>
                </c:pt>
                <c:pt idx="21">
                  <c:v>2592</c:v>
                </c:pt>
                <c:pt idx="22">
                  <c:v>1910</c:v>
                </c:pt>
                <c:pt idx="23">
                  <c:v>1763</c:v>
                </c:pt>
                <c:pt idx="24">
                  <c:v>1803</c:v>
                </c:pt>
                <c:pt idx="25">
                  <c:v>2116</c:v>
                </c:pt>
                <c:pt idx="26">
                  <c:v>1868</c:v>
                </c:pt>
                <c:pt idx="27">
                  <c:v>1955</c:v>
                </c:pt>
                <c:pt idx="28">
                  <c:v>2288</c:v>
                </c:pt>
                <c:pt idx="29">
                  <c:v>1881</c:v>
                </c:pt>
                <c:pt idx="30">
                  <c:v>3054</c:v>
                </c:pt>
                <c:pt idx="31">
                  <c:v>1904</c:v>
                </c:pt>
                <c:pt idx="32">
                  <c:v>2275</c:v>
                </c:pt>
                <c:pt idx="33">
                  <c:v>2093</c:v>
                </c:pt>
                <c:pt idx="34">
                  <c:v>2312</c:v>
                </c:pt>
                <c:pt idx="35">
                  <c:v>2735</c:v>
                </c:pt>
                <c:pt idx="36">
                  <c:v>2667</c:v>
                </c:pt>
                <c:pt idx="37">
                  <c:v>2619</c:v>
                </c:pt>
                <c:pt idx="38">
                  <c:v>3349</c:v>
                </c:pt>
                <c:pt idx="39">
                  <c:v>2340</c:v>
                </c:pt>
                <c:pt idx="40">
                  <c:v>7144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37DE-4898-83C9-B2B4A9426352}"/>
            </c:ext>
          </c:extLst>
        </c:ser>
        <c:axId val="78930304"/>
        <c:axId val="78931840"/>
      </c:scatterChart>
      <c:valAx>
        <c:axId val="78930304"/>
        <c:scaling>
          <c:orientation val="minMax"/>
        </c:scaling>
        <c:axPos val="b"/>
        <c:tickLblPos val="nextTo"/>
        <c:crossAx val="78931840"/>
        <c:crosses val="autoZero"/>
        <c:crossBetween val="midCat"/>
      </c:valAx>
      <c:valAx>
        <c:axId val="78931840"/>
        <c:scaling>
          <c:orientation val="minMax"/>
        </c:scaling>
        <c:axPos val="l"/>
        <c:majorGridlines/>
        <c:numFmt formatCode="General" sourceLinked="1"/>
        <c:tickLblPos val="nextTo"/>
        <c:crossAx val="78930304"/>
        <c:crosses val="autoZero"/>
        <c:crossBetween val="midCat"/>
      </c:valAx>
    </c:plotArea>
    <c:plotVisOnly val="1"/>
    <c:dispBlanksAs val="gap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0.22535</cdr:y>
    </cdr:from>
    <cdr:to>
      <cdr:x>0.03846</cdr:x>
      <cdr:y>0.58989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29517" y="1239117"/>
          <a:ext cx="1232646" cy="278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/>
            <a:t>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0.44211</cdr:x>
      <cdr:y>0.8338</cdr:y>
    </cdr:from>
    <cdr:to>
      <cdr:x>0.76842</cdr:x>
      <cdr:y>0.87887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00400" y="2819400"/>
          <a:ext cx="23622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 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0.24211</cdr:x>
      <cdr:y>0</cdr:y>
    </cdr:from>
    <cdr:to>
      <cdr:x>0.97648</cdr:x>
      <cdr:y>0.1208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752600" y="-152400"/>
          <a:ext cx="5316173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0.00939</cdr:x>
      <cdr:y>0.29545</cdr:y>
    </cdr:from>
    <cdr:to>
      <cdr:x>0.04081</cdr:x>
      <cdr:y>0.60713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318808" y="1385607"/>
          <a:ext cx="1045000" cy="254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0.40838</cdr:x>
      <cdr:y>0.85195</cdr:y>
    </cdr:from>
    <cdr:to>
      <cdr:x>0.6911</cdr:x>
      <cdr:y>0.89351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1800" y="3124200"/>
          <a:ext cx="2057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 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0.18848</cdr:x>
      <cdr:y>0.02273</cdr:y>
    </cdr:from>
    <cdr:to>
      <cdr:x>0.91902</cdr:x>
      <cdr:y>0.14456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71600" y="76199"/>
          <a:ext cx="5316173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0.19806</cdr:x>
      <cdr:y>0.01869</cdr:y>
    </cdr:from>
    <cdr:to>
      <cdr:x>0.86214</cdr:x>
      <cdr:y>0.18069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50" y="57150"/>
          <a:ext cx="3257550" cy="495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fontAlgn="base"/>
          <a:r>
            <a:rPr lang="ka-GE" sz="1100" b="1" dirty="0">
              <a:latin typeface="+mn-lt"/>
              <a:ea typeface="+mn-ea"/>
              <a:cs typeface="+mn-cs"/>
            </a:rPr>
            <a:t>იურიდიული</a:t>
          </a:r>
          <a:r>
            <a:rPr lang="ka-GE" sz="1100" b="1" baseline="0" dirty="0">
              <a:latin typeface="+mn-lt"/>
              <a:ea typeface="+mn-ea"/>
              <a:cs typeface="+mn-cs"/>
            </a:rPr>
            <a:t> ფაკულტეტი</a:t>
          </a:r>
          <a:endParaRPr lang="ka-GE" sz="1100" b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 dirty="0">
              <a:latin typeface="+mn-lt"/>
              <a:ea typeface="+mn-ea"/>
              <a:cs typeface="+mn-cs"/>
            </a:rPr>
            <a:t>საგამოცდო ცენტრის მიერ  ჩატარებული გამოცდები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0.0623</cdr:x>
      <cdr:y>0.31813</cdr:y>
    </cdr:from>
    <cdr:to>
      <cdr:x>0.0947</cdr:x>
      <cdr:y>0.70056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0" y="1396415"/>
          <a:ext cx="1136487" cy="234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baseline="0" dirty="0" smtClean="0"/>
            <a:t> </a:t>
          </a:r>
          <a:r>
            <a:rPr lang="ka-GE" sz="1100" b="1" baseline="0" dirty="0"/>
            <a:t>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0.37895</cdr:x>
      <cdr:y>0.86047</cdr:y>
    </cdr:from>
    <cdr:to>
      <cdr:x>0.72632</cdr:x>
      <cdr:y>0.90698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43200" y="2819400"/>
          <a:ext cx="25146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 შეფასება</a:t>
          </a:r>
          <a:endParaRPr lang="en-US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0.04167</cdr:x>
      <cdr:y>0.17778</cdr:y>
    </cdr:from>
    <cdr:to>
      <cdr:x>0.1875</cdr:x>
      <cdr:y>0.53333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800" y="609600"/>
          <a:ext cx="10668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0.02733</cdr:x>
      <cdr:y>0.30875</cdr:y>
    </cdr:from>
    <cdr:to>
      <cdr:x>0.07941</cdr:x>
      <cdr:y>0.59764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48855" y="1336151"/>
          <a:ext cx="990603" cy="4356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0.37722</cdr:x>
      <cdr:y>0.84208</cdr:y>
    </cdr:from>
    <cdr:to>
      <cdr:x>0.59597</cdr:x>
      <cdr:y>0.88652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59413" y="2887494"/>
          <a:ext cx="16002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 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0.19128</cdr:x>
      <cdr:y>0.04208</cdr:y>
    </cdr:from>
    <cdr:to>
      <cdr:x>0.92907</cdr:x>
      <cdr:y>0.13097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600200" y="144294"/>
          <a:ext cx="6172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pPr algn="ctr"/>
          <a:r>
            <a:rPr lang="ka-GE" b="1" dirty="0" smtClean="0"/>
            <a:t>სოციალურ და პოლიტიკურ მეცნიერებათა ფაკულტეტი</a:t>
          </a:r>
          <a:endParaRPr lang="en-US" sz="11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0.02054</cdr:x>
      <cdr:y>0.24324</cdr:y>
    </cdr:from>
    <cdr:to>
      <cdr:x>0.0552</cdr:x>
      <cdr:y>0.5946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214311" y="1052514"/>
          <a:ext cx="990601" cy="2571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200" b="1" dirty="0" smtClean="0"/>
            <a:t>რაოდენობა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0.34732</cdr:x>
      <cdr:y>0.94595</cdr:y>
    </cdr:from>
    <cdr:to>
      <cdr:x>0.67149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0" y="2667000"/>
          <a:ext cx="21336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 შეფასება</a:t>
          </a:r>
          <a:endParaRPr lang="en-US" sz="11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0.38071</cdr:x>
      <cdr:y>0.89374</cdr:y>
    </cdr:from>
    <cdr:to>
      <cdr:x>0.60978</cdr:x>
      <cdr:y>0.95102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610909" y="3098702"/>
          <a:ext cx="1570962" cy="19859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0.00433</cdr:x>
      <cdr:y>0.00736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0.00433</cdr:x>
      <cdr:y>0.00736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0.17949</cdr:y>
    </cdr:from>
    <cdr:to>
      <cdr:x>0.0444</cdr:x>
      <cdr:y>0.71655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1470437" y="1165637"/>
          <a:ext cx="1596035" cy="33156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0.24444</cdr:x>
      <cdr:y>0.04396</cdr:y>
    </cdr:from>
    <cdr:to>
      <cdr:x>0.83333</cdr:x>
      <cdr:y>0.15385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676400" y="152400"/>
          <a:ext cx="4038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ka-GE" b="1" dirty="0" smtClean="0"/>
            <a:t>ჰუმანიტარულ მეცნიერებათა ფაკულტეტი</a:t>
          </a:r>
        </a:p>
        <a:p xmlns:a="http://schemas.openxmlformats.org/drawingml/2006/main">
          <a:pPr algn="ctr"/>
          <a:r>
            <a:rPr lang="ka-GE" sz="1100" b="1" dirty="0" smtClean="0"/>
            <a:t>შეფასებათა განაწილება</a:t>
          </a:r>
          <a:endParaRPr lang="en-US" sz="11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0.48542</cdr:x>
      <cdr:y>0.0815</cdr:y>
    </cdr:from>
    <cdr:to>
      <cdr:x>0.68542</cdr:x>
      <cdr:y>0.38245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19325" y="2476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0.025</cdr:x>
      <cdr:y>0.51724</cdr:y>
    </cdr:from>
    <cdr:to>
      <cdr:x>0.225</cdr:x>
      <cdr:y>0.81818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114300" y="1571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/>
            <a:t>სტუდენტთა</a:t>
          </a:r>
          <a:r>
            <a:rPr lang="ka-GE" sz="1100" baseline="0"/>
            <a:t> რაოდენობა</a:t>
          </a:r>
          <a:endParaRPr lang="en-US" sz="1100"/>
        </a:p>
      </cdr:txBody>
    </cdr:sp>
  </cdr:relSizeAnchor>
  <cdr:relSizeAnchor xmlns:cdr="http://schemas.openxmlformats.org/drawingml/2006/chartDrawing">
    <cdr:from>
      <cdr:x>0.36957</cdr:x>
      <cdr:y>0.89474</cdr:y>
    </cdr:from>
    <cdr:to>
      <cdr:x>0.65161</cdr:x>
      <cdr:y>0.96395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590800" y="2590799"/>
          <a:ext cx="1977213" cy="200404"/>
        </a:xfrm>
        <a:prstGeom xmlns:a="http://schemas.openxmlformats.org/drawingml/2006/main" prst="rect">
          <a:avLst/>
        </a:prstGeom>
      </cdr:spPr>
    </cdr:pic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1.27411E-7</cdr:x>
      <cdr:y>0.225</cdr:y>
    </cdr:from>
    <cdr:to>
      <cdr:x>0.03297</cdr:x>
      <cdr:y>0.6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442114" y="1127916"/>
          <a:ext cx="1143000" cy="2587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0.43689</cdr:x>
      <cdr:y>0.825</cdr:y>
    </cdr:from>
    <cdr:to>
      <cdr:x>0.67865</cdr:x>
      <cdr:y>0.9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29000" y="2514600"/>
          <a:ext cx="1897477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</a:t>
          </a:r>
          <a:r>
            <a:rPr lang="ka-GE" sz="1100" dirty="0" smtClean="0"/>
            <a:t> </a:t>
          </a:r>
          <a:r>
            <a:rPr lang="ka-GE" sz="1100" b="1" dirty="0" smtClean="0"/>
            <a:t>შეფასება</a:t>
          </a:r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19/05/2017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33BC3-C578-46C3-829B-7802B2BBA45F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50852-B895-4E66-9BDD-87A0A82F0C4A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F2FFA0-C073-4626-856E-4AF52F447408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A9C079-0C40-4B15-85EE-FD1F817B9FB0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939861-CFCB-4AFE-AFC3-FA96D0283558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872DF5-A4F8-431C-A46E-51882B9386A5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4A5042-8025-4826-ABE2-4676BB0F34A0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9ECFC7-8E83-430A-BE23-B6E274659655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3CFC1E-31F1-48E4-BE80-1B8B7BD3DC9F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9130D713-76C6-4B34-A2BD-93F1386B78CE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55F8F-B552-408D-98AF-E16E3199E4A5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9B1094-8D00-4C5D-BEC7-65F989364683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Word_Document5.docx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Office_Word_Document6.docx"/><Relationship Id="rId5" Type="http://schemas.openxmlformats.org/officeDocument/2006/relationships/chart" Target="../charts/chart6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Microsoft_Office_Word_Document7.docx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package" Target="../embeddings/Microsoft_Office_Word_Document8.docx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Office_Word_Document9.docx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Word_Document1.docx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2.docx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Document3.docx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Office_Word_Document4.docx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rgbClr val="0F01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rgbClr val="0F01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685800" y="838200"/>
          <a:ext cx="7419975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2667000" y="68580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000" b="1" dirty="0" smtClean="0"/>
              <a:t>ფსიქოლოგიისა</a:t>
            </a:r>
            <a:r>
              <a:rPr lang="ka-GE" sz="1000" dirty="0" smtClean="0"/>
              <a:t> </a:t>
            </a:r>
            <a:r>
              <a:rPr lang="ka-GE" sz="1000" b="1" dirty="0" smtClean="0"/>
              <a:t>და</a:t>
            </a:r>
            <a:r>
              <a:rPr lang="ka-GE" sz="1000" dirty="0" smtClean="0"/>
              <a:t> </a:t>
            </a:r>
            <a:r>
              <a:rPr lang="ka-GE" sz="1000" b="1" dirty="0" smtClean="0"/>
              <a:t>განათლების</a:t>
            </a:r>
            <a:r>
              <a:rPr lang="ka-GE" sz="1000" dirty="0" smtClean="0"/>
              <a:t> </a:t>
            </a:r>
            <a:r>
              <a:rPr lang="ka-GE" sz="1000" b="1" dirty="0" smtClean="0"/>
              <a:t>მეცნიერებათა</a:t>
            </a:r>
            <a:r>
              <a:rPr lang="ka-GE" sz="1000" dirty="0" smtClean="0"/>
              <a:t> </a:t>
            </a:r>
            <a:r>
              <a:rPr lang="ka-GE" sz="1000" b="1" dirty="0" smtClean="0"/>
              <a:t>ფაკულტეტზე</a:t>
            </a:r>
          </a:p>
          <a:p>
            <a:pPr algn="ctr"/>
            <a:r>
              <a:rPr lang="ka-GE" sz="1000" dirty="0" smtClean="0"/>
              <a:t> </a:t>
            </a:r>
            <a:r>
              <a:rPr lang="ka-GE" sz="1000" b="1" dirty="0" smtClean="0"/>
              <a:t>საგამოცდო</a:t>
            </a:r>
            <a:r>
              <a:rPr lang="ka-GE" sz="1000" dirty="0" smtClean="0"/>
              <a:t> </a:t>
            </a:r>
            <a:r>
              <a:rPr lang="ka-GE" sz="1000" b="1" dirty="0" smtClean="0"/>
              <a:t>ცენტრის</a:t>
            </a:r>
            <a:r>
              <a:rPr lang="ka-GE" sz="1000" dirty="0" smtClean="0"/>
              <a:t> </a:t>
            </a:r>
            <a:r>
              <a:rPr lang="ka-GE" sz="1000" b="1" dirty="0" smtClean="0"/>
              <a:t>მიერ</a:t>
            </a:r>
            <a:r>
              <a:rPr lang="ka-GE" sz="1000" dirty="0" smtClean="0"/>
              <a:t> </a:t>
            </a:r>
            <a:r>
              <a:rPr lang="ka-GE" sz="1000" b="1" dirty="0" smtClean="0"/>
              <a:t>ჩატარებული</a:t>
            </a:r>
            <a:r>
              <a:rPr lang="ka-GE" sz="1000" dirty="0" smtClean="0"/>
              <a:t> </a:t>
            </a:r>
            <a:r>
              <a:rPr lang="ka-GE" sz="1000" b="1" dirty="0" smtClean="0"/>
              <a:t>გამოცდები</a:t>
            </a:r>
            <a:endParaRPr lang="en-US" sz="1000" b="1" dirty="0"/>
          </a:p>
        </p:txBody>
      </p:sp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914400" y="3810000"/>
          <a:ext cx="7645400" cy="2511425"/>
        </p:xfrm>
        <a:graphic>
          <a:graphicData uri="http://schemas.openxmlformats.org/presentationml/2006/ole">
            <p:oleObj spid="_x0000_s114691" name="Document" r:id="rId6" imgW="5615572" imgH="266084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2"/>
          <a:ext cx="7696200" cy="4648202"/>
        </p:xfrm>
        <a:graphic>
          <a:graphicData uri="http://schemas.openxmlformats.org/drawingml/2006/table">
            <a:tbl>
              <a:tblPr/>
              <a:tblGrid>
                <a:gridCol w="7668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879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6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9762">
                <a:tc gridSpan="4">
                  <a:txBody>
                    <a:bodyPr/>
                    <a:lstStyle/>
                    <a:p>
                      <a:pPr algn="ctr"/>
                      <a:r>
                        <a:rPr lang="ka-GE" sz="1000" b="1" dirty="0" smtClean="0"/>
                        <a:t>ფსიქოლოგიისა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და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განათლების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მეცნიერებათა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ფაკულტეტზე</a:t>
                      </a:r>
                    </a:p>
                    <a:p>
                      <a:pPr algn="ctr"/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საგამოცდო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ცენტრის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მიერ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ჩატარებული</a:t>
                      </a:r>
                      <a:r>
                        <a:rPr lang="ka-GE" sz="1000" dirty="0" smtClean="0"/>
                        <a:t> </a:t>
                      </a:r>
                      <a:r>
                        <a:rPr lang="ka-GE" sz="1000" b="1" dirty="0" smtClean="0"/>
                        <a:t>გამოცდებ</a:t>
                      </a:r>
                      <a:endParaRPr lang="en-US" sz="100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84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3366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2737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81.31%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456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13.54%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168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4.99%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287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10.48%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59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2449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89.47%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388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15.84%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105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3.83%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2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48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100" b="1" dirty="0" smtClean="0"/>
                        <a:t>45.71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33400" y="685800"/>
          <a:ext cx="8153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838200" y="3886200"/>
          <a:ext cx="7620000" cy="2971800"/>
        </p:xfrm>
        <a:graphic>
          <a:graphicData uri="http://schemas.openxmlformats.org/presentationml/2006/ole">
            <p:oleObj spid="_x0000_s104452" name="Document" r:id="rId6" imgW="6372713" imgH="248806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990602"/>
          <a:ext cx="7696200" cy="4648198"/>
        </p:xfrm>
        <a:graphic>
          <a:graphicData uri="http://schemas.openxmlformats.org/drawingml/2006/table">
            <a:tbl>
              <a:tblPr/>
              <a:tblGrid>
                <a:gridCol w="7668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879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6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033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</a:t>
                      </a:r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ფაკულტეტზე</a:t>
                      </a:r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ჩატარებული გამოცდების სტატისტიკა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1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11,8%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sngStrike" dirty="0">
                          <a:solidFill>
                            <a:srgbClr val="000000"/>
                          </a:solidFill>
                          <a:latin typeface="Calibri"/>
                        </a:rPr>
                        <a:t>18,4%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0800000" flipV="1">
            <a:off x="2057400" y="914400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dirty="0" smtClean="0">
                <a:solidFill>
                  <a:schemeClr val="dk1"/>
                </a:solidFill>
              </a:rPr>
              <a:t>ტურიზმის საერთაშორისო სკოლის შეფასებათა განაწილება (საგამოცდო ცენტრის მიერ ორგანიზებული გამოცდები)</a:t>
            </a:r>
            <a:endParaRPr lang="en-US" sz="1200" b="1" dirty="0">
              <a:solidFill>
                <a:schemeClr val="dk1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609600" y="1066800"/>
          <a:ext cx="8077200" cy="312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5475" name="Object 3"/>
          <p:cNvGraphicFramePr>
            <a:graphicFrameLocks noChangeAspect="1"/>
          </p:cNvGraphicFramePr>
          <p:nvPr/>
        </p:nvGraphicFramePr>
        <p:xfrm>
          <a:off x="1295400" y="4114800"/>
          <a:ext cx="7162800" cy="2289175"/>
        </p:xfrm>
        <a:graphic>
          <a:graphicData uri="http://schemas.openxmlformats.org/presentationml/2006/ole">
            <p:oleObj spid="_x0000_s105476" name="Document" r:id="rId5" imgW="5910051" imgH="2683125" progId="Word.Document.12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685806"/>
          <a:ext cx="8077200" cy="5181590"/>
        </p:xfrm>
        <a:graphic>
          <a:graphicData uri="http://schemas.openxmlformats.org/drawingml/2006/table">
            <a:tbl>
              <a:tblPr/>
              <a:tblGrid>
                <a:gridCol w="9478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08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97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87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058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</a:t>
                      </a:r>
                      <a:r>
                        <a:rPr lang="ka-GE" sz="1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საერთაშორისო სკოლის შეფასებათა განაწილება</a:t>
                      </a:r>
                      <a:endParaRPr lang="ka-GE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90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13,1%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12,9%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029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609600" y="914400"/>
          <a:ext cx="7848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1295400" y="3657600"/>
          <a:ext cx="7589838" cy="2849563"/>
        </p:xfrm>
        <a:graphic>
          <a:graphicData uri="http://schemas.openxmlformats.org/presentationml/2006/ole">
            <p:oleObj spid="_x0000_s118788" name="Document" r:id="rId5" imgW="6005105" imgH="2420764" progId="Word.Document.12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2743200" y="5334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b="1" dirty="0" smtClean="0"/>
              <a:t> </a:t>
            </a:r>
            <a:r>
              <a:rPr lang="ka-GE" sz="1000" b="1" dirty="0" smtClean="0"/>
              <a:t>მედიცინის ფაკულტეტი</a:t>
            </a:r>
          </a:p>
          <a:p>
            <a:pPr algn="ctr"/>
            <a:r>
              <a:rPr lang="ka-GE" sz="1000" b="1" dirty="0" smtClean="0"/>
              <a:t> საგამოცდო ცენტრის მიერ ჩატარებული გამოცდები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685806"/>
          <a:ext cx="8077200" cy="5181590"/>
        </p:xfrm>
        <a:graphic>
          <a:graphicData uri="http://schemas.openxmlformats.org/drawingml/2006/table">
            <a:tbl>
              <a:tblPr/>
              <a:tblGrid>
                <a:gridCol w="9478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08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97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87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0586">
                <a:tc gridSpan="4">
                  <a:txBody>
                    <a:bodyPr/>
                    <a:lstStyle/>
                    <a:p>
                      <a:pPr algn="ctr"/>
                      <a:r>
                        <a:rPr lang="ka-GE" sz="1000" b="1" dirty="0" smtClean="0"/>
                        <a:t> მედიცინის ფაკულტეტი</a:t>
                      </a:r>
                    </a:p>
                    <a:p>
                      <a:pPr algn="ctr"/>
                      <a:r>
                        <a:rPr lang="ka-GE" sz="1000" b="1" dirty="0" smtClean="0"/>
                        <a:t> საგამოცდო ცენტრის მიერ ჩატარებული გამოცდები</a:t>
                      </a:r>
                      <a:endParaRPr lang="ka-GE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90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8747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80.59%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1646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18.81%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21.56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78.24%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3.87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50.91%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029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685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914400" y="914400"/>
          <a:ext cx="78486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1066800" y="4038600"/>
          <a:ext cx="7713662" cy="2130425"/>
        </p:xfrm>
        <a:graphic>
          <a:graphicData uri="http://schemas.openxmlformats.org/presentationml/2006/ole">
            <p:oleObj spid="_x0000_s110596" name="Document" r:id="rId6" imgW="7731311" imgH="2136074" progId="Word.Document.12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0" y="6096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000" b="1" dirty="0" smtClean="0"/>
              <a:t>საუნივერსიტეტო შეფასებათა განაწილება</a:t>
            </a:r>
          </a:p>
          <a:p>
            <a:pPr algn="ctr"/>
            <a:r>
              <a:rPr lang="ka-GE" sz="1000" b="1" dirty="0" smtClean="0"/>
              <a:t>(თსუ საგამოცდო ცენტრის მიერ ორგანიზებული გამოცდები)</a:t>
            </a:r>
            <a:endParaRPr lang="en-US" sz="1000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410816" y="2018184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/>
              <a:t>რაოდენობა</a:t>
            </a:r>
            <a:endParaRPr lang="en-US" sz="9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19600" y="3581400"/>
            <a:ext cx="213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/>
              <a:t>მიღებული შეფასება</a:t>
            </a:r>
            <a:endParaRPr lang="en-US" sz="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914398"/>
          <a:ext cx="8000999" cy="4419600"/>
        </p:xfrm>
        <a:graphic>
          <a:graphicData uri="http://schemas.openxmlformats.org/drawingml/2006/table">
            <a:tbl>
              <a:tblPr/>
              <a:tblGrid>
                <a:gridCol w="1283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765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92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19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1496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251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(საგამოცდო ცენტრის  და ფაკულტეტის მიერ ორგანიზებული გამოცდები)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Calibri" pitchFamily="34" charset="0"/>
                        </a:rPr>
                        <a:t>81178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2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Calibri" pitchFamily="34" charset="0"/>
                        </a:rPr>
                        <a:t>64565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Calibri" pitchFamily="34" charset="0"/>
                        </a:rPr>
                        <a:t>79.53%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95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გამოცხადდა/არ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>
                          <a:cs typeface="Calibri" pitchFamily="34" charset="0"/>
                        </a:rPr>
                        <a:t>16233</a:t>
                      </a:r>
                      <a:endParaRPr lang="en-US" sz="11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>
                          <a:cs typeface="Calibri" pitchFamily="34" charset="0"/>
                        </a:rPr>
                        <a:t>19.99%</a:t>
                      </a:r>
                      <a:endParaRPr lang="en-US" sz="11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2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>
                          <a:cs typeface="Calibri" pitchFamily="34" charset="0"/>
                        </a:rPr>
                        <a:t>10892</a:t>
                      </a:r>
                      <a:endParaRPr lang="en-US" sz="11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>
                          <a:cs typeface="Calibri" pitchFamily="34" charset="0"/>
                        </a:rPr>
                        <a:t>16.86%</a:t>
                      </a:r>
                      <a:endParaRPr lang="en-US" sz="11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2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>
                          <a:cs typeface="Calibri" pitchFamily="34" charset="0"/>
                        </a:rPr>
                        <a:t>1928</a:t>
                      </a:r>
                      <a:endParaRPr lang="en-US" sz="11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>
                          <a:cs typeface="Calibri" pitchFamily="34" charset="0"/>
                        </a:rPr>
                        <a:t>17.70%</a:t>
                      </a:r>
                      <a:endParaRPr lang="en-US" sz="11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2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Calibri" pitchFamily="34" charset="0"/>
                        </a:rPr>
                        <a:t>53972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Calibri" pitchFamily="34" charset="0"/>
                        </a:rPr>
                        <a:t>83.59%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2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Calibri" pitchFamily="34" charset="0"/>
                        </a:rPr>
                        <a:t>7144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Calibri" pitchFamily="34" charset="0"/>
                        </a:rPr>
                        <a:t>13.23%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85800" y="685800"/>
          <a:ext cx="7848600" cy="338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762000" y="3657600"/>
          <a:ext cx="7940675" cy="3779838"/>
        </p:xfrm>
        <a:graphic>
          <a:graphicData uri="http://schemas.openxmlformats.org/presentationml/2006/ole">
            <p:oleObj spid="_x0000_s19462" name="Document" r:id="rId6" imgW="5679344" imgH="2847259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2"/>
          <a:ext cx="7696200" cy="4648198"/>
        </p:xfrm>
        <a:graphic>
          <a:graphicData uri="http://schemas.openxmlformats.org/drawingml/2006/table">
            <a:tbl>
              <a:tblPr/>
              <a:tblGrid>
                <a:gridCol w="7668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879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6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0333">
                <a:tc gridSpan="4">
                  <a:txBody>
                    <a:bodyPr/>
                    <a:lstStyle/>
                    <a:p>
                      <a:pPr algn="ctr"/>
                      <a:r>
                        <a:rPr lang="ka-GE" sz="800" b="1" dirty="0" smtClean="0"/>
                        <a:t>ეკონომიკისა და ბიზნესის ფაკულტეტი</a:t>
                      </a:r>
                      <a:r>
                        <a:rPr lang="ka-GE" sz="800" b="1" baseline="0" dirty="0" smtClean="0"/>
                        <a:t> </a:t>
                      </a:r>
                    </a:p>
                    <a:p>
                      <a:pPr algn="ctr"/>
                      <a:r>
                        <a:rPr lang="ka-GE" sz="800" b="1" baseline="0" dirty="0" smtClean="0"/>
                        <a:t>შეფასებათა განაწილება (საგამოცდო ცენტრის მიერ ორგანიზებული გამოცდები)</a:t>
                      </a:r>
                      <a:endParaRPr lang="en-US" sz="800" b="1" dirty="0" smtClean="0"/>
                    </a:p>
                    <a:p>
                      <a:pPr algn="ctr" fontAlgn="ctr"/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1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15516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12367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79.70%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1780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11.47%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1369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8.82%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2339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18.91%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9997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80.83%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1479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14.79%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43.29%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524000" y="457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81000" y="685801"/>
          <a:ext cx="8115299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685800" y="3810000"/>
          <a:ext cx="8229600" cy="3260725"/>
        </p:xfrm>
        <a:graphic>
          <a:graphicData uri="http://schemas.openxmlformats.org/presentationml/2006/ole">
            <p:oleObj spid="_x0000_s62468" name="Document" r:id="rId6" imgW="5602865" imgH="222497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990602"/>
          <a:ext cx="7924801" cy="4876798"/>
        </p:xfrm>
        <a:graphic>
          <a:graphicData uri="http://schemas.openxmlformats.org/drawingml/2006/table">
            <a:tbl>
              <a:tblPr/>
              <a:tblGrid>
                <a:gridCol w="7896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94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159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46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98381">
                <a:tc gridSpan="4">
                  <a:txBody>
                    <a:bodyPr/>
                    <a:lstStyle/>
                    <a:p>
                      <a:pPr algn="ctr" fontAlgn="ctr"/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94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12068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76.04%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1357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11.24%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2232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24.32%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6932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75.53%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8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11.98%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77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ka-GE" sz="900" b="0" i="0" u="none" strike="noStrike" dirty="0">
                        <a:solidFill>
                          <a:srgbClr val="000000"/>
                        </a:solidFill>
                        <a:latin typeface="Sylfae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9" name="char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1143000"/>
            <a:ext cx="4038600" cy="33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85800" y="762000"/>
          <a:ext cx="7772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1219200" y="3886200"/>
          <a:ext cx="7726363" cy="3673475"/>
        </p:xfrm>
        <a:graphic>
          <a:graphicData uri="http://schemas.openxmlformats.org/presentationml/2006/ole">
            <p:oleObj spid="_x0000_s72708" name="Document" r:id="rId6" imgW="6461819" imgH="306320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2"/>
          <a:ext cx="7696200" cy="4648198"/>
        </p:xfrm>
        <a:graphic>
          <a:graphicData uri="http://schemas.openxmlformats.org/drawingml/2006/table">
            <a:tbl>
              <a:tblPr/>
              <a:tblGrid>
                <a:gridCol w="7668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879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6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0333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ka-GE" sz="1000" b="1" dirty="0" smtClean="0">
                          <a:latin typeface="+mn-lt"/>
                          <a:ea typeface="+mn-ea"/>
                          <a:cs typeface="+mn-cs"/>
                        </a:rPr>
                        <a:t>იურიდიული</a:t>
                      </a:r>
                      <a:r>
                        <a:rPr lang="ka-GE" sz="1000" b="1" baseline="0" dirty="0" smtClean="0">
                          <a:latin typeface="+mn-lt"/>
                          <a:ea typeface="+mn-ea"/>
                          <a:cs typeface="+mn-cs"/>
                        </a:rPr>
                        <a:t> ფაკულტეტი</a:t>
                      </a:r>
                      <a:endParaRPr lang="ka-GE" sz="1000" b="0" baseline="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a-GE" sz="1000" b="1" baseline="0" dirty="0" smtClean="0">
                          <a:latin typeface="+mn-lt"/>
                          <a:ea typeface="+mn-ea"/>
                          <a:cs typeface="+mn-cs"/>
                        </a:rPr>
                        <a:t>საგამოცდო ცენტრის მიერ  ჩატარებული გამოცდები</a:t>
                      </a:r>
                      <a:endParaRPr lang="en-US" sz="100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1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81000" y="693906"/>
          <a:ext cx="8365787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1143000" y="3810000"/>
          <a:ext cx="7559675" cy="3581400"/>
        </p:xfrm>
        <a:graphic>
          <a:graphicData uri="http://schemas.openxmlformats.org/presentationml/2006/ole">
            <p:oleObj spid="_x0000_s81924" name="Document" r:id="rId6" imgW="5641104" imgH="266478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2"/>
          <a:ext cx="7696200" cy="4648198"/>
        </p:xfrm>
        <a:graphic>
          <a:graphicData uri="http://schemas.openxmlformats.org/drawingml/2006/table">
            <a:tbl>
              <a:tblPr/>
              <a:tblGrid>
                <a:gridCol w="7668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879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6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0333">
                <a:tc gridSpan="4">
                  <a:txBody>
                    <a:bodyPr/>
                    <a:lstStyle/>
                    <a:p>
                      <a:pPr algn="ctr" fontAlgn="base"/>
                      <a:endParaRPr lang="en-US" sz="100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1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3809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78.94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12.72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8.26%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11.18%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77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-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3383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ka-GE" sz="1100" b="1" dirty="0" smtClean="0"/>
                        <a:t>88.81%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172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ka-GE" sz="1100" b="1" dirty="0" smtClean="0"/>
                        <a:t>5.08%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174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ka-GE" sz="1100" b="1" dirty="0" smtClean="0"/>
                        <a:t>4.56%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100" b="1" dirty="0" smtClean="0"/>
                        <a:t>97</a:t>
                      </a:r>
                      <a:endParaRPr lang="en-US" sz="11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ka-GE" sz="1100" b="1" dirty="0" smtClean="0"/>
                        <a:t>55.74%</a:t>
                      </a:r>
                      <a:endParaRPr lang="en-US" sz="11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1828800" y="1066800"/>
            <a:ext cx="61722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სოციალურ და პოლიტიკურ მეცნიერებათა ფაკულტეტი</a:t>
            </a:r>
            <a:endParaRPr lang="en-U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1927</TotalTime>
  <Words>1029</Words>
  <Application>Microsoft Office PowerPoint</Application>
  <PresentationFormat>On-screen Show (4:3)</PresentationFormat>
  <Paragraphs>362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Concourse</vt:lpstr>
      <vt:lpstr>Microsoft Office Word Document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251</cp:revision>
  <dcterms:created xsi:type="dcterms:W3CDTF">2006-08-16T00:00:00Z</dcterms:created>
  <dcterms:modified xsi:type="dcterms:W3CDTF">2017-05-19T11:24:40Z</dcterms:modified>
</cp:coreProperties>
</file>