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drawings/drawing15.xml" ContentType="application/vnd.openxmlformats-officedocument.drawingml.chartshapes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drawings/drawing9.xml" ContentType="application/vnd.openxmlformats-officedocument.drawingml.chartshapes+xml"/>
  <Override PartName="/ppt/drawings/drawing13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drawings/drawing16.xml" ContentType="application/vnd.openxmlformats-officedocument.drawingml.chartshap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drawings/drawing1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6" r:id="rId3"/>
    <p:sldId id="287" r:id="rId4"/>
    <p:sldId id="289" r:id="rId5"/>
    <p:sldId id="288" r:id="rId6"/>
    <p:sldId id="291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292" r:id="rId15"/>
    <p:sldId id="321" r:id="rId16"/>
    <p:sldId id="302" r:id="rId17"/>
    <p:sldId id="303" r:id="rId18"/>
    <p:sldId id="305" r:id="rId19"/>
    <p:sldId id="304" r:id="rId20"/>
    <p:sldId id="306" r:id="rId21"/>
    <p:sldId id="307" r:id="rId22"/>
    <p:sldId id="322" r:id="rId23"/>
    <p:sldId id="323" r:id="rId24"/>
    <p:sldId id="308" r:id="rId25"/>
    <p:sldId id="309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41"/>
    <a:srgbClr val="3399FF"/>
    <a:srgbClr val="277DE5"/>
    <a:srgbClr val="3403E9"/>
    <a:srgbClr val="19016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119" autoAdjust="0"/>
    <p:restoredTop sz="94638" autoAdjust="0"/>
  </p:normalViewPr>
  <p:slideViewPr>
    <p:cSldViewPr>
      <p:cViewPr>
        <p:scale>
          <a:sx n="98" d="100"/>
          <a:sy n="98" d="100"/>
        </p:scale>
        <p:origin x="-34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statistika-pakultetebi\&#4308;&#4313;&#4317;&#4316;&#4317;&#4315;&#4312;&#4313;&#4304;,%20&#4321;&#4322;&#4304;&#4322;&#4312;&#4321;&#4322;&#4312;&#4313;&#4304;%202015%20&#4328;&#4308;&#4315;&#4317;&#4307;&#4306;&#4317;&#4315;&#4304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&#4321;&#4317;&#4330;&#4318;&#4317;&#4314;&#4312;&#4321;%20&#4321;&#4322;&#4304;&#4322;&#4312;&#4321;&#4322;&#4312;&#4313;&#4304;%202014-2015%20&#4328;&#4308;&#4315;&#4317;&#4307;&#4306;&#4317;&#4315;&#4312;&#4321;%20&#4321;&#4308;&#4315;&#4308;&#4321;&#4322;&#4320;&#4312;fg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&#4321;&#4317;&#4330;&#4318;&#4317;&#4314;&#4312;&#4321;%20&#4321;&#4322;&#4304;&#4322;&#4312;&#4321;&#4322;&#4312;&#4313;&#4304;%202014-2015%20&#4328;&#4308;&#4315;&#4317;&#4307;&#4306;&#4317;&#4315;&#4312;&#4321;%20&#4321;&#4308;&#4315;&#4308;&#4321;&#4322;&#4320;&#4312;fg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&#4321;&#4317;&#4330;&#4318;&#4317;&#4314;&#4312;&#4321;%20&#4321;&#4322;&#4304;&#4322;&#4312;&#4321;&#4322;&#4312;&#4313;&#4304;%202014-2015%20&#4328;&#4308;&#4315;&#4317;&#4307;&#4306;&#4317;&#4315;&#4312;&#4321;%20&#4321;&#4308;&#4315;&#4308;&#4321;&#4322;&#4320;&#4312;fg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D: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statistika-pakultetebi\&#4321;&#4322;&#4304;&#4322;&#4312;&#4321;&#4322;&#4312;&#4313;&#4304;%20&#4336;&#4323;&#4315;&#4304;&#4316;&#4312;&#4322;&#4304;&#4320;&#4308;&#4305;&#4312;%202014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Users\userpc\AppData\Local\Temp\Rar$DIa0.478\&#4321;&#4322;&#4304;&#4322;&#4312;&#4321;&#4322;&#4312;&#4313;&#4304;%20&#4331;&#4312;&#4320;&#4312;&#4311;&#4304;&#4307;&#4312;&#4321;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D: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statistika-pakultetebi\&#4315;&#4308;&#4307;&#4312;.2014-15%20&#4328;&#4308;&#4315;&#4317;&#4307;.&#4321;&#4322;&#4304;&#4322;&#4312;&#4321;&#4322;&#4312;&#4313;&#4304;%20&#4321;&#4304;&#4305;&#4317;&#4314;&#4317;&#4317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D: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&#4321;&#4322;&#4304;&#4322;&#4312;&#4321;&#4322;&#4312;&#4313;&#4304;%20&#4306;&#4304;&#4308;&#4320;&#4311;&#4312;&#4304;&#4316;&#4308;&#4305;&#4323;&#4314;&#4312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statistika-pakultetebi\&#4308;&#4313;&#4317;&#4316;&#4317;&#4315;&#4312;&#4313;&#4304;,%20&#4321;&#4322;&#4304;&#4322;&#4312;&#4321;&#4322;&#4312;&#4313;&#4304;%202015%20&#4328;&#4308;&#4315;&#4317;&#4307;&#4306;&#4317;&#4315;&#4304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statistika-pakultetebi\&#4308;&#4313;&#4317;&#4316;&#4317;&#4315;&#4312;&#4313;&#4304;,%20&#4321;&#4322;&#4304;&#4322;&#4312;&#4321;&#4322;&#4312;&#4313;&#4304;%202015%20&#4328;&#4308;&#4315;&#4317;&#4307;&#4306;&#4317;&#4315;&#4304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statistika-pakultetebi\2014-2015&#4310;&#4323;&#4321;&#4322;&#4308;&#4305;&#4312;&#4321;%20&#4321;&#4322;&#4304;&#4322;&#4312;&#4321;&#4322;&#4312;&#4313;&#4304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statistika-pakultetebi\2014-2015&#4310;&#4323;&#4321;&#4322;&#4308;&#4305;&#4312;&#4321;%20&#4321;&#4322;&#4304;&#4322;&#4312;&#4321;&#4322;&#4312;&#4313;&#4304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statistika-pakultetebi\2014-2015&#4310;&#4323;&#4321;&#4322;&#4308;&#4305;&#4312;&#4321;%20&#4321;&#4322;&#4304;&#4322;&#4312;&#4321;&#4322;&#4312;&#4313;&#4304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&#4321;&#4322;&#4304;&#4322;&#4312;&#4321;&#4322;&#4312;&#4313;&#4304;%20%20&#4312;&#4323;&#4320;&#4312;&#4321;&#4322;&#4308;&#4305;&#4312;&#4321;%202014-15%20&#4328;&#4308;&#4315;&#4317;&#4307;&#4306;&#4317;&#4315;&#4304;.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&#4321;&#4322;&#4304;&#4322;&#4312;&#4321;&#4322;&#4312;&#4313;&#4304;%20%20&#4312;&#4323;&#4320;&#4312;&#4321;&#4322;&#4308;&#4305;&#4312;&#4321;%202014-15%20&#4328;&#4308;&#4315;&#4317;&#4307;&#4306;&#4317;&#4315;&#4304;.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2014-2015-%20&#4328;&#4308;&#4315;&#4317;&#4307;&#4306;&#4317;&#4315;&#4312;&#4321;%20&#4321;&#4322;&#4304;&#4322;&#4312;&#4321;&#4322;&#4312;&#4313;&#4304;\&#4321;&#4322;&#4304;&#4322;&#4312;&#4321;&#4322;&#4312;&#4313;&#4304;%20%20&#4312;&#4323;&#4320;&#4312;&#4321;&#4322;&#4308;&#4305;&#4312;&#4321;%202014-15%20&#4328;&#4308;&#4315;&#4317;&#4307;&#4306;&#4317;&#4315;&#4304;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006659798366325"/>
          <c:y val="0.19232991164062618"/>
          <c:w val="0.76867588981283885"/>
          <c:h val="0.59905524083308803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'საგამოცდოს გრაფიკი'!$A$377:$A$11224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'საგამოცდოს გრაფიკი'!$B$377:$B$11224</c:f>
              <c:numCache>
                <c:formatCode>General</c:formatCode>
                <c:ptCount val="41"/>
                <c:pt idx="0">
                  <c:v>375</c:v>
                </c:pt>
                <c:pt idx="1">
                  <c:v>36</c:v>
                </c:pt>
                <c:pt idx="2">
                  <c:v>43</c:v>
                </c:pt>
                <c:pt idx="3">
                  <c:v>41</c:v>
                </c:pt>
                <c:pt idx="4">
                  <c:v>49</c:v>
                </c:pt>
                <c:pt idx="5">
                  <c:v>63</c:v>
                </c:pt>
                <c:pt idx="6">
                  <c:v>69</c:v>
                </c:pt>
                <c:pt idx="7">
                  <c:v>70</c:v>
                </c:pt>
                <c:pt idx="8">
                  <c:v>99</c:v>
                </c:pt>
                <c:pt idx="9">
                  <c:v>94</c:v>
                </c:pt>
                <c:pt idx="10">
                  <c:v>163</c:v>
                </c:pt>
                <c:pt idx="11">
                  <c:v>139</c:v>
                </c:pt>
                <c:pt idx="12">
                  <c:v>148</c:v>
                </c:pt>
                <c:pt idx="13">
                  <c:v>146</c:v>
                </c:pt>
                <c:pt idx="14">
                  <c:v>166</c:v>
                </c:pt>
                <c:pt idx="15">
                  <c:v>226</c:v>
                </c:pt>
                <c:pt idx="16">
                  <c:v>197</c:v>
                </c:pt>
                <c:pt idx="17">
                  <c:v>167</c:v>
                </c:pt>
                <c:pt idx="18">
                  <c:v>141</c:v>
                </c:pt>
                <c:pt idx="19">
                  <c:v>69</c:v>
                </c:pt>
                <c:pt idx="20">
                  <c:v>707</c:v>
                </c:pt>
                <c:pt idx="21">
                  <c:v>457</c:v>
                </c:pt>
                <c:pt idx="22">
                  <c:v>371</c:v>
                </c:pt>
                <c:pt idx="23">
                  <c:v>339</c:v>
                </c:pt>
                <c:pt idx="24">
                  <c:v>343</c:v>
                </c:pt>
                <c:pt idx="25">
                  <c:v>363</c:v>
                </c:pt>
                <c:pt idx="26">
                  <c:v>388</c:v>
                </c:pt>
                <c:pt idx="27">
                  <c:v>356</c:v>
                </c:pt>
                <c:pt idx="28">
                  <c:v>383</c:v>
                </c:pt>
                <c:pt idx="29">
                  <c:v>343</c:v>
                </c:pt>
                <c:pt idx="30">
                  <c:v>626</c:v>
                </c:pt>
                <c:pt idx="31">
                  <c:v>324</c:v>
                </c:pt>
                <c:pt idx="32">
                  <c:v>343</c:v>
                </c:pt>
                <c:pt idx="33">
                  <c:v>315</c:v>
                </c:pt>
                <c:pt idx="34">
                  <c:v>367</c:v>
                </c:pt>
                <c:pt idx="35">
                  <c:v>299</c:v>
                </c:pt>
                <c:pt idx="36">
                  <c:v>368</c:v>
                </c:pt>
                <c:pt idx="37">
                  <c:v>304</c:v>
                </c:pt>
                <c:pt idx="38">
                  <c:v>376</c:v>
                </c:pt>
                <c:pt idx="39">
                  <c:v>260</c:v>
                </c:pt>
                <c:pt idx="40">
                  <c:v>1049</c:v>
                </c:pt>
              </c:numCache>
            </c:numRef>
          </c:yVal>
          <c:smooth val="1"/>
        </c:ser>
        <c:axId val="77113600"/>
        <c:axId val="77123584"/>
      </c:scatterChart>
      <c:valAx>
        <c:axId val="77113600"/>
        <c:scaling>
          <c:orientation val="minMax"/>
          <c:max val="40"/>
        </c:scaling>
        <c:axPos val="b"/>
        <c:numFmt formatCode="General" sourceLinked="1"/>
        <c:tickLblPos val="nextTo"/>
        <c:crossAx val="77123584"/>
        <c:crosses val="autoZero"/>
        <c:crossBetween val="midCat"/>
      </c:valAx>
      <c:valAx>
        <c:axId val="77123584"/>
        <c:scaling>
          <c:orientation val="minMax"/>
        </c:scaling>
        <c:axPos val="l"/>
        <c:majorGridlines/>
        <c:numFmt formatCode="General" sourceLinked="1"/>
        <c:tickLblPos val="nextTo"/>
        <c:crossAx val="77113600"/>
        <c:crosses val="autoZero"/>
        <c:crossBetween val="midCat"/>
      </c:valAx>
    </c:plotArea>
    <c:plotVisOnly val="1"/>
    <c:dispBlanksAs val="gap"/>
  </c:chart>
  <c:txPr>
    <a:bodyPr/>
    <a:lstStyle/>
    <a:p>
      <a:pPr>
        <a:defRPr b="0"/>
      </a:pPr>
      <a:endParaRPr lang="en-US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6622112412600679"/>
          <c:y val="0.18580528888829057"/>
          <c:w val="0.73891491411674803"/>
          <c:h val="0.5947523106288316"/>
        </c:manualLayout>
      </c:layout>
      <c:scatterChart>
        <c:scatterStyle val="smoothMarker"/>
        <c:ser>
          <c:idx val="0"/>
          <c:order val="0"/>
          <c:tx>
            <c:strRef>
              <c:f>'საგამოცდო.სოცპოლის გრაფიკი,40ქ.'!$C$2</c:f>
              <c:strCache>
                <c:ptCount val="1"/>
                <c:pt idx="0">
                  <c:v>raodenoba</c:v>
                </c:pt>
              </c:strCache>
            </c:strRef>
          </c:tx>
          <c:marker>
            <c:symbol val="none"/>
          </c:marker>
          <c:xVal>
            <c:numRef>
              <c:f>'საგამოცდო.სოცპოლის გრაფიკი,40ქ.'!$B$3:$B$5188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'საგამოცდო.სოცპოლის გრაფიკი,40ქ.'!$C$3:$C$5188</c:f>
              <c:numCache>
                <c:formatCode>General</c:formatCode>
                <c:ptCount val="41"/>
                <c:pt idx="0">
                  <c:v>122</c:v>
                </c:pt>
                <c:pt idx="1">
                  <c:v>6</c:v>
                </c:pt>
                <c:pt idx="2">
                  <c:v>8</c:v>
                </c:pt>
                <c:pt idx="3">
                  <c:v>24</c:v>
                </c:pt>
                <c:pt idx="4">
                  <c:v>17</c:v>
                </c:pt>
                <c:pt idx="5">
                  <c:v>21</c:v>
                </c:pt>
                <c:pt idx="6">
                  <c:v>25</c:v>
                </c:pt>
                <c:pt idx="7">
                  <c:v>26</c:v>
                </c:pt>
                <c:pt idx="8">
                  <c:v>39</c:v>
                </c:pt>
                <c:pt idx="9">
                  <c:v>25</c:v>
                </c:pt>
                <c:pt idx="10">
                  <c:v>70</c:v>
                </c:pt>
                <c:pt idx="11">
                  <c:v>40</c:v>
                </c:pt>
                <c:pt idx="12">
                  <c:v>55</c:v>
                </c:pt>
                <c:pt idx="13">
                  <c:v>35</c:v>
                </c:pt>
                <c:pt idx="14">
                  <c:v>53</c:v>
                </c:pt>
                <c:pt idx="15">
                  <c:v>79</c:v>
                </c:pt>
                <c:pt idx="16">
                  <c:v>65</c:v>
                </c:pt>
                <c:pt idx="17">
                  <c:v>43</c:v>
                </c:pt>
                <c:pt idx="18">
                  <c:v>87</c:v>
                </c:pt>
                <c:pt idx="19">
                  <c:v>55</c:v>
                </c:pt>
                <c:pt idx="20">
                  <c:v>166</c:v>
                </c:pt>
                <c:pt idx="21">
                  <c:v>157</c:v>
                </c:pt>
                <c:pt idx="22">
                  <c:v>167</c:v>
                </c:pt>
                <c:pt idx="23">
                  <c:v>152</c:v>
                </c:pt>
                <c:pt idx="24">
                  <c:v>166</c:v>
                </c:pt>
                <c:pt idx="25">
                  <c:v>182</c:v>
                </c:pt>
                <c:pt idx="26">
                  <c:v>197</c:v>
                </c:pt>
                <c:pt idx="27">
                  <c:v>214</c:v>
                </c:pt>
                <c:pt idx="28">
                  <c:v>227</c:v>
                </c:pt>
                <c:pt idx="29">
                  <c:v>225</c:v>
                </c:pt>
                <c:pt idx="30">
                  <c:v>261</c:v>
                </c:pt>
                <c:pt idx="31">
                  <c:v>202</c:v>
                </c:pt>
                <c:pt idx="32">
                  <c:v>241</c:v>
                </c:pt>
                <c:pt idx="33">
                  <c:v>266</c:v>
                </c:pt>
                <c:pt idx="34">
                  <c:v>209</c:v>
                </c:pt>
                <c:pt idx="35">
                  <c:v>400</c:v>
                </c:pt>
                <c:pt idx="36">
                  <c:v>163</c:v>
                </c:pt>
                <c:pt idx="37">
                  <c:v>166</c:v>
                </c:pt>
                <c:pt idx="38">
                  <c:v>185</c:v>
                </c:pt>
                <c:pt idx="39">
                  <c:v>124</c:v>
                </c:pt>
                <c:pt idx="40">
                  <c:v>180</c:v>
                </c:pt>
              </c:numCache>
            </c:numRef>
          </c:yVal>
          <c:smooth val="1"/>
        </c:ser>
        <c:axId val="97998336"/>
        <c:axId val="97999872"/>
      </c:scatterChart>
      <c:valAx>
        <c:axId val="97998336"/>
        <c:scaling>
          <c:orientation val="minMax"/>
          <c:max val="40"/>
        </c:scaling>
        <c:axPos val="b"/>
        <c:numFmt formatCode="General" sourceLinked="1"/>
        <c:tickLblPos val="nextTo"/>
        <c:crossAx val="97999872"/>
        <c:crosses val="autoZero"/>
        <c:crossBetween val="midCat"/>
      </c:valAx>
      <c:valAx>
        <c:axId val="97999872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97998336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517098590831486"/>
          <c:y val="0.19830049154499399"/>
          <c:w val="0.83857171979716139"/>
          <c:h val="0.63129985276230716"/>
        </c:manualLayout>
      </c:layout>
      <c:scatterChart>
        <c:scatterStyle val="smoothMarker"/>
        <c:ser>
          <c:idx val="0"/>
          <c:order val="0"/>
          <c:tx>
            <c:strRef>
              <c:f>'ფსიქ. გრაფიკი, 40ქ.საგამოცდო'!$C$2</c:f>
              <c:strCache>
                <c:ptCount val="1"/>
                <c:pt idx="0">
                  <c:v>raodenoba</c:v>
                </c:pt>
              </c:strCache>
            </c:strRef>
          </c:tx>
          <c:marker>
            <c:symbol val="none"/>
          </c:marker>
          <c:xVal>
            <c:numRef>
              <c:f>'ფსიქ. გრაფიკი, 40ქ.საგამოცდო'!$B$3:$B$2519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'ფსიქ. გრაფიკი, 40ქ.საგამოცდო'!$C$3:$C$2519</c:f>
              <c:numCache>
                <c:formatCode>General</c:formatCode>
                <c:ptCount val="41"/>
                <c:pt idx="0">
                  <c:v>86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6</c:v>
                </c:pt>
                <c:pt idx="5">
                  <c:v>8</c:v>
                </c:pt>
                <c:pt idx="6">
                  <c:v>11</c:v>
                </c:pt>
                <c:pt idx="7">
                  <c:v>14</c:v>
                </c:pt>
                <c:pt idx="8">
                  <c:v>19</c:v>
                </c:pt>
                <c:pt idx="9">
                  <c:v>12</c:v>
                </c:pt>
                <c:pt idx="10">
                  <c:v>27</c:v>
                </c:pt>
                <c:pt idx="11">
                  <c:v>14</c:v>
                </c:pt>
                <c:pt idx="12">
                  <c:v>26</c:v>
                </c:pt>
                <c:pt idx="13">
                  <c:v>22</c:v>
                </c:pt>
                <c:pt idx="14">
                  <c:v>20</c:v>
                </c:pt>
                <c:pt idx="15">
                  <c:v>28</c:v>
                </c:pt>
                <c:pt idx="16">
                  <c:v>38</c:v>
                </c:pt>
                <c:pt idx="17">
                  <c:v>24</c:v>
                </c:pt>
                <c:pt idx="18">
                  <c:v>35</c:v>
                </c:pt>
                <c:pt idx="19">
                  <c:v>4</c:v>
                </c:pt>
                <c:pt idx="20">
                  <c:v>104</c:v>
                </c:pt>
                <c:pt idx="21">
                  <c:v>107</c:v>
                </c:pt>
                <c:pt idx="22">
                  <c:v>69</c:v>
                </c:pt>
                <c:pt idx="23">
                  <c:v>65</c:v>
                </c:pt>
                <c:pt idx="24">
                  <c:v>68</c:v>
                </c:pt>
                <c:pt idx="25">
                  <c:v>89</c:v>
                </c:pt>
                <c:pt idx="26">
                  <c:v>76</c:v>
                </c:pt>
                <c:pt idx="27">
                  <c:v>78</c:v>
                </c:pt>
                <c:pt idx="28">
                  <c:v>109</c:v>
                </c:pt>
                <c:pt idx="29">
                  <c:v>73</c:v>
                </c:pt>
                <c:pt idx="30">
                  <c:v>135</c:v>
                </c:pt>
                <c:pt idx="31">
                  <c:v>87</c:v>
                </c:pt>
                <c:pt idx="32">
                  <c:v>86</c:v>
                </c:pt>
                <c:pt idx="33">
                  <c:v>71</c:v>
                </c:pt>
                <c:pt idx="34">
                  <c:v>87</c:v>
                </c:pt>
                <c:pt idx="35">
                  <c:v>99</c:v>
                </c:pt>
                <c:pt idx="36">
                  <c:v>102</c:v>
                </c:pt>
                <c:pt idx="37">
                  <c:v>81</c:v>
                </c:pt>
                <c:pt idx="38">
                  <c:v>113</c:v>
                </c:pt>
                <c:pt idx="39">
                  <c:v>74</c:v>
                </c:pt>
                <c:pt idx="40">
                  <c:v>304</c:v>
                </c:pt>
              </c:numCache>
            </c:numRef>
          </c:yVal>
          <c:smooth val="1"/>
        </c:ser>
        <c:axId val="104488960"/>
        <c:axId val="104490496"/>
      </c:scatterChart>
      <c:valAx>
        <c:axId val="104488960"/>
        <c:scaling>
          <c:orientation val="minMax"/>
          <c:max val="40"/>
        </c:scaling>
        <c:axPos val="b"/>
        <c:numFmt formatCode="General" sourceLinked="1"/>
        <c:tickLblPos val="nextTo"/>
        <c:crossAx val="104490496"/>
        <c:crosses val="autoZero"/>
        <c:crossBetween val="midCat"/>
      </c:valAx>
      <c:valAx>
        <c:axId val="104490496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104488960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153911251747737"/>
          <c:y val="0.21898053901798875"/>
          <c:w val="0.79418929526332571"/>
          <c:h val="0.6185787096380394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'სოც.ფაკულტეტის მიერ 40ქ.გრაფიკი'!$C$10:$C$2846</c:f>
              <c:numCache>
                <c:formatCode>General</c:formatCode>
                <c:ptCount val="37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32</c:v>
                </c:pt>
                <c:pt idx="29">
                  <c:v>33</c:v>
                </c:pt>
                <c:pt idx="30">
                  <c:v>34</c:v>
                </c:pt>
                <c:pt idx="31">
                  <c:v>35</c:v>
                </c:pt>
                <c:pt idx="32">
                  <c:v>36</c:v>
                </c:pt>
                <c:pt idx="33">
                  <c:v>37</c:v>
                </c:pt>
                <c:pt idx="34">
                  <c:v>38</c:v>
                </c:pt>
                <c:pt idx="35">
                  <c:v>39</c:v>
                </c:pt>
                <c:pt idx="36">
                  <c:v>40</c:v>
                </c:pt>
              </c:numCache>
            </c:numRef>
          </c:xVal>
          <c:yVal>
            <c:numRef>
              <c:f>'სოც.ფაკულტეტის მიერ 40ქ.გრაფიკი'!$D$10:$D$2846</c:f>
              <c:numCache>
                <c:formatCode>General</c:formatCode>
                <c:ptCount val="37"/>
                <c:pt idx="0">
                  <c:v>7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7</c:v>
                </c:pt>
                <c:pt idx="8">
                  <c:v>8</c:v>
                </c:pt>
                <c:pt idx="9">
                  <c:v>5</c:v>
                </c:pt>
                <c:pt idx="10">
                  <c:v>4</c:v>
                </c:pt>
                <c:pt idx="11">
                  <c:v>11</c:v>
                </c:pt>
                <c:pt idx="12">
                  <c:v>13</c:v>
                </c:pt>
                <c:pt idx="13">
                  <c:v>8</c:v>
                </c:pt>
                <c:pt idx="14">
                  <c:v>18</c:v>
                </c:pt>
                <c:pt idx="15">
                  <c:v>17</c:v>
                </c:pt>
                <c:pt idx="16">
                  <c:v>16</c:v>
                </c:pt>
                <c:pt idx="17">
                  <c:v>46</c:v>
                </c:pt>
                <c:pt idx="18">
                  <c:v>45</c:v>
                </c:pt>
                <c:pt idx="19">
                  <c:v>44</c:v>
                </c:pt>
                <c:pt idx="20">
                  <c:v>49</c:v>
                </c:pt>
                <c:pt idx="21">
                  <c:v>70</c:v>
                </c:pt>
                <c:pt idx="22">
                  <c:v>63</c:v>
                </c:pt>
                <c:pt idx="23">
                  <c:v>68</c:v>
                </c:pt>
                <c:pt idx="24">
                  <c:v>180</c:v>
                </c:pt>
                <c:pt idx="25">
                  <c:v>93</c:v>
                </c:pt>
                <c:pt idx="26">
                  <c:v>222</c:v>
                </c:pt>
                <c:pt idx="27">
                  <c:v>75</c:v>
                </c:pt>
                <c:pt idx="28">
                  <c:v>111</c:v>
                </c:pt>
                <c:pt idx="29">
                  <c:v>102</c:v>
                </c:pt>
                <c:pt idx="30">
                  <c:v>121</c:v>
                </c:pt>
                <c:pt idx="31">
                  <c:v>241</c:v>
                </c:pt>
                <c:pt idx="32">
                  <c:v>125</c:v>
                </c:pt>
                <c:pt idx="33">
                  <c:v>130</c:v>
                </c:pt>
                <c:pt idx="34">
                  <c:v>229</c:v>
                </c:pt>
                <c:pt idx="35">
                  <c:v>148</c:v>
                </c:pt>
                <c:pt idx="36">
                  <c:v>517</c:v>
                </c:pt>
              </c:numCache>
            </c:numRef>
          </c:yVal>
          <c:smooth val="1"/>
        </c:ser>
        <c:axId val="104649856"/>
        <c:axId val="104651392"/>
      </c:scatterChart>
      <c:valAx>
        <c:axId val="104649856"/>
        <c:scaling>
          <c:orientation val="minMax"/>
          <c:max val="40"/>
        </c:scaling>
        <c:axPos val="b"/>
        <c:numFmt formatCode="General" sourceLinked="1"/>
        <c:tickLblPos val="nextTo"/>
        <c:crossAx val="104651392"/>
        <c:crosses val="autoZero"/>
        <c:crossBetween val="midCat"/>
      </c:valAx>
      <c:valAx>
        <c:axId val="104651392"/>
        <c:scaling>
          <c:orientation val="minMax"/>
        </c:scaling>
        <c:axPos val="l"/>
        <c:majorGridlines/>
        <c:numFmt formatCode="General" sourceLinked="1"/>
        <c:tickLblPos val="nextTo"/>
        <c:crossAx val="104649856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530906462779084"/>
          <c:y val="0.16743565411399144"/>
          <c:w val="0.81570022950029863"/>
          <c:h val="0.62903429764652619"/>
        </c:manualLayout>
      </c:layout>
      <c:scatterChart>
        <c:scatterStyle val="smoothMarker"/>
        <c:ser>
          <c:idx val="0"/>
          <c:order val="0"/>
          <c:tx>
            <c:strRef>
              <c:f>'საგამოცდო გრაფიკი'!$D$2</c:f>
              <c:strCache>
                <c:ptCount val="1"/>
                <c:pt idx="0">
                  <c:v>რაოდენობა</c:v>
                </c:pt>
              </c:strCache>
            </c:strRef>
          </c:tx>
          <c:marker>
            <c:symbol val="none"/>
          </c:marker>
          <c:xVal>
            <c:numRef>
              <c:f>'საგამოცდო გრაფიკი'!$C$3:$C$17161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გრაფიკი'!$D$3:$D$17161</c:f>
              <c:numCache>
                <c:formatCode>General</c:formatCode>
                <c:ptCount val="41"/>
                <c:pt idx="0">
                  <c:v>594</c:v>
                </c:pt>
                <c:pt idx="1">
                  <c:v>19</c:v>
                </c:pt>
                <c:pt idx="2">
                  <c:v>58</c:v>
                </c:pt>
                <c:pt idx="3">
                  <c:v>51</c:v>
                </c:pt>
                <c:pt idx="4">
                  <c:v>61</c:v>
                </c:pt>
                <c:pt idx="5">
                  <c:v>115</c:v>
                </c:pt>
                <c:pt idx="6">
                  <c:v>81</c:v>
                </c:pt>
                <c:pt idx="7">
                  <c:v>129</c:v>
                </c:pt>
                <c:pt idx="8">
                  <c:v>136</c:v>
                </c:pt>
                <c:pt idx="9">
                  <c:v>126</c:v>
                </c:pt>
                <c:pt idx="10">
                  <c:v>312</c:v>
                </c:pt>
                <c:pt idx="11">
                  <c:v>249</c:v>
                </c:pt>
                <c:pt idx="12">
                  <c:v>262</c:v>
                </c:pt>
                <c:pt idx="13">
                  <c:v>266</c:v>
                </c:pt>
                <c:pt idx="14">
                  <c:v>248</c:v>
                </c:pt>
                <c:pt idx="15">
                  <c:v>342</c:v>
                </c:pt>
                <c:pt idx="16">
                  <c:v>292</c:v>
                </c:pt>
                <c:pt idx="17">
                  <c:v>284</c:v>
                </c:pt>
                <c:pt idx="18">
                  <c:v>248</c:v>
                </c:pt>
                <c:pt idx="19">
                  <c:v>212</c:v>
                </c:pt>
                <c:pt idx="20">
                  <c:v>1013</c:v>
                </c:pt>
                <c:pt idx="21">
                  <c:v>852</c:v>
                </c:pt>
                <c:pt idx="22">
                  <c:v>474</c:v>
                </c:pt>
                <c:pt idx="23">
                  <c:v>433</c:v>
                </c:pt>
                <c:pt idx="24">
                  <c:v>424</c:v>
                </c:pt>
                <c:pt idx="25">
                  <c:v>549</c:v>
                </c:pt>
                <c:pt idx="26">
                  <c:v>465</c:v>
                </c:pt>
                <c:pt idx="27">
                  <c:v>425</c:v>
                </c:pt>
                <c:pt idx="28">
                  <c:v>533</c:v>
                </c:pt>
                <c:pt idx="29">
                  <c:v>468</c:v>
                </c:pt>
                <c:pt idx="30">
                  <c:v>760</c:v>
                </c:pt>
                <c:pt idx="31">
                  <c:v>452</c:v>
                </c:pt>
                <c:pt idx="32">
                  <c:v>524</c:v>
                </c:pt>
                <c:pt idx="33">
                  <c:v>480</c:v>
                </c:pt>
                <c:pt idx="34">
                  <c:v>524</c:v>
                </c:pt>
                <c:pt idx="35">
                  <c:v>599</c:v>
                </c:pt>
                <c:pt idx="36">
                  <c:v>583</c:v>
                </c:pt>
                <c:pt idx="37">
                  <c:v>574</c:v>
                </c:pt>
                <c:pt idx="38">
                  <c:v>697</c:v>
                </c:pt>
                <c:pt idx="39">
                  <c:v>562</c:v>
                </c:pt>
                <c:pt idx="40">
                  <c:v>1642</c:v>
                </c:pt>
              </c:numCache>
            </c:numRef>
          </c:yVal>
          <c:smooth val="1"/>
        </c:ser>
        <c:axId val="104667776"/>
        <c:axId val="104722816"/>
      </c:scatterChart>
      <c:valAx>
        <c:axId val="104667776"/>
        <c:scaling>
          <c:orientation val="minMax"/>
          <c:max val="40"/>
        </c:scaling>
        <c:axPos val="b"/>
        <c:numFmt formatCode="General" sourceLinked="1"/>
        <c:tickLblPos val="nextTo"/>
        <c:crossAx val="104722816"/>
        <c:crosses val="autoZero"/>
        <c:crossBetween val="midCat"/>
      </c:valAx>
      <c:valAx>
        <c:axId val="104722816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104667776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430282152230971"/>
          <c:y val="0.14935765901484158"/>
          <c:w val="0.79326052392489399"/>
          <c:h val="0.61128077740282472"/>
        </c:manualLayout>
      </c:layout>
      <c:scatterChart>
        <c:scatterStyle val="smoothMarker"/>
        <c:ser>
          <c:idx val="0"/>
          <c:order val="0"/>
          <c:marker>
            <c:symbol val="none"/>
          </c:marker>
          <c:yVal>
            <c:numRef>
              <c:f>გრაფიკი!$C$78:$C$3482</c:f>
              <c:numCache>
                <c:formatCode>General</c:formatCode>
                <c:ptCount val="41"/>
                <c:pt idx="0">
                  <c:v>75</c:v>
                </c:pt>
                <c:pt idx="1">
                  <c:v>7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  <c:pt idx="5">
                  <c:v>16</c:v>
                </c:pt>
                <c:pt idx="6">
                  <c:v>15</c:v>
                </c:pt>
                <c:pt idx="7">
                  <c:v>13</c:v>
                </c:pt>
                <c:pt idx="8">
                  <c:v>17</c:v>
                </c:pt>
                <c:pt idx="9">
                  <c:v>21</c:v>
                </c:pt>
                <c:pt idx="10">
                  <c:v>53</c:v>
                </c:pt>
                <c:pt idx="11">
                  <c:v>31</c:v>
                </c:pt>
                <c:pt idx="12">
                  <c:v>69</c:v>
                </c:pt>
                <c:pt idx="13">
                  <c:v>41</c:v>
                </c:pt>
                <c:pt idx="14">
                  <c:v>38</c:v>
                </c:pt>
                <c:pt idx="15">
                  <c:v>50</c:v>
                </c:pt>
                <c:pt idx="16">
                  <c:v>43</c:v>
                </c:pt>
                <c:pt idx="17">
                  <c:v>36</c:v>
                </c:pt>
                <c:pt idx="18">
                  <c:v>17</c:v>
                </c:pt>
                <c:pt idx="19">
                  <c:v>14</c:v>
                </c:pt>
                <c:pt idx="20">
                  <c:v>212</c:v>
                </c:pt>
                <c:pt idx="21">
                  <c:v>160</c:v>
                </c:pt>
                <c:pt idx="22">
                  <c:v>143</c:v>
                </c:pt>
                <c:pt idx="23">
                  <c:v>127</c:v>
                </c:pt>
                <c:pt idx="24">
                  <c:v>152</c:v>
                </c:pt>
                <c:pt idx="25">
                  <c:v>111</c:v>
                </c:pt>
                <c:pt idx="26">
                  <c:v>118</c:v>
                </c:pt>
                <c:pt idx="27">
                  <c:v>107</c:v>
                </c:pt>
                <c:pt idx="28">
                  <c:v>156</c:v>
                </c:pt>
                <c:pt idx="29">
                  <c:v>122</c:v>
                </c:pt>
                <c:pt idx="30">
                  <c:v>131</c:v>
                </c:pt>
                <c:pt idx="31">
                  <c:v>87</c:v>
                </c:pt>
                <c:pt idx="32">
                  <c:v>114</c:v>
                </c:pt>
                <c:pt idx="33">
                  <c:v>104</c:v>
                </c:pt>
                <c:pt idx="34">
                  <c:v>121</c:v>
                </c:pt>
                <c:pt idx="35">
                  <c:v>87</c:v>
                </c:pt>
                <c:pt idx="36">
                  <c:v>144</c:v>
                </c:pt>
                <c:pt idx="37">
                  <c:v>96</c:v>
                </c:pt>
                <c:pt idx="38">
                  <c:v>148</c:v>
                </c:pt>
                <c:pt idx="39">
                  <c:v>59</c:v>
                </c:pt>
                <c:pt idx="40">
                  <c:v>361</c:v>
                </c:pt>
              </c:numCache>
            </c:numRef>
          </c:yVal>
          <c:smooth val="1"/>
        </c:ser>
        <c:axId val="105124224"/>
        <c:axId val="105125760"/>
      </c:scatterChart>
      <c:valAx>
        <c:axId val="105124224"/>
        <c:scaling>
          <c:orientation val="minMax"/>
          <c:max val="40"/>
        </c:scaling>
        <c:axPos val="b"/>
        <c:tickLblPos val="nextTo"/>
        <c:crossAx val="105125760"/>
        <c:crosses val="autoZero"/>
        <c:crossBetween val="midCat"/>
      </c:valAx>
      <c:valAx>
        <c:axId val="105125760"/>
        <c:scaling>
          <c:orientation val="minMax"/>
          <c:max val="500"/>
          <c:min val="0"/>
        </c:scaling>
        <c:axPos val="l"/>
        <c:majorGridlines/>
        <c:numFmt formatCode="General" sourceLinked="1"/>
        <c:tickLblPos val="nextTo"/>
        <c:crossAx val="105124224"/>
        <c:crosses val="autoZero"/>
        <c:crossBetween val="midCat"/>
        <c:majorUnit val="100"/>
      </c:valAx>
    </c:plotArea>
    <c:plotVisOnly val="1"/>
    <c:dispBlanksAs val="gap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272236457378694"/>
          <c:y val="0.16305350127310012"/>
          <c:w val="0.7945275902269936"/>
          <c:h val="0.64193478219781008"/>
        </c:manualLayout>
      </c:layout>
      <c:scatterChart>
        <c:scatterStyle val="smoothMarker"/>
        <c:ser>
          <c:idx val="0"/>
          <c:order val="0"/>
          <c:marker>
            <c:symbol val="none"/>
          </c:marker>
          <c:yVal>
            <c:numRef>
              <c:f>გრაფიკი!$D$356:$D$7397</c:f>
              <c:numCache>
                <c:formatCode>General</c:formatCode>
                <c:ptCount val="41"/>
                <c:pt idx="0">
                  <c:v>353</c:v>
                </c:pt>
                <c:pt idx="1">
                  <c:v>31</c:v>
                </c:pt>
                <c:pt idx="2">
                  <c:v>28</c:v>
                </c:pt>
                <c:pt idx="3">
                  <c:v>31</c:v>
                </c:pt>
                <c:pt idx="4">
                  <c:v>45</c:v>
                </c:pt>
                <c:pt idx="5">
                  <c:v>64</c:v>
                </c:pt>
                <c:pt idx="6">
                  <c:v>78</c:v>
                </c:pt>
                <c:pt idx="7">
                  <c:v>80</c:v>
                </c:pt>
                <c:pt idx="8">
                  <c:v>104</c:v>
                </c:pt>
                <c:pt idx="9">
                  <c:v>88</c:v>
                </c:pt>
                <c:pt idx="10">
                  <c:v>122</c:v>
                </c:pt>
                <c:pt idx="11">
                  <c:v>105</c:v>
                </c:pt>
                <c:pt idx="12">
                  <c:v>109</c:v>
                </c:pt>
                <c:pt idx="13">
                  <c:v>72</c:v>
                </c:pt>
                <c:pt idx="14">
                  <c:v>95</c:v>
                </c:pt>
                <c:pt idx="15">
                  <c:v>90</c:v>
                </c:pt>
                <c:pt idx="16">
                  <c:v>103</c:v>
                </c:pt>
                <c:pt idx="17">
                  <c:v>115</c:v>
                </c:pt>
                <c:pt idx="18">
                  <c:v>73</c:v>
                </c:pt>
                <c:pt idx="19">
                  <c:v>55</c:v>
                </c:pt>
                <c:pt idx="20">
                  <c:v>425</c:v>
                </c:pt>
                <c:pt idx="21">
                  <c:v>274</c:v>
                </c:pt>
                <c:pt idx="22">
                  <c:v>213</c:v>
                </c:pt>
                <c:pt idx="23">
                  <c:v>175</c:v>
                </c:pt>
                <c:pt idx="24">
                  <c:v>204</c:v>
                </c:pt>
                <c:pt idx="25">
                  <c:v>257</c:v>
                </c:pt>
                <c:pt idx="26">
                  <c:v>180</c:v>
                </c:pt>
                <c:pt idx="27">
                  <c:v>193</c:v>
                </c:pt>
                <c:pt idx="28">
                  <c:v>233</c:v>
                </c:pt>
                <c:pt idx="29">
                  <c:v>180</c:v>
                </c:pt>
                <c:pt idx="30">
                  <c:v>347</c:v>
                </c:pt>
                <c:pt idx="31">
                  <c:v>206</c:v>
                </c:pt>
                <c:pt idx="32">
                  <c:v>216</c:v>
                </c:pt>
                <c:pt idx="33">
                  <c:v>158</c:v>
                </c:pt>
                <c:pt idx="34">
                  <c:v>215</c:v>
                </c:pt>
                <c:pt idx="35">
                  <c:v>248</c:v>
                </c:pt>
                <c:pt idx="36">
                  <c:v>255</c:v>
                </c:pt>
                <c:pt idx="37">
                  <c:v>223</c:v>
                </c:pt>
                <c:pt idx="38">
                  <c:v>298</c:v>
                </c:pt>
                <c:pt idx="39">
                  <c:v>240</c:v>
                </c:pt>
                <c:pt idx="40">
                  <c:v>773</c:v>
                </c:pt>
              </c:numCache>
            </c:numRef>
          </c:yVal>
          <c:smooth val="1"/>
        </c:ser>
        <c:axId val="104924672"/>
        <c:axId val="104926208"/>
      </c:scatterChart>
      <c:valAx>
        <c:axId val="104924672"/>
        <c:scaling>
          <c:orientation val="minMax"/>
          <c:max val="40"/>
        </c:scaling>
        <c:axPos val="b"/>
        <c:tickLblPos val="nextTo"/>
        <c:crossAx val="104926208"/>
        <c:crosses val="autoZero"/>
        <c:crossBetween val="midCat"/>
      </c:valAx>
      <c:valAx>
        <c:axId val="104926208"/>
        <c:scaling>
          <c:orientation val="minMax"/>
        </c:scaling>
        <c:axPos val="l"/>
        <c:majorGridlines/>
        <c:numFmt formatCode="General" sourceLinked="1"/>
        <c:tickLblPos val="nextTo"/>
        <c:crossAx val="104924672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ctr">
              <a:defRPr/>
            </a:pPr>
            <a:r>
              <a:rPr lang="ka-GE" sz="900" b="1" dirty="0" smtClean="0">
                <a:effectLst/>
              </a:rPr>
              <a:t>საუნივერსიტეტო</a:t>
            </a:r>
            <a:r>
              <a:rPr lang="ka-GE" sz="900" b="0" baseline="0" dirty="0" smtClean="0">
                <a:effectLst/>
              </a:rPr>
              <a:t>  </a:t>
            </a:r>
            <a:r>
              <a:rPr lang="ka-GE" sz="900" b="1" dirty="0" smtClean="0">
                <a:effectLst/>
              </a:rPr>
              <a:t>შაფესებათა</a:t>
            </a:r>
            <a:r>
              <a:rPr lang="ka-GE" sz="900" b="1" baseline="0" dirty="0" smtClean="0">
                <a:effectLst/>
              </a:rPr>
              <a:t> </a:t>
            </a:r>
            <a:r>
              <a:rPr lang="en-US" sz="900" b="1" baseline="0" dirty="0" smtClean="0">
                <a:effectLst/>
              </a:rPr>
              <a:t> </a:t>
            </a:r>
            <a:r>
              <a:rPr lang="ka-GE" sz="900" b="1" baseline="0" dirty="0" smtClean="0">
                <a:effectLst/>
              </a:rPr>
              <a:t>განაწილება</a:t>
            </a:r>
            <a:endParaRPr lang="en-US" sz="900" dirty="0" smtClean="0">
              <a:effectLst/>
            </a:endParaRPr>
          </a:p>
          <a:p>
            <a:pPr algn="ctr">
              <a:defRPr/>
            </a:pPr>
            <a:r>
              <a:rPr lang="ka-GE" sz="900" b="1" baseline="0" dirty="0" smtClean="0">
                <a:effectLst/>
              </a:rPr>
              <a:t> (თსუ საგამოცდო ცენტრის  მიერ ორგანიზებული გამოცდები)</a:t>
            </a:r>
            <a:endParaRPr lang="ka-GE" sz="900" dirty="0"/>
          </a:p>
        </c:rich>
      </c:tx>
      <c:layout>
        <c:manualLayout>
          <c:xMode val="edge"/>
          <c:yMode val="edge"/>
          <c:x val="0.26566324955452753"/>
          <c:y val="3.0303030303030311E-2"/>
        </c:manualLayout>
      </c:layout>
    </c:title>
    <c:plotArea>
      <c:layout>
        <c:manualLayout>
          <c:layoutTarget val="inner"/>
          <c:xMode val="edge"/>
          <c:yMode val="edge"/>
          <c:x val="0.15412552998182918"/>
          <c:y val="0.1698994942705333"/>
          <c:w val="0.78377649909145974"/>
          <c:h val="0.63782995875515558"/>
        </c:manualLayout>
      </c:layout>
      <c:scatterChart>
        <c:scatterStyle val="lineMarker"/>
        <c:ser>
          <c:idx val="0"/>
          <c:order val="0"/>
          <c:tx>
            <c:strRef>
              <c:f>საგამოც.ჩატარ.გამოც.სტატისტიკა!$C$2:$C$2486</c:f>
              <c:strCache>
                <c:ptCount val="1"/>
                <c:pt idx="0">
                  <c:v>0 0 0 0 0 0 0 0 0 0 0 0 0 0 0 0 0 0 0 0 0 0 0 0 0 0 0 0 0 0 0 0 0 0 0 0 0 0 0 0 0 0 0 0 0 0 0 0 0 0 0 0 0 0 0 0 0 0 0 0 0 0 0 0 0 0 0 0 0 0 0 0 0 0 0 0 0 0 0 0 0 0 0 0 0 0 0 0 0 0 0 0 0 0 0 0 0 0 0 0 0 0 0 0 0 0 0 0 0 0 0 0 0 0 0 0 0 0 0 0 0 0 0 0 0 0 0 0</c:v>
                </c:pt>
              </c:strCache>
            </c:strRef>
          </c:tx>
          <c:marker>
            <c:symbol val="none"/>
          </c:marker>
          <c:xVal>
            <c:numRef>
              <c:f>საგამოც.ჩატარ.გამოც.სტატისტიკა!$B$2487:$B$72264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საგამოც.ჩატარ.გამოც.სტატისტიკა!$C$2487:$C$72264</c:f>
              <c:numCache>
                <c:formatCode>General</c:formatCode>
                <c:ptCount val="41"/>
                <c:pt idx="0">
                  <c:v>2484</c:v>
                </c:pt>
                <c:pt idx="1">
                  <c:v>210</c:v>
                </c:pt>
                <c:pt idx="2">
                  <c:v>284</c:v>
                </c:pt>
                <c:pt idx="3">
                  <c:v>285</c:v>
                </c:pt>
                <c:pt idx="4">
                  <c:v>315</c:v>
                </c:pt>
                <c:pt idx="5">
                  <c:v>469</c:v>
                </c:pt>
                <c:pt idx="6">
                  <c:v>459</c:v>
                </c:pt>
                <c:pt idx="7">
                  <c:v>509</c:v>
                </c:pt>
                <c:pt idx="8">
                  <c:v>623</c:v>
                </c:pt>
                <c:pt idx="9">
                  <c:v>558</c:v>
                </c:pt>
                <c:pt idx="10">
                  <c:v>1139</c:v>
                </c:pt>
                <c:pt idx="11">
                  <c:v>835</c:v>
                </c:pt>
                <c:pt idx="12">
                  <c:v>992</c:v>
                </c:pt>
                <c:pt idx="13">
                  <c:v>867</c:v>
                </c:pt>
                <c:pt idx="14">
                  <c:v>948</c:v>
                </c:pt>
                <c:pt idx="15">
                  <c:v>1216</c:v>
                </c:pt>
                <c:pt idx="16">
                  <c:v>1144</c:v>
                </c:pt>
                <c:pt idx="17">
                  <c:v>994</c:v>
                </c:pt>
                <c:pt idx="18">
                  <c:v>864</c:v>
                </c:pt>
                <c:pt idx="19">
                  <c:v>532</c:v>
                </c:pt>
                <c:pt idx="20">
                  <c:v>4076</c:v>
                </c:pt>
                <c:pt idx="21">
                  <c:v>2963</c:v>
                </c:pt>
                <c:pt idx="22">
                  <c:v>2237</c:v>
                </c:pt>
                <c:pt idx="23">
                  <c:v>1986</c:v>
                </c:pt>
                <c:pt idx="24">
                  <c:v>2099</c:v>
                </c:pt>
                <c:pt idx="25">
                  <c:v>2432</c:v>
                </c:pt>
                <c:pt idx="26">
                  <c:v>2180</c:v>
                </c:pt>
                <c:pt idx="27">
                  <c:v>2205</c:v>
                </c:pt>
                <c:pt idx="28">
                  <c:v>2588</c:v>
                </c:pt>
                <c:pt idx="29">
                  <c:v>2163</c:v>
                </c:pt>
                <c:pt idx="30">
                  <c:v>3388</c:v>
                </c:pt>
                <c:pt idx="31">
                  <c:v>2102</c:v>
                </c:pt>
                <c:pt idx="32">
                  <c:v>2441</c:v>
                </c:pt>
                <c:pt idx="33">
                  <c:v>2184</c:v>
                </c:pt>
                <c:pt idx="34">
                  <c:v>2372</c:v>
                </c:pt>
                <c:pt idx="35">
                  <c:v>2749</c:v>
                </c:pt>
                <c:pt idx="36">
                  <c:v>2627</c:v>
                </c:pt>
                <c:pt idx="37">
                  <c:v>2377</c:v>
                </c:pt>
                <c:pt idx="38">
                  <c:v>3010</c:v>
                </c:pt>
                <c:pt idx="39">
                  <c:v>2112</c:v>
                </c:pt>
                <c:pt idx="40">
                  <c:v>6203</c:v>
                </c:pt>
              </c:numCache>
            </c:numRef>
          </c:yVal>
        </c:ser>
        <c:axId val="104979456"/>
        <c:axId val="105300736"/>
      </c:scatterChart>
      <c:valAx>
        <c:axId val="104979456"/>
        <c:scaling>
          <c:orientation val="minMax"/>
          <c:max val="40"/>
        </c:scaling>
        <c:axPos val="b"/>
        <c:numFmt formatCode="General" sourceLinked="1"/>
        <c:tickLblPos val="nextTo"/>
        <c:crossAx val="105300736"/>
        <c:crosses val="autoZero"/>
        <c:crossBetween val="midCat"/>
      </c:valAx>
      <c:valAx>
        <c:axId val="105300736"/>
        <c:scaling>
          <c:orientation val="minMax"/>
        </c:scaling>
        <c:axPos val="l"/>
        <c:majorGridlines/>
        <c:numFmt formatCode="General" sourceLinked="1"/>
        <c:tickLblPos val="nextTo"/>
        <c:crossAx val="104979456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5042239987815328"/>
          <c:y val="0.1891330465135157"/>
          <c:w val="0.78334293623895268"/>
          <c:h val="0.64027518467408429"/>
        </c:manualLayout>
      </c:layout>
      <c:scatterChart>
        <c:scatterStyle val="smoothMarker"/>
        <c:ser>
          <c:idx val="0"/>
          <c:order val="0"/>
          <c:tx>
            <c:strRef>
              <c:f>'ფაკულტეტის გრაფიკი'!$C$2</c:f>
              <c:strCache>
                <c:ptCount val="1"/>
                <c:pt idx="0">
                  <c:v>raodenoba</c:v>
                </c:pt>
              </c:strCache>
            </c:strRef>
          </c:tx>
          <c:marker>
            <c:symbol val="none"/>
          </c:marker>
          <c:xVal>
            <c:numRef>
              <c:f>'ფაკულტეტის გრაფიკი'!$B$3:$B$5502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'ფაკულტეტის გრაფიკი'!$C$3:$C$5502</c:f>
              <c:numCache>
                <c:formatCode>General</c:formatCode>
                <c:ptCount val="41"/>
                <c:pt idx="0">
                  <c:v>18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5</c:v>
                </c:pt>
                <c:pt idx="7">
                  <c:v>10</c:v>
                </c:pt>
                <c:pt idx="8">
                  <c:v>18</c:v>
                </c:pt>
                <c:pt idx="9">
                  <c:v>22</c:v>
                </c:pt>
                <c:pt idx="10">
                  <c:v>39</c:v>
                </c:pt>
                <c:pt idx="11">
                  <c:v>54</c:v>
                </c:pt>
                <c:pt idx="12">
                  <c:v>58</c:v>
                </c:pt>
                <c:pt idx="13">
                  <c:v>69</c:v>
                </c:pt>
                <c:pt idx="14">
                  <c:v>89</c:v>
                </c:pt>
                <c:pt idx="15">
                  <c:v>118</c:v>
                </c:pt>
                <c:pt idx="16">
                  <c:v>137</c:v>
                </c:pt>
                <c:pt idx="17">
                  <c:v>147</c:v>
                </c:pt>
                <c:pt idx="18">
                  <c:v>165</c:v>
                </c:pt>
                <c:pt idx="19">
                  <c:v>180</c:v>
                </c:pt>
                <c:pt idx="20">
                  <c:v>241</c:v>
                </c:pt>
                <c:pt idx="21">
                  <c:v>217</c:v>
                </c:pt>
                <c:pt idx="22">
                  <c:v>259</c:v>
                </c:pt>
                <c:pt idx="23">
                  <c:v>245</c:v>
                </c:pt>
                <c:pt idx="24">
                  <c:v>253</c:v>
                </c:pt>
                <c:pt idx="25">
                  <c:v>265</c:v>
                </c:pt>
                <c:pt idx="26">
                  <c:v>240</c:v>
                </c:pt>
                <c:pt idx="27">
                  <c:v>239</c:v>
                </c:pt>
                <c:pt idx="28">
                  <c:v>263</c:v>
                </c:pt>
                <c:pt idx="29">
                  <c:v>251</c:v>
                </c:pt>
                <c:pt idx="30">
                  <c:v>234</c:v>
                </c:pt>
                <c:pt idx="31">
                  <c:v>216</c:v>
                </c:pt>
                <c:pt idx="32">
                  <c:v>215</c:v>
                </c:pt>
                <c:pt idx="33">
                  <c:v>203</c:v>
                </c:pt>
                <c:pt idx="34">
                  <c:v>189</c:v>
                </c:pt>
                <c:pt idx="35">
                  <c:v>159</c:v>
                </c:pt>
                <c:pt idx="36">
                  <c:v>173</c:v>
                </c:pt>
                <c:pt idx="37">
                  <c:v>135</c:v>
                </c:pt>
                <c:pt idx="38">
                  <c:v>139</c:v>
                </c:pt>
                <c:pt idx="39">
                  <c:v>89</c:v>
                </c:pt>
                <c:pt idx="40">
                  <c:v>94</c:v>
                </c:pt>
              </c:numCache>
            </c:numRef>
          </c:yVal>
          <c:smooth val="1"/>
        </c:ser>
        <c:axId val="77130752"/>
        <c:axId val="79921920"/>
      </c:scatterChart>
      <c:valAx>
        <c:axId val="77130752"/>
        <c:scaling>
          <c:orientation val="minMax"/>
          <c:max val="40"/>
        </c:scaling>
        <c:axPos val="b"/>
        <c:numFmt formatCode="General" sourceLinked="1"/>
        <c:tickLblPos val="nextTo"/>
        <c:crossAx val="79921920"/>
        <c:crosses val="autoZero"/>
        <c:crossBetween val="midCat"/>
      </c:valAx>
      <c:valAx>
        <c:axId val="79921920"/>
        <c:scaling>
          <c:orientation val="minMax"/>
        </c:scaling>
        <c:axPos val="l"/>
        <c:majorGridlines/>
        <c:numFmt formatCode="General" sourceLinked="1"/>
        <c:tickLblPos val="nextTo"/>
        <c:crossAx val="77130752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6565950071589278"/>
          <c:y val="0.23683147164743978"/>
          <c:w val="0.72680642184127386"/>
          <c:h val="0.5536659952389672"/>
        </c:manualLayout>
      </c:layout>
      <c:scatterChart>
        <c:scatterStyle val="smoothMarker"/>
        <c:ser>
          <c:idx val="0"/>
          <c:order val="0"/>
          <c:tx>
            <c:strRef>
              <c:f>'გაერთ. გრაფიკი'!$C$2</c:f>
              <c:strCache>
                <c:ptCount val="1"/>
                <c:pt idx="0">
                  <c:v>raodenoba</c:v>
                </c:pt>
              </c:strCache>
            </c:strRef>
          </c:tx>
          <c:marker>
            <c:symbol val="none"/>
          </c:marker>
          <c:xVal>
            <c:numRef>
              <c:f>'გაერთ. გრაფიკი'!$B$3:$B$16684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'გაერთ. გრაფიკი'!$C$3:$C$16684</c:f>
              <c:numCache>
                <c:formatCode>General</c:formatCode>
                <c:ptCount val="41"/>
                <c:pt idx="0">
                  <c:v>393</c:v>
                </c:pt>
                <c:pt idx="1">
                  <c:v>37</c:v>
                </c:pt>
                <c:pt idx="2">
                  <c:v>45</c:v>
                </c:pt>
                <c:pt idx="3">
                  <c:v>44</c:v>
                </c:pt>
                <c:pt idx="4">
                  <c:v>51</c:v>
                </c:pt>
                <c:pt idx="5">
                  <c:v>66</c:v>
                </c:pt>
                <c:pt idx="6">
                  <c:v>74</c:v>
                </c:pt>
                <c:pt idx="7">
                  <c:v>80</c:v>
                </c:pt>
                <c:pt idx="8">
                  <c:v>117</c:v>
                </c:pt>
                <c:pt idx="9">
                  <c:v>116</c:v>
                </c:pt>
                <c:pt idx="10">
                  <c:v>202</c:v>
                </c:pt>
                <c:pt idx="11">
                  <c:v>193</c:v>
                </c:pt>
                <c:pt idx="12">
                  <c:v>206</c:v>
                </c:pt>
                <c:pt idx="13">
                  <c:v>215</c:v>
                </c:pt>
                <c:pt idx="14">
                  <c:v>255</c:v>
                </c:pt>
                <c:pt idx="15">
                  <c:v>344</c:v>
                </c:pt>
                <c:pt idx="16">
                  <c:v>334</c:v>
                </c:pt>
                <c:pt idx="17">
                  <c:v>314</c:v>
                </c:pt>
                <c:pt idx="18">
                  <c:v>306</c:v>
                </c:pt>
                <c:pt idx="19">
                  <c:v>249</c:v>
                </c:pt>
                <c:pt idx="20">
                  <c:v>948</c:v>
                </c:pt>
                <c:pt idx="21">
                  <c:v>674</c:v>
                </c:pt>
                <c:pt idx="22">
                  <c:v>630</c:v>
                </c:pt>
                <c:pt idx="23">
                  <c:v>584</c:v>
                </c:pt>
                <c:pt idx="24">
                  <c:v>596</c:v>
                </c:pt>
                <c:pt idx="25">
                  <c:v>628</c:v>
                </c:pt>
                <c:pt idx="26">
                  <c:v>628</c:v>
                </c:pt>
                <c:pt idx="27">
                  <c:v>595</c:v>
                </c:pt>
                <c:pt idx="28">
                  <c:v>646</c:v>
                </c:pt>
                <c:pt idx="29">
                  <c:v>594</c:v>
                </c:pt>
                <c:pt idx="30">
                  <c:v>860</c:v>
                </c:pt>
                <c:pt idx="31">
                  <c:v>540</c:v>
                </c:pt>
                <c:pt idx="32">
                  <c:v>558</c:v>
                </c:pt>
                <c:pt idx="33">
                  <c:v>518</c:v>
                </c:pt>
                <c:pt idx="34">
                  <c:v>556</c:v>
                </c:pt>
                <c:pt idx="35">
                  <c:v>458</c:v>
                </c:pt>
                <c:pt idx="36">
                  <c:v>541</c:v>
                </c:pt>
                <c:pt idx="37">
                  <c:v>439</c:v>
                </c:pt>
                <c:pt idx="38">
                  <c:v>515</c:v>
                </c:pt>
                <c:pt idx="39">
                  <c:v>349</c:v>
                </c:pt>
                <c:pt idx="40">
                  <c:v>1143</c:v>
                </c:pt>
              </c:numCache>
            </c:numRef>
          </c:yVal>
          <c:smooth val="1"/>
        </c:ser>
        <c:axId val="89568768"/>
        <c:axId val="89570304"/>
      </c:scatterChart>
      <c:valAx>
        <c:axId val="89568768"/>
        <c:scaling>
          <c:orientation val="minMax"/>
        </c:scaling>
        <c:axPos val="b"/>
        <c:numFmt formatCode="General" sourceLinked="1"/>
        <c:tickLblPos val="nextTo"/>
        <c:crossAx val="89570304"/>
        <c:crosses val="autoZero"/>
        <c:crossBetween val="midCat"/>
      </c:valAx>
      <c:valAx>
        <c:axId val="89570304"/>
        <c:scaling>
          <c:orientation val="minMax"/>
        </c:scaling>
        <c:axPos val="l"/>
        <c:majorGridlines/>
        <c:numFmt formatCode="General" sourceLinked="1"/>
        <c:tickLblPos val="nextTo"/>
        <c:crossAx val="89568768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905136548574169"/>
          <c:y val="0.2032226795514197"/>
          <c:w val="0.81357719636127013"/>
          <c:h val="0.59801688141255016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strRef>
              <c:f>'ახალი საგამოცდოს გრაფიკი'!$A$502:$A$10962</c:f>
              <c:strCache>
                <c:ptCount val="41"/>
                <c:pt idx="0">
                  <c:v>0 Count</c:v>
                </c:pt>
                <c:pt idx="1">
                  <c:v>1 Count</c:v>
                </c:pt>
                <c:pt idx="2">
                  <c:v>2 Count</c:v>
                </c:pt>
                <c:pt idx="3">
                  <c:v>3 Count</c:v>
                </c:pt>
                <c:pt idx="4">
                  <c:v>4 Count</c:v>
                </c:pt>
                <c:pt idx="5">
                  <c:v>5 Count</c:v>
                </c:pt>
                <c:pt idx="6">
                  <c:v>6 Count</c:v>
                </c:pt>
                <c:pt idx="7">
                  <c:v>7 Count</c:v>
                </c:pt>
                <c:pt idx="8">
                  <c:v>8 Count</c:v>
                </c:pt>
                <c:pt idx="9">
                  <c:v>9 Count</c:v>
                </c:pt>
                <c:pt idx="10">
                  <c:v>10 Count</c:v>
                </c:pt>
                <c:pt idx="11">
                  <c:v>11 Count</c:v>
                </c:pt>
                <c:pt idx="12">
                  <c:v>12 Count</c:v>
                </c:pt>
                <c:pt idx="13">
                  <c:v>13 Count</c:v>
                </c:pt>
                <c:pt idx="14">
                  <c:v>14 Count</c:v>
                </c:pt>
                <c:pt idx="15">
                  <c:v>15 Count</c:v>
                </c:pt>
                <c:pt idx="16">
                  <c:v>16 Count</c:v>
                </c:pt>
                <c:pt idx="17">
                  <c:v>17 Count</c:v>
                </c:pt>
                <c:pt idx="18">
                  <c:v>18 Count</c:v>
                </c:pt>
                <c:pt idx="19">
                  <c:v>19 Count</c:v>
                </c:pt>
                <c:pt idx="20">
                  <c:v>20 Count</c:v>
                </c:pt>
                <c:pt idx="21">
                  <c:v>21 Count</c:v>
                </c:pt>
                <c:pt idx="22">
                  <c:v>22 Count</c:v>
                </c:pt>
                <c:pt idx="23">
                  <c:v>23 Count</c:v>
                </c:pt>
                <c:pt idx="24">
                  <c:v>24 Count</c:v>
                </c:pt>
                <c:pt idx="25">
                  <c:v>25 Count</c:v>
                </c:pt>
                <c:pt idx="26">
                  <c:v>26 Count</c:v>
                </c:pt>
                <c:pt idx="27">
                  <c:v>27 Count</c:v>
                </c:pt>
                <c:pt idx="28">
                  <c:v>28 Count</c:v>
                </c:pt>
                <c:pt idx="29">
                  <c:v>29 Count</c:v>
                </c:pt>
                <c:pt idx="30">
                  <c:v>30 Count</c:v>
                </c:pt>
                <c:pt idx="31">
                  <c:v>31 Count</c:v>
                </c:pt>
                <c:pt idx="32">
                  <c:v>32 Count</c:v>
                </c:pt>
                <c:pt idx="33">
                  <c:v>33 Count</c:v>
                </c:pt>
                <c:pt idx="34">
                  <c:v>34 Count</c:v>
                </c:pt>
                <c:pt idx="35">
                  <c:v>35 Count</c:v>
                </c:pt>
                <c:pt idx="36">
                  <c:v>36 Count</c:v>
                </c:pt>
                <c:pt idx="37">
                  <c:v>37 Count</c:v>
                </c:pt>
                <c:pt idx="38">
                  <c:v>38 Count</c:v>
                </c:pt>
                <c:pt idx="39">
                  <c:v>39 Count</c:v>
                </c:pt>
                <c:pt idx="40">
                  <c:v>40 Count</c:v>
                </c:pt>
              </c:strCache>
            </c:strRef>
          </c:xVal>
          <c:yVal>
            <c:numRef>
              <c:f>'ახალი საგამოცდოს გრაფიკი'!$B$502:$B$10962</c:f>
              <c:numCache>
                <c:formatCode>General</c:formatCode>
                <c:ptCount val="41"/>
                <c:pt idx="0">
                  <c:v>500</c:v>
                </c:pt>
                <c:pt idx="1">
                  <c:v>88</c:v>
                </c:pt>
                <c:pt idx="2">
                  <c:v>115</c:v>
                </c:pt>
                <c:pt idx="3">
                  <c:v>107</c:v>
                </c:pt>
                <c:pt idx="4">
                  <c:v>95</c:v>
                </c:pt>
                <c:pt idx="5">
                  <c:v>121</c:v>
                </c:pt>
                <c:pt idx="6">
                  <c:v>144</c:v>
                </c:pt>
                <c:pt idx="7">
                  <c:v>112</c:v>
                </c:pt>
                <c:pt idx="8">
                  <c:v>150</c:v>
                </c:pt>
                <c:pt idx="9">
                  <c:v>146</c:v>
                </c:pt>
                <c:pt idx="10">
                  <c:v>289</c:v>
                </c:pt>
                <c:pt idx="11">
                  <c:v>178</c:v>
                </c:pt>
                <c:pt idx="12">
                  <c:v>230</c:v>
                </c:pt>
                <c:pt idx="13">
                  <c:v>184</c:v>
                </c:pt>
                <c:pt idx="14">
                  <c:v>211</c:v>
                </c:pt>
                <c:pt idx="15">
                  <c:v>228</c:v>
                </c:pt>
                <c:pt idx="16">
                  <c:v>209</c:v>
                </c:pt>
                <c:pt idx="17">
                  <c:v>176</c:v>
                </c:pt>
                <c:pt idx="18">
                  <c:v>124</c:v>
                </c:pt>
                <c:pt idx="19">
                  <c:v>68</c:v>
                </c:pt>
                <c:pt idx="20">
                  <c:v>759</c:v>
                </c:pt>
                <c:pt idx="21">
                  <c:v>499</c:v>
                </c:pt>
                <c:pt idx="22">
                  <c:v>383</c:v>
                </c:pt>
                <c:pt idx="23">
                  <c:v>339</c:v>
                </c:pt>
                <c:pt idx="24">
                  <c:v>327</c:v>
                </c:pt>
                <c:pt idx="25">
                  <c:v>360</c:v>
                </c:pt>
                <c:pt idx="26">
                  <c:v>293</c:v>
                </c:pt>
                <c:pt idx="27">
                  <c:v>310</c:v>
                </c:pt>
                <c:pt idx="28">
                  <c:v>324</c:v>
                </c:pt>
                <c:pt idx="29">
                  <c:v>208</c:v>
                </c:pt>
                <c:pt idx="30">
                  <c:v>352</c:v>
                </c:pt>
                <c:pt idx="31">
                  <c:v>268</c:v>
                </c:pt>
                <c:pt idx="32">
                  <c:v>273</c:v>
                </c:pt>
                <c:pt idx="33">
                  <c:v>228</c:v>
                </c:pt>
                <c:pt idx="34">
                  <c:v>249</c:v>
                </c:pt>
                <c:pt idx="35">
                  <c:v>292</c:v>
                </c:pt>
                <c:pt idx="36">
                  <c:v>292</c:v>
                </c:pt>
                <c:pt idx="37">
                  <c:v>217</c:v>
                </c:pt>
                <c:pt idx="38">
                  <c:v>308</c:v>
                </c:pt>
                <c:pt idx="39">
                  <c:v>208</c:v>
                </c:pt>
                <c:pt idx="40">
                  <c:v>956</c:v>
                </c:pt>
              </c:numCache>
            </c:numRef>
          </c:yVal>
          <c:smooth val="1"/>
        </c:ser>
        <c:axId val="90340352"/>
        <c:axId val="90346240"/>
      </c:scatterChart>
      <c:valAx>
        <c:axId val="90340352"/>
        <c:scaling>
          <c:orientation val="minMax"/>
          <c:max val="40"/>
        </c:scaling>
        <c:axPos val="b"/>
        <c:tickLblPos val="nextTo"/>
        <c:crossAx val="90346240"/>
        <c:crosses val="autoZero"/>
        <c:crossBetween val="midCat"/>
      </c:valAx>
      <c:valAx>
        <c:axId val="90346240"/>
        <c:scaling>
          <c:orientation val="minMax"/>
        </c:scaling>
        <c:axPos val="l"/>
        <c:majorGridlines/>
        <c:numFmt formatCode="General" sourceLinked="1"/>
        <c:tickLblPos val="nextTo"/>
        <c:crossAx val="90340352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3567719083658233"/>
          <c:y val="0.13740223543937188"/>
          <c:w val="0.73490138368626257"/>
          <c:h val="0.674616585089026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'fakultetis grafiki'!$C$49:$C$3588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'fakultetis grafiki'!$D$49:$D$3588</c:f>
              <c:numCache>
                <c:formatCode>General</c:formatCode>
                <c:ptCount val="41"/>
                <c:pt idx="0">
                  <c:v>45</c:v>
                </c:pt>
                <c:pt idx="1">
                  <c:v>17</c:v>
                </c:pt>
                <c:pt idx="2">
                  <c:v>19</c:v>
                </c:pt>
                <c:pt idx="3">
                  <c:v>25</c:v>
                </c:pt>
                <c:pt idx="4">
                  <c:v>20</c:v>
                </c:pt>
                <c:pt idx="5">
                  <c:v>13</c:v>
                </c:pt>
                <c:pt idx="6">
                  <c:v>30</c:v>
                </c:pt>
                <c:pt idx="7">
                  <c:v>29</c:v>
                </c:pt>
                <c:pt idx="8">
                  <c:v>28</c:v>
                </c:pt>
                <c:pt idx="9">
                  <c:v>31</c:v>
                </c:pt>
                <c:pt idx="10">
                  <c:v>50</c:v>
                </c:pt>
                <c:pt idx="11">
                  <c:v>32</c:v>
                </c:pt>
                <c:pt idx="12">
                  <c:v>40</c:v>
                </c:pt>
                <c:pt idx="13">
                  <c:v>29</c:v>
                </c:pt>
                <c:pt idx="14">
                  <c:v>38</c:v>
                </c:pt>
                <c:pt idx="15">
                  <c:v>51</c:v>
                </c:pt>
                <c:pt idx="16">
                  <c:v>37</c:v>
                </c:pt>
                <c:pt idx="17">
                  <c:v>31</c:v>
                </c:pt>
                <c:pt idx="18">
                  <c:v>26</c:v>
                </c:pt>
                <c:pt idx="19">
                  <c:v>13</c:v>
                </c:pt>
                <c:pt idx="20">
                  <c:v>153</c:v>
                </c:pt>
                <c:pt idx="21">
                  <c:v>123</c:v>
                </c:pt>
                <c:pt idx="22">
                  <c:v>86</c:v>
                </c:pt>
                <c:pt idx="23">
                  <c:v>80</c:v>
                </c:pt>
                <c:pt idx="24">
                  <c:v>76</c:v>
                </c:pt>
                <c:pt idx="25">
                  <c:v>138</c:v>
                </c:pt>
                <c:pt idx="26">
                  <c:v>82</c:v>
                </c:pt>
                <c:pt idx="27">
                  <c:v>92</c:v>
                </c:pt>
                <c:pt idx="28">
                  <c:v>86</c:v>
                </c:pt>
                <c:pt idx="29">
                  <c:v>53</c:v>
                </c:pt>
                <c:pt idx="30">
                  <c:v>181</c:v>
                </c:pt>
                <c:pt idx="31">
                  <c:v>79</c:v>
                </c:pt>
                <c:pt idx="32">
                  <c:v>84</c:v>
                </c:pt>
                <c:pt idx="33">
                  <c:v>80</c:v>
                </c:pt>
                <c:pt idx="34">
                  <c:v>99</c:v>
                </c:pt>
                <c:pt idx="35">
                  <c:v>177</c:v>
                </c:pt>
                <c:pt idx="36">
                  <c:v>128</c:v>
                </c:pt>
                <c:pt idx="37">
                  <c:v>128</c:v>
                </c:pt>
                <c:pt idx="38">
                  <c:v>216</c:v>
                </c:pt>
                <c:pt idx="39">
                  <c:v>134</c:v>
                </c:pt>
                <c:pt idx="40">
                  <c:v>665</c:v>
                </c:pt>
              </c:numCache>
            </c:numRef>
          </c:yVal>
          <c:smooth val="1"/>
        </c:ser>
        <c:axId val="90420736"/>
        <c:axId val="90422272"/>
      </c:scatterChart>
      <c:valAx>
        <c:axId val="90420736"/>
        <c:scaling>
          <c:orientation val="minMax"/>
          <c:max val="40"/>
        </c:scaling>
        <c:axPos val="b"/>
        <c:numFmt formatCode="General" sourceLinked="1"/>
        <c:tickLblPos val="nextTo"/>
        <c:crossAx val="90422272"/>
        <c:crosses val="autoZero"/>
        <c:crossBetween val="midCat"/>
      </c:valAx>
      <c:valAx>
        <c:axId val="90422272"/>
        <c:scaling>
          <c:orientation val="minMax"/>
        </c:scaling>
        <c:axPos val="l"/>
        <c:majorGridlines/>
        <c:numFmt formatCode="General" sourceLinked="1"/>
        <c:tickLblPos val="nextTo"/>
        <c:crossAx val="90420736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284987371861536"/>
          <c:y val="0.25026709392721785"/>
          <c:w val="0.8591201158817412"/>
          <c:h val="0.53702380952381013"/>
        </c:manualLayout>
      </c:layout>
      <c:scatterChart>
        <c:scatterStyle val="smoothMarker"/>
        <c:ser>
          <c:idx val="0"/>
          <c:order val="0"/>
          <c:tx>
            <c:strRef>
              <c:f>'გაერტიანებულის გრაფიკი'!$D$2</c:f>
              <c:strCache>
                <c:ptCount val="1"/>
                <c:pt idx="0">
                  <c:v>რაოდენობა</c:v>
                </c:pt>
              </c:strCache>
            </c:strRef>
          </c:tx>
          <c:marker>
            <c:symbol val="none"/>
          </c:marker>
          <c:xVal>
            <c:numRef>
              <c:f>'გაერტიანებულის გრაფიკი'!$C$3:$C$14505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'გაერტიანებულის გრაფიკი'!$D$3:$D$14505</c:f>
              <c:numCache>
                <c:formatCode>General</c:formatCode>
                <c:ptCount val="41"/>
                <c:pt idx="0">
                  <c:v>544</c:v>
                </c:pt>
                <c:pt idx="1">
                  <c:v>105</c:v>
                </c:pt>
                <c:pt idx="2">
                  <c:v>134</c:v>
                </c:pt>
                <c:pt idx="3">
                  <c:v>132</c:v>
                </c:pt>
                <c:pt idx="4">
                  <c:v>115</c:v>
                </c:pt>
                <c:pt idx="5">
                  <c:v>134</c:v>
                </c:pt>
                <c:pt idx="6">
                  <c:v>174</c:v>
                </c:pt>
                <c:pt idx="7">
                  <c:v>141</c:v>
                </c:pt>
                <c:pt idx="8">
                  <c:v>178</c:v>
                </c:pt>
                <c:pt idx="9">
                  <c:v>176</c:v>
                </c:pt>
                <c:pt idx="10">
                  <c:v>339</c:v>
                </c:pt>
                <c:pt idx="11">
                  <c:v>210</c:v>
                </c:pt>
                <c:pt idx="12">
                  <c:v>270</c:v>
                </c:pt>
                <c:pt idx="13">
                  <c:v>213</c:v>
                </c:pt>
                <c:pt idx="14">
                  <c:v>249</c:v>
                </c:pt>
                <c:pt idx="15">
                  <c:v>279</c:v>
                </c:pt>
                <c:pt idx="16">
                  <c:v>246</c:v>
                </c:pt>
                <c:pt idx="17">
                  <c:v>207</c:v>
                </c:pt>
                <c:pt idx="18">
                  <c:v>150</c:v>
                </c:pt>
                <c:pt idx="19">
                  <c:v>81</c:v>
                </c:pt>
                <c:pt idx="20">
                  <c:v>912</c:v>
                </c:pt>
                <c:pt idx="21">
                  <c:v>622</c:v>
                </c:pt>
                <c:pt idx="22">
                  <c:v>469</c:v>
                </c:pt>
                <c:pt idx="23">
                  <c:v>419</c:v>
                </c:pt>
                <c:pt idx="24">
                  <c:v>403</c:v>
                </c:pt>
                <c:pt idx="25">
                  <c:v>498</c:v>
                </c:pt>
                <c:pt idx="26">
                  <c:v>375</c:v>
                </c:pt>
                <c:pt idx="27">
                  <c:v>402</c:v>
                </c:pt>
                <c:pt idx="28">
                  <c:v>410</c:v>
                </c:pt>
                <c:pt idx="29">
                  <c:v>261</c:v>
                </c:pt>
                <c:pt idx="30">
                  <c:v>533</c:v>
                </c:pt>
                <c:pt idx="31">
                  <c:v>347</c:v>
                </c:pt>
                <c:pt idx="32">
                  <c:v>357</c:v>
                </c:pt>
                <c:pt idx="33">
                  <c:v>308</c:v>
                </c:pt>
                <c:pt idx="34">
                  <c:v>348</c:v>
                </c:pt>
                <c:pt idx="35">
                  <c:v>469</c:v>
                </c:pt>
                <c:pt idx="36">
                  <c:v>420</c:v>
                </c:pt>
                <c:pt idx="37">
                  <c:v>345</c:v>
                </c:pt>
                <c:pt idx="38">
                  <c:v>524</c:v>
                </c:pt>
                <c:pt idx="39">
                  <c:v>342</c:v>
                </c:pt>
                <c:pt idx="40">
                  <c:v>1621</c:v>
                </c:pt>
              </c:numCache>
            </c:numRef>
          </c:yVal>
          <c:smooth val="1"/>
        </c:ser>
        <c:axId val="91074944"/>
        <c:axId val="91076480"/>
      </c:scatterChart>
      <c:valAx>
        <c:axId val="91074944"/>
        <c:scaling>
          <c:orientation val="minMax"/>
          <c:max val="40"/>
        </c:scaling>
        <c:axPos val="b"/>
        <c:numFmt formatCode="General" sourceLinked="1"/>
        <c:tickLblPos val="nextTo"/>
        <c:crossAx val="91076480"/>
        <c:crosses val="autoZero"/>
        <c:crossBetween val="midCat"/>
      </c:valAx>
      <c:valAx>
        <c:axId val="91076480"/>
        <c:scaling>
          <c:orientation val="minMax"/>
        </c:scaling>
        <c:axPos val="l"/>
        <c:majorGridlines/>
        <c:numFmt formatCode="General" sourceLinked="1"/>
        <c:tickLblPos val="nextTo"/>
        <c:crossAx val="91074944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7419117049045271"/>
          <c:y val="0.21465610174122593"/>
          <c:w val="0.75430239780260944"/>
          <c:h val="0.58436854699156149"/>
        </c:manualLayout>
      </c:layout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'საგამოცდოს გრაფიკი'!$A$383:$A$14631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'საგამოცდოს გრაფიკი'!$B$383:$B$14631</c:f>
              <c:numCache>
                <c:formatCode>General</c:formatCode>
                <c:ptCount val="41"/>
                <c:pt idx="0">
                  <c:v>381</c:v>
                </c:pt>
                <c:pt idx="1">
                  <c:v>22</c:v>
                </c:pt>
                <c:pt idx="2">
                  <c:v>23</c:v>
                </c:pt>
                <c:pt idx="3">
                  <c:v>21</c:v>
                </c:pt>
                <c:pt idx="4">
                  <c:v>34</c:v>
                </c:pt>
                <c:pt idx="5">
                  <c:v>61</c:v>
                </c:pt>
                <c:pt idx="6">
                  <c:v>36</c:v>
                </c:pt>
                <c:pt idx="7">
                  <c:v>65</c:v>
                </c:pt>
                <c:pt idx="8">
                  <c:v>59</c:v>
                </c:pt>
                <c:pt idx="9">
                  <c:v>46</c:v>
                </c:pt>
                <c:pt idx="10">
                  <c:v>103</c:v>
                </c:pt>
                <c:pt idx="11">
                  <c:v>79</c:v>
                </c:pt>
                <c:pt idx="12">
                  <c:v>93</c:v>
                </c:pt>
                <c:pt idx="13">
                  <c:v>101</c:v>
                </c:pt>
                <c:pt idx="14">
                  <c:v>117</c:v>
                </c:pt>
                <c:pt idx="15">
                  <c:v>173</c:v>
                </c:pt>
                <c:pt idx="16">
                  <c:v>197</c:v>
                </c:pt>
                <c:pt idx="17">
                  <c:v>149</c:v>
                </c:pt>
                <c:pt idx="18">
                  <c:v>139</c:v>
                </c:pt>
                <c:pt idx="19">
                  <c:v>55</c:v>
                </c:pt>
                <c:pt idx="20">
                  <c:v>690</c:v>
                </c:pt>
                <c:pt idx="21">
                  <c:v>457</c:v>
                </c:pt>
                <c:pt idx="22">
                  <c:v>417</c:v>
                </c:pt>
                <c:pt idx="23">
                  <c:v>356</c:v>
                </c:pt>
                <c:pt idx="24">
                  <c:v>415</c:v>
                </c:pt>
                <c:pt idx="25">
                  <c:v>521</c:v>
                </c:pt>
                <c:pt idx="26">
                  <c:v>463</c:v>
                </c:pt>
                <c:pt idx="27">
                  <c:v>522</c:v>
                </c:pt>
                <c:pt idx="28">
                  <c:v>623</c:v>
                </c:pt>
                <c:pt idx="29">
                  <c:v>544</c:v>
                </c:pt>
                <c:pt idx="30">
                  <c:v>776</c:v>
                </c:pt>
                <c:pt idx="31">
                  <c:v>476</c:v>
                </c:pt>
                <c:pt idx="32">
                  <c:v>644</c:v>
                </c:pt>
                <c:pt idx="33">
                  <c:v>562</c:v>
                </c:pt>
                <c:pt idx="34">
                  <c:v>600</c:v>
                </c:pt>
                <c:pt idx="35">
                  <c:v>725</c:v>
                </c:pt>
                <c:pt idx="36">
                  <c:v>720</c:v>
                </c:pt>
                <c:pt idx="37">
                  <c:v>716</c:v>
                </c:pt>
                <c:pt idx="38">
                  <c:v>885</c:v>
                </c:pt>
                <c:pt idx="39">
                  <c:v>585</c:v>
                </c:pt>
                <c:pt idx="40">
                  <c:v>938</c:v>
                </c:pt>
              </c:numCache>
            </c:numRef>
          </c:yVal>
          <c:smooth val="1"/>
        </c:ser>
        <c:axId val="91236224"/>
        <c:axId val="91237760"/>
      </c:scatterChart>
      <c:valAx>
        <c:axId val="91236224"/>
        <c:scaling>
          <c:orientation val="minMax"/>
          <c:max val="40"/>
        </c:scaling>
        <c:axPos val="b"/>
        <c:numFmt formatCode="General" sourceLinked="1"/>
        <c:tickLblPos val="nextTo"/>
        <c:crossAx val="91237760"/>
        <c:crosses val="autoZero"/>
        <c:crossBetween val="midCat"/>
      </c:valAx>
      <c:valAx>
        <c:axId val="91237760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91236224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548033433090276"/>
          <c:y val="0.19028944298629394"/>
          <c:w val="0.76943746243457389"/>
          <c:h val="0.60366320687186825"/>
        </c:manualLayout>
      </c:layout>
      <c:scatterChart>
        <c:scatterStyle val="smoothMarker"/>
        <c:ser>
          <c:idx val="0"/>
          <c:order val="0"/>
          <c:tx>
            <c:strRef>
              <c:f>'ფაკულტეტის გრაფიკი'!$C$2</c:f>
              <c:strCache>
                <c:ptCount val="1"/>
                <c:pt idx="0">
                  <c:v>raodenoba</c:v>
                </c:pt>
              </c:strCache>
            </c:strRef>
          </c:tx>
          <c:marker>
            <c:symbol val="none"/>
          </c:marker>
          <c:xVal>
            <c:numRef>
              <c:f>'ფაკულტეტის გრაფიკი'!$B$3:$B$1106</c:f>
              <c:numCache>
                <c:formatCode>General</c:formatCode>
                <c:ptCount val="35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  <c:pt idx="21">
                  <c:v>27</c:v>
                </c:pt>
                <c:pt idx="22">
                  <c:v>28</c:v>
                </c:pt>
                <c:pt idx="23">
                  <c:v>29</c:v>
                </c:pt>
                <c:pt idx="24">
                  <c:v>30</c:v>
                </c:pt>
                <c:pt idx="25">
                  <c:v>31</c:v>
                </c:pt>
                <c:pt idx="26">
                  <c:v>32</c:v>
                </c:pt>
                <c:pt idx="27">
                  <c:v>33</c:v>
                </c:pt>
                <c:pt idx="28">
                  <c:v>34</c:v>
                </c:pt>
                <c:pt idx="29">
                  <c:v>35</c:v>
                </c:pt>
                <c:pt idx="30">
                  <c:v>36</c:v>
                </c:pt>
                <c:pt idx="31">
                  <c:v>37</c:v>
                </c:pt>
                <c:pt idx="32">
                  <c:v>38</c:v>
                </c:pt>
                <c:pt idx="33">
                  <c:v>39</c:v>
                </c:pt>
                <c:pt idx="34">
                  <c:v>40</c:v>
                </c:pt>
              </c:numCache>
            </c:numRef>
          </c:xVal>
          <c:yVal>
            <c:numRef>
              <c:f>'ფაკულტეტის გრაფიკი'!$C$3:$C$1106</c:f>
              <c:numCache>
                <c:formatCode>General</c:formatCode>
                <c:ptCount val="35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7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17</c:v>
                </c:pt>
                <c:pt idx="15">
                  <c:v>20</c:v>
                </c:pt>
                <c:pt idx="16">
                  <c:v>14</c:v>
                </c:pt>
                <c:pt idx="17">
                  <c:v>20</c:v>
                </c:pt>
                <c:pt idx="18">
                  <c:v>18</c:v>
                </c:pt>
                <c:pt idx="19">
                  <c:v>24</c:v>
                </c:pt>
                <c:pt idx="20">
                  <c:v>17</c:v>
                </c:pt>
                <c:pt idx="21">
                  <c:v>26</c:v>
                </c:pt>
                <c:pt idx="22">
                  <c:v>33</c:v>
                </c:pt>
                <c:pt idx="23">
                  <c:v>21</c:v>
                </c:pt>
                <c:pt idx="24">
                  <c:v>63</c:v>
                </c:pt>
                <c:pt idx="25">
                  <c:v>33</c:v>
                </c:pt>
                <c:pt idx="26">
                  <c:v>50</c:v>
                </c:pt>
                <c:pt idx="27">
                  <c:v>43</c:v>
                </c:pt>
                <c:pt idx="28">
                  <c:v>41</c:v>
                </c:pt>
                <c:pt idx="29">
                  <c:v>93</c:v>
                </c:pt>
                <c:pt idx="30">
                  <c:v>89</c:v>
                </c:pt>
                <c:pt idx="31">
                  <c:v>64</c:v>
                </c:pt>
                <c:pt idx="32">
                  <c:v>140</c:v>
                </c:pt>
                <c:pt idx="33">
                  <c:v>50</c:v>
                </c:pt>
                <c:pt idx="34">
                  <c:v>165</c:v>
                </c:pt>
              </c:numCache>
            </c:numRef>
          </c:yVal>
          <c:smooth val="1"/>
        </c:ser>
        <c:axId val="92499968"/>
        <c:axId val="92501504"/>
      </c:scatterChart>
      <c:valAx>
        <c:axId val="92499968"/>
        <c:scaling>
          <c:orientation val="minMax"/>
          <c:max val="40"/>
        </c:scaling>
        <c:axPos val="b"/>
        <c:numFmt formatCode="General" sourceLinked="1"/>
        <c:tickLblPos val="nextTo"/>
        <c:crossAx val="92501504"/>
        <c:crosses val="autoZero"/>
        <c:crossBetween val="midCat"/>
      </c:valAx>
      <c:valAx>
        <c:axId val="92501504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92499968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492200862631471"/>
          <c:y val="0.23153034442123324"/>
          <c:w val="0.78770861838991579"/>
          <c:h val="0.55955219883228735"/>
        </c:manualLayout>
      </c:layout>
      <c:scatterChart>
        <c:scatterStyle val="smoothMarker"/>
        <c:ser>
          <c:idx val="0"/>
          <c:order val="0"/>
          <c:tx>
            <c:strRef>
              <c:f>'გაერთიანებული გრაფიკი'!$D$1</c:f>
              <c:strCache>
                <c:ptCount val="1"/>
                <c:pt idx="0">
                  <c:v>raodenoba</c:v>
                </c:pt>
              </c:strCache>
            </c:strRef>
          </c:tx>
          <c:marker>
            <c:symbol val="none"/>
          </c:marker>
          <c:xVal>
            <c:numRef>
              <c:f>'გაერთიანებული გრაფიკი'!$C$2:$C$15700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გრაფიკი'!$D$2:$D$15700</c:f>
              <c:numCache>
                <c:formatCode>General</c:formatCode>
                <c:ptCount val="41"/>
                <c:pt idx="0">
                  <c:v>384</c:v>
                </c:pt>
                <c:pt idx="1">
                  <c:v>22</c:v>
                </c:pt>
                <c:pt idx="2">
                  <c:v>24</c:v>
                </c:pt>
                <c:pt idx="3">
                  <c:v>22</c:v>
                </c:pt>
                <c:pt idx="4">
                  <c:v>34</c:v>
                </c:pt>
                <c:pt idx="5">
                  <c:v>61</c:v>
                </c:pt>
                <c:pt idx="6">
                  <c:v>37</c:v>
                </c:pt>
                <c:pt idx="7">
                  <c:v>65</c:v>
                </c:pt>
                <c:pt idx="8">
                  <c:v>59</c:v>
                </c:pt>
                <c:pt idx="9">
                  <c:v>46</c:v>
                </c:pt>
                <c:pt idx="10">
                  <c:v>105</c:v>
                </c:pt>
                <c:pt idx="11">
                  <c:v>81</c:v>
                </c:pt>
                <c:pt idx="12">
                  <c:v>94</c:v>
                </c:pt>
                <c:pt idx="13">
                  <c:v>102</c:v>
                </c:pt>
                <c:pt idx="14">
                  <c:v>119</c:v>
                </c:pt>
                <c:pt idx="15">
                  <c:v>180</c:v>
                </c:pt>
                <c:pt idx="16">
                  <c:v>200</c:v>
                </c:pt>
                <c:pt idx="17">
                  <c:v>151</c:v>
                </c:pt>
                <c:pt idx="18">
                  <c:v>140</c:v>
                </c:pt>
                <c:pt idx="19">
                  <c:v>56</c:v>
                </c:pt>
                <c:pt idx="20">
                  <c:v>707</c:v>
                </c:pt>
                <c:pt idx="21">
                  <c:v>477</c:v>
                </c:pt>
                <c:pt idx="22">
                  <c:v>431</c:v>
                </c:pt>
                <c:pt idx="23">
                  <c:v>376</c:v>
                </c:pt>
                <c:pt idx="24">
                  <c:v>433</c:v>
                </c:pt>
                <c:pt idx="25">
                  <c:v>545</c:v>
                </c:pt>
                <c:pt idx="26">
                  <c:v>480</c:v>
                </c:pt>
                <c:pt idx="27">
                  <c:v>548</c:v>
                </c:pt>
                <c:pt idx="28">
                  <c:v>656</c:v>
                </c:pt>
                <c:pt idx="29">
                  <c:v>565</c:v>
                </c:pt>
                <c:pt idx="30">
                  <c:v>839</c:v>
                </c:pt>
                <c:pt idx="31">
                  <c:v>509</c:v>
                </c:pt>
                <c:pt idx="32">
                  <c:v>694</c:v>
                </c:pt>
                <c:pt idx="33">
                  <c:v>605</c:v>
                </c:pt>
                <c:pt idx="34">
                  <c:v>641</c:v>
                </c:pt>
                <c:pt idx="35">
                  <c:v>818</c:v>
                </c:pt>
                <c:pt idx="36">
                  <c:v>809</c:v>
                </c:pt>
                <c:pt idx="37">
                  <c:v>780</c:v>
                </c:pt>
                <c:pt idx="38">
                  <c:v>1025</c:v>
                </c:pt>
                <c:pt idx="39">
                  <c:v>635</c:v>
                </c:pt>
                <c:pt idx="40">
                  <c:v>1103</c:v>
                </c:pt>
              </c:numCache>
            </c:numRef>
          </c:yVal>
          <c:smooth val="1"/>
        </c:ser>
        <c:axId val="97917184"/>
        <c:axId val="97918976"/>
      </c:scatterChart>
      <c:valAx>
        <c:axId val="97917184"/>
        <c:scaling>
          <c:orientation val="minMax"/>
          <c:max val="40"/>
        </c:scaling>
        <c:axPos val="b"/>
        <c:numFmt formatCode="General" sourceLinked="1"/>
        <c:tickLblPos val="nextTo"/>
        <c:crossAx val="97918976"/>
        <c:crosses val="autoZero"/>
        <c:crossBetween val="midCat"/>
      </c:valAx>
      <c:valAx>
        <c:axId val="97918976"/>
        <c:scaling>
          <c:orientation val="minMax"/>
          <c:min val="0"/>
        </c:scaling>
        <c:axPos val="l"/>
        <c:majorGridlines/>
        <c:numFmt formatCode="General" sourceLinked="1"/>
        <c:tickLblPos val="nextTo"/>
        <c:crossAx val="97917184"/>
        <c:crosses val="autoZero"/>
        <c:crossBetween val="midCat"/>
      </c:valAx>
    </c:plotArea>
    <c:plotVisOnly val="1"/>
    <c:dispBlanksAs val="gap"/>
  </c:chart>
  <c:externalData r:id="rId1"/>
  <c:userShapes r:id="rId2"/>
</c:chartSpace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0.23711</cdr:x>
      <cdr:y>0.02332</cdr:y>
    </cdr:from>
    <cdr:to>
      <cdr:x>0.73475</cdr:x>
      <cdr:y>0.14286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752600" y="76200"/>
          <a:ext cx="3678256" cy="3905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0.20879</cdr:x>
      <cdr:y>0.01458</cdr:y>
    </cdr:from>
    <cdr:to>
      <cdr:x>0.80377</cdr:x>
      <cdr:y>0.19825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266826" y="47625"/>
          <a:ext cx="3609975" cy="600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0.2292</cdr:x>
      <cdr:y>0.03499</cdr:y>
    </cdr:from>
    <cdr:to>
      <cdr:x>0.8336</cdr:x>
      <cdr:y>0.21574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390651" y="114300"/>
          <a:ext cx="3667125" cy="590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ეკონომიკისა და ბიზნესის ფაკულტეტის</a:t>
          </a:r>
        </a:p>
        <a:p xmlns:a="http://schemas.openxmlformats.org/drawingml/2006/main">
          <a:pPr algn="ctr"/>
          <a:r>
            <a:rPr lang="ka-GE" sz="1100" b="1" dirty="0"/>
            <a:t>საგამოცდო ცენტრის მიერ ჩატარებული გამოცდები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0.03611</cdr:x>
      <cdr:y>0.30904</cdr:y>
    </cdr:from>
    <cdr:to>
      <cdr:x>0.10675</cdr:x>
      <cdr:y>0.81633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19076" y="1009650"/>
          <a:ext cx="428625" cy="1657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0.0471</cdr:x>
      <cdr:y>0.22449</cdr:y>
    </cdr:from>
    <cdr:to>
      <cdr:x>0.10361</cdr:x>
      <cdr:y>0.84257</cdr:y>
    </cdr:to>
    <cdr:sp macro="" textlink="">
      <cdr:nvSpPr>
        <cdr:cNvPr id="10" name="TextBox 9"/>
        <cdr:cNvSpPr txBox="1"/>
      </cdr:nvSpPr>
      <cdr:spPr>
        <a:xfrm xmlns:a="http://schemas.openxmlformats.org/drawingml/2006/main" rot="16200000">
          <a:off x="-552445" y="1571625"/>
          <a:ext cx="2019300" cy="3428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050"/>
            <a:t>სტუდენტთა</a:t>
          </a:r>
          <a:r>
            <a:rPr lang="ka-GE" sz="1100" baseline="0"/>
            <a:t> რაოდენობა</a:t>
          </a:r>
          <a:endParaRPr lang="en-US" sz="1100"/>
        </a:p>
      </cdr:txBody>
    </cdr:sp>
  </cdr:relSizeAnchor>
  <cdr:relSizeAnchor xmlns:cdr="http://schemas.openxmlformats.org/drawingml/2006/chartDrawing">
    <cdr:from>
      <cdr:x>0.35793</cdr:x>
      <cdr:y>0.90671</cdr:y>
    </cdr:from>
    <cdr:to>
      <cdr:x>0.6876</cdr:x>
      <cdr:y>0.97668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171700" y="2962276"/>
          <a:ext cx="2000251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/>
            <a:t>მიღებული</a:t>
          </a:r>
          <a:r>
            <a:rPr lang="ka-GE" sz="1100" baseline="0"/>
            <a:t> </a:t>
          </a:r>
          <a:r>
            <a:rPr lang="ka-GE" sz="1050" baseline="0"/>
            <a:t>შეფასება</a:t>
          </a:r>
          <a:endParaRPr lang="en-US" sz="105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0.46667</cdr:x>
      <cdr:y>0.66667</cdr:y>
    </cdr:from>
    <cdr:to>
      <cdr:x>0.66667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33600" y="2600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0.37104</cdr:x>
      <cdr:y>0.8863</cdr:y>
    </cdr:from>
    <cdr:to>
      <cdr:x>0.99849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94474" y="2895600"/>
          <a:ext cx="4894723" cy="3714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მიღებული  </a:t>
          </a:r>
          <a:r>
            <a:rPr lang="ka-GE" sz="1100" b="1" dirty="0" smtClean="0"/>
            <a:t> </a:t>
          </a:r>
          <a:r>
            <a:rPr lang="ka-GE" sz="1100" b="1" dirty="0"/>
            <a:t>შეფასება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0.03163</cdr:x>
      <cdr:y>0.9119</cdr:y>
    </cdr:from>
    <cdr:to>
      <cdr:x>0.3012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0024" y="3648074"/>
          <a:ext cx="1704975" cy="352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/>
        </a:p>
      </cdr:txBody>
    </cdr:sp>
  </cdr:relSizeAnchor>
  <cdr:relSizeAnchor xmlns:cdr="http://schemas.openxmlformats.org/drawingml/2006/chartDrawing">
    <cdr:from>
      <cdr:x>0.01954</cdr:x>
      <cdr:y>0.37318</cdr:y>
    </cdr:from>
    <cdr:to>
      <cdr:x>0.07814</cdr:x>
      <cdr:y>0.55977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52400" y="1219200"/>
          <a:ext cx="4572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0.05861</cdr:x>
      <cdr:y>0.32653</cdr:y>
    </cdr:from>
    <cdr:to>
      <cdr:x>0.09768</cdr:x>
      <cdr:y>0.65889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66675" y="1457325"/>
          <a:ext cx="108585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0.19536</cdr:x>
      <cdr:y>0.02332</cdr:y>
    </cdr:from>
    <cdr:to>
      <cdr:x>0.87527</cdr:x>
      <cdr:y>0.14835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524000" y="76200"/>
          <a:ext cx="5303980" cy="408467"/>
        </a:xfrm>
        <a:prstGeom xmlns:a="http://schemas.openxmlformats.org/drawingml/2006/main" prst="rect">
          <a:avLst/>
        </a:prstGeom>
      </cdr:spPr>
    </cdr:pic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0.406</cdr:x>
      <cdr:y>0.71257</cdr:y>
    </cdr:from>
    <cdr:to>
      <cdr:x>0.55766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47925" y="30099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b="0" i="0" baseline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0.37864</cdr:x>
      <cdr:y>0.93209</cdr:y>
    </cdr:from>
    <cdr:to>
      <cdr:x>0.80834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1800" y="2971800"/>
          <a:ext cx="3372543" cy="212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>
              <a:latin typeface="+mn-lt"/>
              <a:ea typeface="+mn-ea"/>
              <a:cs typeface="+mn-cs"/>
            </a:rPr>
            <a:t>მიღებული   შეფასება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0.15798</cdr:x>
      <cdr:y>0.04491</cdr:y>
    </cdr:from>
    <cdr:to>
      <cdr:x>0.84202</cdr:x>
      <cdr:y>0.21257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52500" y="142875"/>
          <a:ext cx="4124325" cy="5333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ფსიქოლოგიისა</a:t>
          </a:r>
          <a:r>
            <a:rPr lang="ka-GE" sz="1100" dirty="0"/>
            <a:t> </a:t>
          </a:r>
          <a:r>
            <a:rPr lang="ka-GE" sz="1100" b="1" dirty="0"/>
            <a:t>და</a:t>
          </a:r>
          <a:r>
            <a:rPr lang="ka-GE" sz="1100" dirty="0"/>
            <a:t> </a:t>
          </a:r>
          <a:r>
            <a:rPr lang="ka-GE" sz="1100" b="1" dirty="0"/>
            <a:t>განათლების</a:t>
          </a:r>
          <a:r>
            <a:rPr lang="ka-GE" sz="1100" dirty="0"/>
            <a:t> </a:t>
          </a:r>
          <a:r>
            <a:rPr lang="ka-GE" sz="1100" b="1" dirty="0"/>
            <a:t>მეცნიერებათა</a:t>
          </a:r>
          <a:r>
            <a:rPr lang="ka-GE" sz="1100" dirty="0"/>
            <a:t> </a:t>
          </a:r>
          <a:r>
            <a:rPr lang="ka-GE" sz="1100" b="1" dirty="0"/>
            <a:t>ფაკულტეტზე</a:t>
          </a:r>
        </a:p>
        <a:p xmlns:a="http://schemas.openxmlformats.org/drawingml/2006/main">
          <a:pPr algn="ctr"/>
          <a:r>
            <a:rPr lang="ka-GE" sz="1100" baseline="0" dirty="0"/>
            <a:t> </a:t>
          </a:r>
          <a:r>
            <a:rPr lang="ka-GE" sz="1100" b="1" baseline="0" dirty="0"/>
            <a:t>საგამოცდო</a:t>
          </a:r>
          <a:r>
            <a:rPr lang="ka-GE" sz="1100" baseline="0" dirty="0"/>
            <a:t> </a:t>
          </a:r>
          <a:r>
            <a:rPr lang="ka-GE" sz="1100" b="1" baseline="0" dirty="0"/>
            <a:t>ცენტრის</a:t>
          </a:r>
          <a:r>
            <a:rPr lang="ka-GE" sz="1100" baseline="0" dirty="0"/>
            <a:t> </a:t>
          </a:r>
          <a:r>
            <a:rPr lang="ka-GE" sz="1100" b="1" baseline="0" dirty="0"/>
            <a:t>მიერ</a:t>
          </a:r>
          <a:r>
            <a:rPr lang="ka-GE" sz="1100" baseline="0" dirty="0"/>
            <a:t> </a:t>
          </a:r>
          <a:r>
            <a:rPr lang="ka-GE" sz="1100" b="1" baseline="0" dirty="0"/>
            <a:t>ჩატარებული</a:t>
          </a:r>
          <a:r>
            <a:rPr lang="ka-GE" sz="1100" baseline="0" dirty="0"/>
            <a:t> </a:t>
          </a:r>
          <a:r>
            <a:rPr lang="ka-GE" sz="1100" b="1" baseline="0" dirty="0"/>
            <a:t>გამოცდები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0.04108</cdr:x>
      <cdr:y>0.26906</cdr:y>
    </cdr:from>
    <cdr:to>
      <cdr:x>0.1085</cdr:x>
      <cdr:y>0.59375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0" y="1119188"/>
          <a:ext cx="1014412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რაოდენობა</a:t>
          </a:r>
          <a:endParaRPr lang="en-US" sz="1100" b="1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0.36842</cdr:x>
      <cdr:y>0.90909</cdr:y>
    </cdr:from>
    <cdr:to>
      <cdr:x>0.80104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67000" y="3048000"/>
          <a:ext cx="3131735" cy="2978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მიღებული</a:t>
          </a:r>
          <a:r>
            <a:rPr lang="ka-GE" sz="1100" b="1" baseline="0" dirty="0"/>
            <a:t> შეფასება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0.01077</cdr:x>
      <cdr:y>0.91071</cdr:y>
    </cdr:from>
    <cdr:to>
      <cdr:x>0.24237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7150" y="2914650"/>
          <a:ext cx="1228725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000"/>
        </a:p>
      </cdr:txBody>
    </cdr:sp>
  </cdr:relSizeAnchor>
  <cdr:relSizeAnchor xmlns:cdr="http://schemas.openxmlformats.org/drawingml/2006/chartDrawing">
    <cdr:from>
      <cdr:x>0.06463</cdr:x>
      <cdr:y>0.05357</cdr:y>
    </cdr:from>
    <cdr:to>
      <cdr:x>0.23698</cdr:x>
      <cdr:y>0.33929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42900" y="1714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</cdr:x>
      <cdr:y>0.02381</cdr:y>
    </cdr:from>
    <cdr:to>
      <cdr:x>0.23519</cdr:x>
      <cdr:y>0.30952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76200"/>
          <a:ext cx="1247776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</cdr:x>
      <cdr:y>0.23256</cdr:y>
    </cdr:from>
    <cdr:to>
      <cdr:x>0.03669</cdr:x>
      <cdr:y>0.7823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-979654" y="1513054"/>
          <a:ext cx="1801278" cy="2991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სტუდენტთა 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0.24</cdr:x>
      <cdr:y>0.02326</cdr:y>
    </cdr:from>
    <cdr:to>
      <cdr:x>0.91458</cdr:x>
      <cdr:y>0.16432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828800" y="76200"/>
          <a:ext cx="5140336" cy="462213"/>
        </a:xfrm>
        <a:prstGeom xmlns:a="http://schemas.openxmlformats.org/drawingml/2006/main" prst="rect">
          <a:avLst/>
        </a:prstGeom>
      </cdr:spPr>
    </cdr:pic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0.37519</cdr:x>
      <cdr:y>0.0849</cdr:y>
    </cdr:from>
    <cdr:to>
      <cdr:x>0.53495</cdr:x>
      <cdr:y>0.36076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47455" y="28142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0.13313</cdr:x>
      <cdr:y>0.03527</cdr:y>
    </cdr:from>
    <cdr:to>
      <cdr:x>0.91679</cdr:x>
      <cdr:y>0.18417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62000" y="116897"/>
          <a:ext cx="4485409" cy="4935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ჰუმანიტარულ მეცნიერებათა</a:t>
          </a:r>
          <a:r>
            <a:rPr lang="ka-GE" sz="1100" b="1" baseline="0"/>
            <a:t> ფაკულტეტი</a:t>
          </a:r>
        </a:p>
        <a:p xmlns:a="http://schemas.openxmlformats.org/drawingml/2006/main">
          <a:pPr algn="ctr"/>
          <a:r>
            <a:rPr lang="ka-GE" sz="1100" b="1" baseline="0"/>
            <a:t>საგამოცდო ცენტრის მიერ ჩატარებული გამოცდები</a:t>
          </a:r>
          <a:endParaRPr lang="en-US" sz="1100" b="1"/>
        </a:p>
      </cdr:txBody>
    </cdr:sp>
  </cdr:relSizeAnchor>
  <cdr:relSizeAnchor xmlns:cdr="http://schemas.openxmlformats.org/drawingml/2006/chartDrawing">
    <cdr:from>
      <cdr:x>0.39924</cdr:x>
      <cdr:y>0.87805</cdr:y>
    </cdr:from>
    <cdr:to>
      <cdr:x>0.69501</cdr:x>
      <cdr:y>0.99299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905276" y="2743200"/>
          <a:ext cx="2152348" cy="3590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სტუდენტთა</a:t>
          </a:r>
          <a:r>
            <a:rPr lang="ka-GE" sz="1100" b="1" baseline="0" dirty="0"/>
            <a:t> შეფასება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0.01631</cdr:x>
      <cdr:y>0.2052</cdr:y>
    </cdr:from>
    <cdr:to>
      <cdr:x>0.08195</cdr:x>
      <cdr:y>0.73393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-594662" y="1368353"/>
          <a:ext cx="1752600" cy="3762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სტედენტთა რაოდენობა</a:t>
          </a:r>
          <a:endParaRPr lang="en-US" sz="1100" b="1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0.38462</cdr:x>
      <cdr:y>0.85714</cdr:y>
    </cdr:from>
    <cdr:to>
      <cdr:x>0.62376</cdr:x>
      <cdr:y>0.94877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48000" y="2743200"/>
          <a:ext cx="1895136" cy="2932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მიღებული</a:t>
          </a:r>
          <a:r>
            <a:rPr lang="ka-GE" sz="1100" dirty="0" smtClean="0"/>
            <a:t> </a:t>
          </a:r>
          <a:r>
            <a:rPr lang="ka-GE" sz="1100" b="1" dirty="0" smtClean="0"/>
            <a:t>შეფასება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</cdr:x>
      <cdr:y>0.16667</cdr:y>
    </cdr:from>
    <cdr:to>
      <cdr:x>0.05435</cdr:x>
      <cdr:y>0.77463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1214700" y="1290900"/>
          <a:ext cx="1945714" cy="430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სტუდენტთა რაოდენობა</a:t>
          </a:r>
          <a:endParaRPr lang="en-US" sz="1100" b="1" dirty="0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0.25729</cdr:x>
      <cdr:y>0.0102</cdr:y>
    </cdr:from>
    <cdr:to>
      <cdr:x>0.73456</cdr:x>
      <cdr:y>0.15816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47850" y="38100"/>
          <a:ext cx="3427682" cy="5524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                    მედიცინის ფაკულტეტი</a:t>
          </a:r>
        </a:p>
        <a:p xmlns:a="http://schemas.openxmlformats.org/drawingml/2006/main">
          <a:r>
            <a:rPr lang="ka-GE" sz="1100" b="1"/>
            <a:t> საგამოცდო ცენტრის მიერ ჩატარებული გამოცდები</a:t>
          </a:r>
          <a:endParaRPr lang="en-US" sz="1100" b="1"/>
        </a:p>
      </cdr:txBody>
    </cdr:sp>
  </cdr:relSizeAnchor>
  <cdr:relSizeAnchor xmlns:cdr="http://schemas.openxmlformats.org/drawingml/2006/chartDrawing">
    <cdr:from>
      <cdr:x>0.03467</cdr:x>
      <cdr:y>0.47959</cdr:y>
    </cdr:from>
    <cdr:to>
      <cdr:x>0.12226</cdr:x>
      <cdr:y>0.72449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47622" y="2019298"/>
          <a:ext cx="914400" cy="4572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სტუდენტთა</a:t>
          </a:r>
          <a:r>
            <a:rPr lang="ka-GE" sz="1100" dirty="0"/>
            <a:t> </a:t>
          </a:r>
          <a:r>
            <a:rPr lang="ka-GE" sz="1100" b="1" dirty="0"/>
            <a:t>რაოდენობა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0.40318</cdr:x>
      <cdr:y>0.8683</cdr:y>
    </cdr:from>
    <cdr:to>
      <cdr:x>0.65782</cdr:x>
      <cdr:y>0.97366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95600" y="2511971"/>
          <a:ext cx="1828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ka-GE" sz="1100" b="1" dirty="0" smtClean="0"/>
            <a:t>მიღებული შეფასება</a:t>
          </a:r>
          <a:endParaRPr lang="en-US" sz="1100" b="1" dirty="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0.45369</cdr:x>
      <cdr:y>0.7513</cdr:y>
    </cdr:from>
    <cdr:to>
      <cdr:x>0.6044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52726" y="3362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0.39874</cdr:x>
      <cdr:y>0.87824</cdr:y>
    </cdr:from>
    <cdr:to>
      <cdr:x>0.74254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19350" y="3228974"/>
          <a:ext cx="2085975" cy="44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მიღებული</a:t>
          </a:r>
          <a:r>
            <a:rPr lang="ka-GE" sz="1100" dirty="0"/>
            <a:t> </a:t>
          </a:r>
          <a:r>
            <a:rPr lang="ka-GE" sz="1100" b="1" dirty="0"/>
            <a:t>შეფასება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0.02669</cdr:x>
      <cdr:y>0.35233</cdr:y>
    </cdr:from>
    <cdr:to>
      <cdr:x>0.17739</cdr:x>
      <cdr:y>0.68394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9526" y="1447800"/>
          <a:ext cx="12192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სტუდენტთა</a:t>
          </a:r>
          <a:r>
            <a:rPr lang="ka-GE" sz="1100" dirty="0"/>
            <a:t> </a:t>
          </a:r>
          <a:r>
            <a:rPr lang="ka-GE" sz="1100" b="1" dirty="0"/>
            <a:t>რაოდენობა</a:t>
          </a:r>
          <a:endParaRPr lang="en-US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0.39137</cdr:x>
      <cdr:y>0.90223</cdr:y>
    </cdr:from>
    <cdr:to>
      <cdr:x>0.7057</cdr:x>
      <cdr:y>0.98045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419350" y="3076575"/>
          <a:ext cx="1943099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dirty="0"/>
            <a:t>მიღებული </a:t>
          </a:r>
          <a:r>
            <a:rPr lang="ka-GE" sz="1050" dirty="0"/>
            <a:t>შეფასება</a:t>
          </a:r>
          <a:endParaRPr lang="en-US" sz="1050" dirty="0"/>
        </a:p>
      </cdr:txBody>
    </cdr:sp>
  </cdr:relSizeAnchor>
  <cdr:relSizeAnchor xmlns:cdr="http://schemas.openxmlformats.org/drawingml/2006/chartDrawing">
    <cdr:from>
      <cdr:x>0.03544</cdr:x>
      <cdr:y>0.39106</cdr:y>
    </cdr:from>
    <cdr:to>
      <cdr:x>0.10324</cdr:x>
      <cdr:y>0.77095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-219074" y="1771652"/>
          <a:ext cx="1295401" cy="419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050"/>
            <a:t>სტუდენტთა</a:t>
          </a:r>
          <a:r>
            <a:rPr lang="ka-GE" sz="1100" baseline="0"/>
            <a:t> რაოდენობა</a:t>
          </a:r>
          <a:endParaRPr lang="en-US" sz="1100"/>
        </a:p>
      </cdr:txBody>
    </cdr:sp>
  </cdr:relSizeAnchor>
  <cdr:relSizeAnchor xmlns:cdr="http://schemas.openxmlformats.org/drawingml/2006/chartDrawing">
    <cdr:from>
      <cdr:x>0.23421</cdr:x>
      <cdr:y>0.03073</cdr:y>
    </cdr:from>
    <cdr:to>
      <cdr:x>0.75347</cdr:x>
      <cdr:y>0.18436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47800" y="104775"/>
          <a:ext cx="3209925" cy="523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050" dirty="0"/>
        </a:p>
      </cdr:txBody>
    </cdr:sp>
  </cdr:relSizeAnchor>
  <cdr:relSizeAnchor xmlns:cdr="http://schemas.openxmlformats.org/drawingml/2006/chartDrawing">
    <cdr:from>
      <cdr:x>0.21875</cdr:x>
      <cdr:y>0</cdr:y>
    </cdr:from>
    <cdr:to>
      <cdr:x>0.87964</cdr:x>
      <cdr:y>0.11979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600200" y="0"/>
          <a:ext cx="4834547" cy="408467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0.27083</cdr:x>
      <cdr:y>0.02431</cdr:y>
    </cdr:from>
    <cdr:to>
      <cdr:x>0.72708</cdr:x>
      <cdr:y>0.15278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38249" y="66675"/>
          <a:ext cx="2085975" cy="352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0.46599</cdr:x>
      <cdr:y>0.10465</cdr:y>
    </cdr:from>
    <cdr:to>
      <cdr:x>0.62925</cdr:x>
      <cdr:y>0.38372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09850" y="3429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0.16667</cdr:x>
      <cdr:y>0.02035</cdr:y>
    </cdr:from>
    <cdr:to>
      <cdr:x>1</cdr:x>
      <cdr:y>0.18314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33450" y="66675"/>
          <a:ext cx="4667249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0.03571</cdr:x>
      <cdr:y>0.12209</cdr:y>
    </cdr:from>
    <cdr:to>
      <cdr:x>0.10204</cdr:x>
      <cdr:y>0.78198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695323" y="1295398"/>
          <a:ext cx="2162175" cy="3714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050"/>
            <a:t>სტუდენტთა</a:t>
          </a:r>
          <a:r>
            <a:rPr lang="ka-GE" sz="1100"/>
            <a:t> რაოდენობა</a:t>
          </a:r>
          <a:endParaRPr lang="en-US" sz="1100"/>
        </a:p>
      </cdr:txBody>
    </cdr:sp>
  </cdr:relSizeAnchor>
  <cdr:relSizeAnchor xmlns:cdr="http://schemas.openxmlformats.org/drawingml/2006/chartDrawing">
    <cdr:from>
      <cdr:x>0.06122</cdr:x>
      <cdr:y>0.04651</cdr:y>
    </cdr:from>
    <cdr:to>
      <cdr:x>0.92007</cdr:x>
      <cdr:y>0.17117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57200" y="152400"/>
          <a:ext cx="6413548" cy="40846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0.375</cdr:x>
      <cdr:y>0.90476</cdr:y>
    </cdr:from>
    <cdr:to>
      <cdr:x>0.69537</cdr:x>
      <cdr:y>0.98671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971800" y="2895600"/>
          <a:ext cx="2538906" cy="2622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ka-GE" sz="1100" dirty="0"/>
            <a:t>მიღებული </a:t>
          </a:r>
          <a:r>
            <a:rPr lang="ka-GE" sz="1050" dirty="0"/>
            <a:t>შეფასება</a:t>
          </a:r>
          <a:endParaRPr lang="en-US" sz="105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0.03077</cdr:x>
      <cdr:y>0.18056</cdr:y>
    </cdr:from>
    <cdr:to>
      <cdr:x>0.16154</cdr:x>
      <cdr:y>0.85417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1" y="495300"/>
          <a:ext cx="647700" cy="1847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0.125</cdr:x>
      <cdr:y>0.50694</cdr:y>
    </cdr:from>
    <cdr:to>
      <cdr:x>0.30962</cdr:x>
      <cdr:y>0.84028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19125" y="139065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0.0198</cdr:x>
      <cdr:y>0.15</cdr:y>
    </cdr:from>
    <cdr:to>
      <cdr:x>0.07669</cdr:x>
      <cdr:y>0.8132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639398" y="1248998"/>
          <a:ext cx="2021433" cy="4378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dirty="0"/>
            <a:t>რაოდენობა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0.30616</cdr:x>
      <cdr:y>0.92029</cdr:y>
    </cdr:from>
    <cdr:to>
      <cdr:x>0.66057</cdr:x>
      <cdr:y>0.98792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752596" y="3629036"/>
          <a:ext cx="2028829" cy="2666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dirty="0" smtClean="0"/>
            <a:t>მიღებული შეფასება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0.13861</cdr:x>
      <cdr:y>0</cdr:y>
    </cdr:from>
    <cdr:to>
      <cdr:x>0.82937</cdr:x>
      <cdr:y>0.13401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066800" y="-381000"/>
          <a:ext cx="5316173" cy="408467"/>
        </a:xfrm>
        <a:prstGeom xmlns:a="http://schemas.openxmlformats.org/drawingml/2006/main" prst="rect">
          <a:avLst/>
        </a:prstGeom>
      </cdr:spPr>
    </cdr:pic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0.21923</cdr:x>
      <cdr:y>0.02071</cdr:y>
    </cdr:from>
    <cdr:to>
      <cdr:x>0.89808</cdr:x>
      <cdr:y>0.19822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85850" y="66675"/>
          <a:ext cx="3362325" cy="5714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endParaRPr lang="en-US" sz="1100" dirty="0"/>
        </a:p>
      </cdr:txBody>
    </cdr:sp>
  </cdr:relSizeAnchor>
  <cdr:relSizeAnchor xmlns:cdr="http://schemas.openxmlformats.org/drawingml/2006/chartDrawing">
    <cdr:from>
      <cdr:x>0.02115</cdr:x>
      <cdr:y>0.23373</cdr:y>
    </cdr:from>
    <cdr:to>
      <cdr:x>0.10192</cdr:x>
      <cdr:y>0.83136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657225" y="1514475"/>
          <a:ext cx="192405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/>
            <a:t>რაოდენობა</a:t>
          </a:r>
          <a:endParaRPr lang="en-US" sz="1100"/>
        </a:p>
      </cdr:txBody>
    </cdr:sp>
  </cdr:relSizeAnchor>
  <cdr:relSizeAnchor xmlns:cdr="http://schemas.openxmlformats.org/drawingml/2006/chartDrawing">
    <cdr:from>
      <cdr:x>0.35192</cdr:x>
      <cdr:y>0.90533</cdr:y>
    </cdr:from>
    <cdr:to>
      <cdr:x>0.61923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743075" y="2914650"/>
          <a:ext cx="1323975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dirty="0" smtClean="0"/>
            <a:t>მიღებული შეფასება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0.20619</cdr:x>
      <cdr:y>0</cdr:y>
    </cdr:from>
    <cdr:to>
      <cdr:x>0.86026</cdr:x>
      <cdr:y>0.14488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524000" y="-152400"/>
          <a:ext cx="4834547" cy="408467"/>
        </a:xfrm>
        <a:prstGeom xmlns:a="http://schemas.openxmlformats.org/drawingml/2006/main" prst="rect">
          <a:avLst/>
        </a:prstGeom>
      </cdr:spPr>
    </cdr:pic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0.15534</cdr:x>
      <cdr:y>0.02564</cdr:y>
    </cdr:from>
    <cdr:to>
      <cdr:x>0.9725</cdr:x>
      <cdr:y>0.16104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219200" y="76200"/>
          <a:ext cx="6413548" cy="40237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1.23805E-7</cdr:x>
      <cdr:y>0.28571</cdr:y>
    </cdr:from>
    <cdr:to>
      <cdr:x>0.04369</cdr:x>
      <cdr:y>0.62545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367204" y="1281606"/>
          <a:ext cx="1087304" cy="352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dirty="0" smtClean="0"/>
            <a:t>რაოდენობა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0.39623</cdr:x>
      <cdr:y>0.90476</cdr:y>
    </cdr:from>
    <cdr:to>
      <cdr:x>0.67778</cdr:x>
      <cdr:y>0.95238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00400" y="2895600"/>
          <a:ext cx="2274136" cy="152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a-GE" sz="1100" dirty="0" smtClean="0"/>
            <a:t>მიღებული შეფასება</a:t>
          </a:r>
          <a:endParaRPr lang="en-US" sz="11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0.00492</cdr:x>
      <cdr:y>0.00889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0.06305</cdr:x>
      <cdr:y>0.17747</cdr:y>
    </cdr:from>
    <cdr:to>
      <cdr:x>0.11333</cdr:x>
      <cdr:y>0.82935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354133" y="1340403"/>
          <a:ext cx="1968303" cy="359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0.5289</cdr:x>
      <cdr:y>0.87066</cdr:y>
    </cdr:from>
    <cdr:to>
      <cdr:x>0.69702</cdr:x>
      <cdr:y>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76551" y="2628900"/>
          <a:ext cx="91440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0.30473</cdr:x>
      <cdr:y>0.90764</cdr:y>
    </cdr:from>
    <cdr:to>
      <cdr:x>0.70578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657358" y="2714625"/>
          <a:ext cx="2181221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მიღებული</a:t>
          </a:r>
          <a:r>
            <a:rPr lang="ka-GE" sz="1100"/>
            <a:t>  </a:t>
          </a:r>
          <a:r>
            <a:rPr lang="ka-GE" sz="1100" b="1"/>
            <a:t>შეფასებები</a:t>
          </a:r>
          <a:endParaRPr lang="en-US" sz="1100" b="1"/>
        </a:p>
      </cdr:txBody>
    </cdr:sp>
  </cdr:relSizeAnchor>
  <cdr:relSizeAnchor xmlns:cdr="http://schemas.openxmlformats.org/drawingml/2006/chartDrawing">
    <cdr:from>
      <cdr:x>0.18133</cdr:x>
      <cdr:y>0.02524</cdr:y>
    </cdr:from>
    <cdr:to>
      <cdr:x>0.9255</cdr:x>
      <cdr:y>0.1585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1295400" y="76200"/>
          <a:ext cx="5316173" cy="402371"/>
        </a:xfrm>
        <a:prstGeom xmlns:a="http://schemas.openxmlformats.org/drawingml/2006/main" prst="rect">
          <a:avLst/>
        </a:prstGeom>
      </cdr:spPr>
    </cdr:pic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0.52794</cdr:x>
      <cdr:y>0.66667</cdr:y>
    </cdr:from>
    <cdr:to>
      <cdr:x>0.71291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09850" y="254317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0.41667</cdr:x>
      <cdr:y>0.85764</cdr:y>
    </cdr:from>
    <cdr:to>
      <cdr:x>0.78275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29000" y="2895600"/>
          <a:ext cx="3012692" cy="477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მიღებული შეფასებები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0.01852</cdr:x>
      <cdr:y>0.09375</cdr:y>
    </cdr:from>
    <cdr:to>
      <cdr:x>0.07196</cdr:x>
      <cdr:y>0.83681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786494" y="1138923"/>
          <a:ext cx="2038350" cy="2748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სტუდენტთ ა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0.18205</cdr:x>
      <cdr:y>0.04545</cdr:y>
    </cdr:from>
    <cdr:to>
      <cdr:x>0.86256</cdr:x>
      <cdr:y>0.16728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371600" y="152400"/>
          <a:ext cx="5127180" cy="408467"/>
        </a:xfrm>
        <a:prstGeom xmlns:a="http://schemas.openxmlformats.org/drawingml/2006/main" prst="rect">
          <a:avLst/>
        </a:prstGeom>
      </cdr:spPr>
    </cdr:pic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0.03934</cdr:x>
      <cdr:y>0.13699</cdr:y>
    </cdr:from>
    <cdr:to>
      <cdr:x>0.11475</cdr:x>
      <cdr:y>0.89315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866776" y="1571624"/>
          <a:ext cx="2628900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სტუდენტთა</a:t>
          </a:r>
          <a:r>
            <a:rPr lang="ka-GE" sz="1100" b="1" baseline="0"/>
            <a:t> 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0.29666</cdr:x>
      <cdr:y>0.87179</cdr:y>
    </cdr:from>
    <cdr:to>
      <cdr:x>0.68518</cdr:x>
      <cdr:y>0.97043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00" y="2590800"/>
          <a:ext cx="2993828" cy="293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მიღებული შეფასებები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0.09889</cdr:x>
      <cdr:y>0.02564</cdr:y>
    </cdr:from>
    <cdr:to>
      <cdr:x>0.93753</cdr:x>
      <cdr:y>0.16309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62000" y="76200"/>
          <a:ext cx="6462320" cy="408467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BF4F8-1593-4548-B3FE-7C029ABFCBC7}" type="datetimeFigureOut">
              <a:rPr lang="en-US" smtClean="0"/>
              <a:pPr/>
              <a:t>19/05/2017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BFD12-FE1F-4B4D-8A41-0B030ECDAA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811342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CC2E23-A16F-4D77-8A1D-983C189A5785}" type="datetimeFigureOut">
              <a:rPr lang="en-US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0B1DBB-5F51-4F7E-AF3A-0D65E51E0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846542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533BC3-C578-46C3-829B-7802B2BBA45F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F27B8D7-96F2-4DA5-969F-E9559A2DFC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B50852-B895-4E66-9BDD-87A0A82F0C4A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2160C5-6E4D-478C-8BF4-F6603A3508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F2FFA0-C073-4626-856E-4AF52F447408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9E5B97-90CE-49B2-99DF-22DF7FC11B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A9C079-0C40-4B15-85EE-FD1F817B9FB0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141801-6088-4975-B292-683567ED12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939861-CFCB-4AFE-AFC3-FA96D0283558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0B2D4A-E5FC-4F85-909B-B294CC1EFD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872DF5-A4F8-431C-A46E-51882B9386A5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8A3BA2-1656-424A-A44D-2372DF01C9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4A5042-8025-4826-ABE2-4676BB0F34A0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A64A6E-C622-401A-9628-ED33A6EB5C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9ECFC7-8E83-430A-BE23-B6E274659655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CE4E61-464E-4E72-9EEA-C2A3B82476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3CFC1E-31F1-48E4-BE80-1B8B7BD3DC9F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93FF2-1B67-42B8-B882-EDC1960F8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9130D713-76C6-4B34-A2BD-93F1386B78CE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A325FC-8F51-443F-AE86-8AF44A4BE2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455F8F-B552-408D-98AF-E16E3199E4A5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616B09C-1246-4B8A-AD41-7BD69EFB9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A9B1094-8D00-4C5D-BEC7-65F989364683}" type="datetime1">
              <a:rPr lang="en-US" smtClean="0"/>
              <a:pPr>
                <a:defRPr/>
              </a:pPr>
              <a:t>19/05/2017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381F65-41F7-4358-B3E2-A1E133DDD2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Office_Word_Document7.docx"/><Relationship Id="rId5" Type="http://schemas.openxmlformats.org/officeDocument/2006/relationships/chart" Target="../charts/char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package" Target="../embeddings/Microsoft_Office_Word_Document8.docx"/><Relationship Id="rId5" Type="http://schemas.openxmlformats.org/officeDocument/2006/relationships/chart" Target="../charts/chart8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package" Target="../embeddings/Microsoft_Office_Word_Document9.docx"/><Relationship Id="rId5" Type="http://schemas.openxmlformats.org/officeDocument/2006/relationships/chart" Target="../charts/chart9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package" Target="../embeddings/Microsoft_Office_Word_Document10.docx"/><Relationship Id="rId5" Type="http://schemas.openxmlformats.org/officeDocument/2006/relationships/chart" Target="../charts/chart10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package" Target="../embeddings/Microsoft_Office_Word_Document11.docx"/><Relationship Id="rId5" Type="http://schemas.openxmlformats.org/officeDocument/2006/relationships/chart" Target="../charts/chart11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package" Target="../embeddings/Microsoft_Office_Word_Document12.docx"/><Relationship Id="rId5" Type="http://schemas.openxmlformats.org/officeDocument/2006/relationships/chart" Target="../charts/chart1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package" Target="../embeddings/Microsoft_Office_Word_Document13.docx"/><Relationship Id="rId5" Type="http://schemas.openxmlformats.org/officeDocument/2006/relationships/chart" Target="../charts/chart13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Word_Document1.docx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package" Target="../embeddings/Microsoft_Office_Word_Document14.docx"/><Relationship Id="rId4" Type="http://schemas.openxmlformats.org/officeDocument/2006/relationships/chart" Target="../charts/char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package" Target="../embeddings/Microsoft_Office_Word_Document15.docx"/><Relationship Id="rId4" Type="http://schemas.openxmlformats.org/officeDocument/2006/relationships/chart" Target="../charts/char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package" Target="../embeddings/Microsoft_Office_Word_Document16.docx"/><Relationship Id="rId5" Type="http://schemas.openxmlformats.org/officeDocument/2006/relationships/chart" Target="../charts/chart16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Office_Word_Document2.docx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Office_Word_Document3.docx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Office_Word_Document4.docx"/><Relationship Id="rId5" Type="http://schemas.openxmlformats.org/officeDocument/2006/relationships/chart" Target="../charts/chart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Office_Word_Document5.docx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Microsoft_Office_Word_Document6.docx"/><Relationship Id="rId5" Type="http://schemas.openxmlformats.org/officeDocument/2006/relationships/chart" Target="../charts/chart6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304800"/>
            <a:ext cx="51816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819400"/>
          </a:xfrm>
        </p:spPr>
        <p:txBody>
          <a:bodyPr anchor="ctr">
            <a:noAutofit/>
          </a:bodyPr>
          <a:lstStyle/>
          <a:p>
            <a:pPr marL="342900" indent="-342900"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ka-GE" sz="3200" i="1" dirty="0" smtClean="0">
                <a:ln>
                  <a:solidFill>
                    <a:srgbClr val="3399FF"/>
                  </a:solidFill>
                </a:ln>
                <a:solidFill>
                  <a:srgbClr val="0F01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ივანე ჯავახიშვილის სახელობის თბილისის სახელმწიფო უნივერსიტეტის საგამოცდო ცენტრის ანგარიში</a:t>
            </a:r>
            <a:endParaRPr lang="en-US" sz="3200" i="1" dirty="0">
              <a:ln>
                <a:solidFill>
                  <a:srgbClr val="3399FF"/>
                </a:solidFill>
              </a:ln>
              <a:solidFill>
                <a:srgbClr val="0F01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09600" y="990600"/>
          <a:ext cx="8001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1447800" y="4114800"/>
          <a:ext cx="7364412" cy="2071687"/>
        </p:xfrm>
        <a:graphic>
          <a:graphicData uri="http://schemas.openxmlformats.org/presentationml/2006/ole">
            <p:oleObj spid="_x0000_s72712" name="Document" r:id="rId6" imgW="7607212" imgH="21360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457200" y="762000"/>
          <a:ext cx="82296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1143000" y="4114800"/>
          <a:ext cx="7505700" cy="1828800"/>
        </p:xfrm>
        <a:graphic>
          <a:graphicData uri="http://schemas.openxmlformats.org/presentationml/2006/ole">
            <p:oleObj spid="_x0000_s73736" name="Document" r:id="rId6" imgW="6910596" imgH="162068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914400"/>
          <a:ext cx="7705724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1371600" y="3959225"/>
          <a:ext cx="7100888" cy="2365375"/>
        </p:xfrm>
        <a:graphic>
          <a:graphicData uri="http://schemas.openxmlformats.org/presentationml/2006/ole">
            <p:oleObj spid="_x0000_s74760" name="Document" r:id="rId6" imgW="7187294" imgH="379850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762000"/>
          <a:ext cx="8077198" cy="5410203"/>
        </p:xfrm>
        <a:graphic>
          <a:graphicData uri="http://schemas.openxmlformats.org/drawingml/2006/table">
            <a:tbl>
              <a:tblPr/>
              <a:tblGrid>
                <a:gridCol w="1026930"/>
                <a:gridCol w="4660682"/>
                <a:gridCol w="1194793"/>
                <a:gridCol w="1194793"/>
              </a:tblGrid>
              <a:tr h="11431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იურიდიულ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57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17645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7,42%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54,17%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87,83%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2,46%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97,38%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15,85%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18862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83,01%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18,92%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13676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87,34%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9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879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685800"/>
          <a:ext cx="7800976" cy="3267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1447800" y="3962400"/>
          <a:ext cx="7134225" cy="2314575"/>
        </p:xfrm>
        <a:graphic>
          <a:graphicData uri="http://schemas.openxmlformats.org/presentationml/2006/ole">
            <p:oleObj spid="_x0000_s81928" name="Document" r:id="rId6" imgW="7568972" imgH="243624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685800" y="685800"/>
          <a:ext cx="78486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3667" name="Object 3"/>
          <p:cNvGraphicFramePr>
            <a:graphicFrameLocks noChangeAspect="1"/>
          </p:cNvGraphicFramePr>
          <p:nvPr/>
        </p:nvGraphicFramePr>
        <p:xfrm>
          <a:off x="1371600" y="3810000"/>
          <a:ext cx="7010400" cy="2457450"/>
        </p:xfrm>
        <a:graphic>
          <a:graphicData uri="http://schemas.openxmlformats.org/presentationml/2006/ole">
            <p:oleObj spid="_x0000_s113672" name="Document" r:id="rId6" imgW="5682009" imgH="278914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09600" y="762000"/>
          <a:ext cx="8153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4993" name="Object 1"/>
          <p:cNvGraphicFramePr>
            <a:graphicFrameLocks noChangeAspect="1"/>
          </p:cNvGraphicFramePr>
          <p:nvPr/>
        </p:nvGraphicFramePr>
        <p:xfrm>
          <a:off x="914400" y="4419600"/>
          <a:ext cx="7138988" cy="2057400"/>
        </p:xfrm>
        <a:graphic>
          <a:graphicData uri="http://schemas.openxmlformats.org/presentationml/2006/ole">
            <p:oleObj spid="_x0000_s84998" name="Document" r:id="rId6" imgW="6628487" imgH="244847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762005"/>
          <a:ext cx="7315200" cy="5217166"/>
        </p:xfrm>
        <a:graphic>
          <a:graphicData uri="http://schemas.openxmlformats.org/drawingml/2006/table">
            <a:tbl>
              <a:tblPr/>
              <a:tblGrid>
                <a:gridCol w="558679"/>
                <a:gridCol w="4940815"/>
                <a:gridCol w="872936"/>
                <a:gridCol w="942770"/>
              </a:tblGrid>
              <a:tr h="16689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სოციალურ მეცნიერებათა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065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16.43%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51.59%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88,38%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18,41%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11277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9157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81.20%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1383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12.26%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733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6.4%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1155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12.61%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15.41%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8001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87.37%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822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10.27%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65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Sylfae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32417660"/>
              </p:ext>
            </p:extLst>
          </p:nvPr>
        </p:nvGraphicFramePr>
        <p:xfrm>
          <a:off x="971550" y="838200"/>
          <a:ext cx="72771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53406130"/>
              </p:ext>
            </p:extLst>
          </p:nvPr>
        </p:nvGraphicFramePr>
        <p:xfrm>
          <a:off x="1271587" y="4038600"/>
          <a:ext cx="7362825" cy="2114550"/>
        </p:xfrm>
        <a:graphic>
          <a:graphicData uri="http://schemas.openxmlformats.org/presentationml/2006/ole">
            <p:oleObj spid="_x0000_s104457" name="Document" r:id="rId6" imgW="7353360" imgH="233326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0960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2058774"/>
              </p:ext>
            </p:extLst>
          </p:nvPr>
        </p:nvGraphicFramePr>
        <p:xfrm>
          <a:off x="762000" y="990602"/>
          <a:ext cx="7696200" cy="4648198"/>
        </p:xfrm>
        <a:graphic>
          <a:graphicData uri="http://schemas.openxmlformats.org/drawingml/2006/table">
            <a:tbl>
              <a:tblPr/>
              <a:tblGrid>
                <a:gridCol w="766882"/>
                <a:gridCol w="3587907"/>
                <a:gridCol w="2346291"/>
                <a:gridCol w="995120"/>
              </a:tblGrid>
              <a:tr h="57033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ჰუმანიტარულ მეცნიერებათა ფაკულტეტზე ჩატარებული გამოცდების სტატისტიკა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715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18.82%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23.86%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მოიხსნა გამოცდიდან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13033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76.13%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4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5</a:t>
            </a:r>
            <a:r>
              <a:rPr lang="ka-GE" sz="1400" b="1" dirty="0" smtClean="0"/>
              <a:t>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609600" y="762000"/>
          <a:ext cx="8153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1219200" y="4191000"/>
          <a:ext cx="7019925" cy="2152650"/>
        </p:xfrm>
        <a:graphic>
          <a:graphicData uri="http://schemas.openxmlformats.org/presentationml/2006/ole">
            <p:oleObj spid="_x0000_s19466" name="Document" r:id="rId6" imgW="7063195" imgH="229119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10800000" flipV="1">
            <a:off x="1905000" y="685800"/>
            <a:ext cx="586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200" b="1" dirty="0" smtClean="0">
                <a:solidFill>
                  <a:schemeClr val="dk1"/>
                </a:solidFill>
              </a:rPr>
              <a:t>ტურიზმის საერთაშორისო სკოლის შეფასებათა განაწილება (საგამოცდო ცენტრის მიერ ორგანიზებული გამოცდები)</a:t>
            </a:r>
            <a:endParaRPr lang="en-US" sz="1200" b="1" dirty="0">
              <a:solidFill>
                <a:schemeClr val="dk1"/>
              </a:solidFill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235542"/>
              </p:ext>
            </p:extLst>
          </p:nvPr>
        </p:nvGraphicFramePr>
        <p:xfrm>
          <a:off x="609600" y="1219200"/>
          <a:ext cx="7924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5657736"/>
              </p:ext>
            </p:extLst>
          </p:nvPr>
        </p:nvGraphicFramePr>
        <p:xfrm>
          <a:off x="1219200" y="4267200"/>
          <a:ext cx="7373938" cy="2227263"/>
        </p:xfrm>
        <a:graphic>
          <a:graphicData uri="http://schemas.openxmlformats.org/presentationml/2006/ole">
            <p:oleObj spid="_x0000_s105481" name="Document" r:id="rId5" imgW="7438926" imgH="2252865" progId="Word.Document.12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0960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57657827"/>
              </p:ext>
            </p:extLst>
          </p:nvPr>
        </p:nvGraphicFramePr>
        <p:xfrm>
          <a:off x="533400" y="685806"/>
          <a:ext cx="8077200" cy="5181590"/>
        </p:xfrm>
        <a:graphic>
          <a:graphicData uri="http://schemas.openxmlformats.org/drawingml/2006/table">
            <a:tbl>
              <a:tblPr/>
              <a:tblGrid>
                <a:gridCol w="947846"/>
                <a:gridCol w="3840839"/>
                <a:gridCol w="1079722"/>
                <a:gridCol w="2208793"/>
              </a:tblGrid>
              <a:tr h="46058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ტურიზმის საერთაშორისო სკოლაში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907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29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10800000" flipV="1">
            <a:off x="2133600" y="74660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200" b="1" dirty="0" smtClean="0"/>
              <a:t>2014-2015 </a:t>
            </a:r>
            <a:r>
              <a:rPr lang="ka-GE" sz="1200" b="1" dirty="0"/>
              <a:t>სასწავლო წელი </a:t>
            </a:r>
            <a:endParaRPr lang="ka-GE" sz="1200" b="1" dirty="0" smtClean="0"/>
          </a:p>
          <a:p>
            <a:pPr algn="ctr"/>
            <a:r>
              <a:rPr lang="ka-GE" sz="1200" b="1" dirty="0" smtClean="0"/>
              <a:t>შემოდგომი </a:t>
            </a:r>
            <a:r>
              <a:rPr lang="ka-GE" sz="1200" b="1" dirty="0"/>
              <a:t>სემესტრი</a:t>
            </a:r>
            <a:endParaRPr lang="en-US" sz="1200" b="1" dirty="0"/>
          </a:p>
          <a:p>
            <a:pPr algn="ctr"/>
            <a:endParaRPr lang="en-US" sz="1200" b="1" dirty="0">
              <a:solidFill>
                <a:schemeClr val="dk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67970259"/>
              </p:ext>
            </p:extLst>
          </p:nvPr>
        </p:nvGraphicFramePr>
        <p:xfrm>
          <a:off x="533400" y="459829"/>
          <a:ext cx="8020050" cy="3426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54766356"/>
              </p:ext>
            </p:extLst>
          </p:nvPr>
        </p:nvGraphicFramePr>
        <p:xfrm>
          <a:off x="1143000" y="3657600"/>
          <a:ext cx="6838950" cy="2571750"/>
        </p:xfrm>
        <a:graphic>
          <a:graphicData uri="http://schemas.openxmlformats.org/presentationml/2006/ole">
            <p:oleObj spid="_x0000_s114696" name="Document" r:id="rId5" imgW="6845658" imgH="2569048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9556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0960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7329307"/>
              </p:ext>
            </p:extLst>
          </p:nvPr>
        </p:nvGraphicFramePr>
        <p:xfrm>
          <a:off x="533400" y="685806"/>
          <a:ext cx="8077200" cy="5181590"/>
        </p:xfrm>
        <a:graphic>
          <a:graphicData uri="http://schemas.openxmlformats.org/drawingml/2006/table">
            <a:tbl>
              <a:tblPr/>
              <a:tblGrid>
                <a:gridCol w="947846"/>
                <a:gridCol w="3840839"/>
                <a:gridCol w="1079722"/>
                <a:gridCol w="2208793"/>
              </a:tblGrid>
              <a:tr h="46058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ტურიზმის საერთაშორისო სკოლაში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907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29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xmlns="" val="22400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6858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05200" y="16258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00912108"/>
              </p:ext>
            </p:extLst>
          </p:nvPr>
        </p:nvGraphicFramePr>
        <p:xfrm>
          <a:off x="685800" y="685800"/>
          <a:ext cx="7924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45048649"/>
              </p:ext>
            </p:extLst>
          </p:nvPr>
        </p:nvGraphicFramePr>
        <p:xfrm>
          <a:off x="990600" y="3810000"/>
          <a:ext cx="7648575" cy="2514600"/>
        </p:xfrm>
        <a:graphic>
          <a:graphicData uri="http://schemas.openxmlformats.org/presentationml/2006/ole">
            <p:oleObj spid="_x0000_s110601" name="Document" r:id="rId6" imgW="6816231" imgH="233238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5802793"/>
              </p:ext>
            </p:extLst>
          </p:nvPr>
        </p:nvGraphicFramePr>
        <p:xfrm>
          <a:off x="533400" y="914398"/>
          <a:ext cx="8000999" cy="4038598"/>
        </p:xfrm>
        <a:graphic>
          <a:graphicData uri="http://schemas.openxmlformats.org/drawingml/2006/table">
            <a:tbl>
              <a:tblPr/>
              <a:tblGrid>
                <a:gridCol w="1283179"/>
                <a:gridCol w="4176571"/>
                <a:gridCol w="1784428"/>
                <a:gridCol w="756821"/>
              </a:tblGrid>
              <a:tr h="76694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საუნივერსიტეტო გამოცდები</a:t>
                      </a:r>
                      <a:b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ka-GE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494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საუნივერსიტეტო გამოცდები</a:t>
                      </a:r>
                      <a:b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(საგამოცდო ცენტრის  და ფაკულტეტის მიერ ორგანიზებული გამოცდები)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91105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72222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79.27%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გამოცხადდა/არ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18883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20.72%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15727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21.77%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2408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15.31%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56494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78.22%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6203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10.9%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5068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7.01%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4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2564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ka-GE" sz="900" b="1" dirty="0" smtClean="0"/>
                        <a:t>50.59%</a:t>
                      </a:r>
                      <a:endParaRPr lang="en-US" sz="900" b="1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85800" y="914400"/>
          <a:ext cx="8077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1524000" y="4343400"/>
          <a:ext cx="6781801" cy="1819275"/>
        </p:xfrm>
        <a:graphic>
          <a:graphicData uri="http://schemas.openxmlformats.org/presentationml/2006/ole">
            <p:oleObj spid="_x0000_s51208" name="Document" r:id="rId6" imgW="6624158" imgH="192624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85800" y="838200"/>
          <a:ext cx="7924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1295400" y="4038600"/>
          <a:ext cx="7248525" cy="2247900"/>
        </p:xfrm>
        <a:graphic>
          <a:graphicData uri="http://schemas.openxmlformats.org/presentationml/2006/ole">
            <p:oleObj spid="_x0000_s52232" name="Document" r:id="rId6" imgW="6958216" imgH="254961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1" y="762003"/>
          <a:ext cx="8229600" cy="5339247"/>
        </p:xfrm>
        <a:graphic>
          <a:graphicData uri="http://schemas.openxmlformats.org/drawingml/2006/table">
            <a:tbl>
              <a:tblPr/>
              <a:tblGrid>
                <a:gridCol w="615298"/>
                <a:gridCol w="4960833"/>
                <a:gridCol w="1394033"/>
                <a:gridCol w="1259436"/>
              </a:tblGrid>
              <a:tr h="38099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ეკონომიკისა და ბიზნესის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487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14 322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11182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78,1%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2126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14,8%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1014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7,1%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2501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22,4%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14,3%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8681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77,6%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1049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12,1%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43,2%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6507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5459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83,9%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9,2%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6,9%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1140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20,9%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1,6%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4319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79,1%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2,2%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20829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16641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2723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13,15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1465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3623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21,8%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10,3%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13000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7,8%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1143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8,8%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524000" y="4572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85800" y="762000"/>
          <a:ext cx="8000999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1371600" y="4270375"/>
          <a:ext cx="7150100" cy="2206625"/>
        </p:xfrm>
        <a:graphic>
          <a:graphicData uri="http://schemas.openxmlformats.org/presentationml/2006/ole">
            <p:oleObj spid="_x0000_s62472" name="Document" r:id="rId6" imgW="5824580" imgH="230901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914401"/>
          <a:ext cx="78486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1524000" y="3810000"/>
          <a:ext cx="6934200" cy="2436812"/>
        </p:xfrm>
        <a:graphic>
          <a:graphicData uri="http://schemas.openxmlformats.org/presentationml/2006/ole">
            <p:oleObj spid="_x0000_s63496" name="Document" r:id="rId6" imgW="5805547" imgH="248474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533400" y="838200"/>
          <a:ext cx="8077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600200" y="4114800"/>
          <a:ext cx="6688138" cy="2133600"/>
        </p:xfrm>
        <a:graphic>
          <a:graphicData uri="http://schemas.openxmlformats.org/presentationml/2006/ole">
            <p:oleObj spid="_x0000_s64520" name="Document" r:id="rId6" imgW="5843614" imgH="230901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685800"/>
          <a:ext cx="7696201" cy="5486400"/>
        </p:xfrm>
        <a:graphic>
          <a:graphicData uri="http://schemas.openxmlformats.org/drawingml/2006/table">
            <a:tbl>
              <a:tblPr/>
              <a:tblGrid>
                <a:gridCol w="564859"/>
                <a:gridCol w="4986645"/>
                <a:gridCol w="1094414"/>
                <a:gridCol w="1050283"/>
              </a:tblGrid>
              <a:tr h="18233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ზუსტ და საბუნებისმეტყველო ფაკულტეტზე ჩატარებული გამოცდების სტატისტიკა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474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14360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76.03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15.34%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8.62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31.18%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14.1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68.18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12.84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10.56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აპლაციიით გადასწორდა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53.98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80.21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6.85%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14.28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17.01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82.98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22.61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18777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77.01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13.02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9.95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28.19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13.09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71.8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15.6</a:t>
                      </a:r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2014-2015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1819</TotalTime>
  <Words>1493</Words>
  <Application>Microsoft Office PowerPoint</Application>
  <PresentationFormat>On-screen Show (4:3)</PresentationFormat>
  <Paragraphs>569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Concourse</vt:lpstr>
      <vt:lpstr>Document</vt:lpstr>
      <vt:lpstr>ივანე ჯავახიშვილის სახელობის თბილისის სახელმწიფო უნივერსიტეტის საგამოცდო ცენტრის ანგარიში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თსუ-ს სამაგისტრო პროგრამოს პიორიტეტები 2.  რას გვზაძლევს 3. რა საშუალებებია 4. პლუსები 5</dc:title>
  <dc:creator>Nika</dc:creator>
  <cp:lastModifiedBy>user</cp:lastModifiedBy>
  <cp:revision>237</cp:revision>
  <dcterms:created xsi:type="dcterms:W3CDTF">2006-08-16T00:00:00Z</dcterms:created>
  <dcterms:modified xsi:type="dcterms:W3CDTF">2017-05-19T11:33:26Z</dcterms:modified>
</cp:coreProperties>
</file>