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8" r:id="rId41"/>
    <p:sldId id="299" r:id="rId42"/>
  </p:sldIdLst>
  <p:sldSz cx="9144000" cy="6858000" type="screen4x3"/>
  <p:notesSz cx="9928225" cy="6797675"/>
  <p:defaultTextStyle>
    <a:lvl1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1pPr>
    <a:lvl2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2pPr>
    <a:lvl3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3pPr>
    <a:lvl4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4pPr>
    <a:lvl5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5pPr>
    <a:lvl6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6pPr>
    <a:lvl7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7pPr>
    <a:lvl8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8pPr>
    <a:lvl9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6CACB"/>
          </a:solidFill>
        </a:fill>
      </a:tcStyle>
    </a:wholeTbl>
    <a:band2H>
      <a:tcTxStyle/>
      <a:tcStyle>
        <a:tcBdr/>
        <a:fill>
          <a:solidFill>
            <a:srgbClr val="EBE6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12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12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1223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E9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0C1B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0C1B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0C1BF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3D2CB"/>
          </a:solidFill>
        </a:fill>
      </a:tcStyle>
    </a:wholeTbl>
    <a:band2H>
      <a:tcTxStyle/>
      <a:tcStyle>
        <a:tcBdr/>
        <a:fill>
          <a:solidFill>
            <a:srgbClr val="F9EA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6421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6421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6421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1223"/>
          </a:solidFill>
        </a:fill>
      </a:tcStyle>
    </a:firstCol>
    <a:lastRow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C3C3B"/>
              </a:solidFill>
              <a:prstDash val="solid"/>
              <a:bevel/>
            </a:ln>
          </a:top>
          <a:bottom>
            <a:ln w="25400" cap="flat">
              <a:solidFill>
                <a:srgbClr val="3C3C3B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C3C3B"/>
              </a:solidFill>
              <a:prstDash val="solid"/>
              <a:bevel/>
            </a:ln>
          </a:top>
          <a:bottom>
            <a:ln w="25400" cap="flat">
              <a:solidFill>
                <a:srgbClr val="3C3C3B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1223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C3C3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C3C3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C3C3B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3C3C3B"/>
              </a:solidFill>
              <a:prstDash val="solid"/>
              <a:bevel/>
            </a:ln>
          </a:left>
          <a:right>
            <a:ln w="12700" cap="flat">
              <a:solidFill>
                <a:srgbClr val="3C3C3B"/>
              </a:solidFill>
              <a:prstDash val="solid"/>
              <a:bevel/>
            </a:ln>
          </a:right>
          <a:top>
            <a:ln w="12700" cap="flat">
              <a:solidFill>
                <a:srgbClr val="3C3C3B"/>
              </a:solidFill>
              <a:prstDash val="solid"/>
              <a:bevel/>
            </a:ln>
          </a:top>
          <a:bottom>
            <a:ln w="12700" cap="flat">
              <a:solidFill>
                <a:srgbClr val="3C3C3B"/>
              </a:solidFill>
              <a:prstDash val="solid"/>
              <a:bevel/>
            </a:ln>
          </a:bottom>
          <a:insideH>
            <a:ln w="12700" cap="flat">
              <a:solidFill>
                <a:srgbClr val="3C3C3B"/>
              </a:solidFill>
              <a:prstDash val="solid"/>
              <a:bevel/>
            </a:ln>
          </a:insideH>
          <a:insideV>
            <a:ln w="12700" cap="flat">
              <a:solidFill>
                <a:srgbClr val="3C3C3B"/>
              </a:solidFill>
              <a:prstDash val="solid"/>
              <a:bevel/>
            </a:ln>
          </a:insideV>
        </a:tcBdr>
        <a:fill>
          <a:solidFill>
            <a:srgbClr val="3C3C3B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3C3C3B"/>
              </a:solidFill>
              <a:prstDash val="solid"/>
              <a:bevel/>
            </a:ln>
          </a:left>
          <a:right>
            <a:ln w="12700" cap="flat">
              <a:solidFill>
                <a:srgbClr val="3C3C3B"/>
              </a:solidFill>
              <a:prstDash val="solid"/>
              <a:bevel/>
            </a:ln>
          </a:right>
          <a:top>
            <a:ln w="12700" cap="flat">
              <a:solidFill>
                <a:srgbClr val="3C3C3B"/>
              </a:solidFill>
              <a:prstDash val="solid"/>
              <a:bevel/>
            </a:ln>
          </a:top>
          <a:bottom>
            <a:ln w="12700" cap="flat">
              <a:solidFill>
                <a:srgbClr val="3C3C3B"/>
              </a:solidFill>
              <a:prstDash val="solid"/>
              <a:bevel/>
            </a:ln>
          </a:bottom>
          <a:insideH>
            <a:ln w="12700" cap="flat">
              <a:solidFill>
                <a:srgbClr val="3C3C3B"/>
              </a:solidFill>
              <a:prstDash val="solid"/>
              <a:bevel/>
            </a:ln>
          </a:insideH>
          <a:insideV>
            <a:ln w="12700" cap="flat">
              <a:solidFill>
                <a:srgbClr val="3C3C3B"/>
              </a:solidFill>
              <a:prstDash val="solid"/>
              <a:bevel/>
            </a:ln>
          </a:insideV>
        </a:tcBdr>
        <a:fill>
          <a:solidFill>
            <a:srgbClr val="3C3C3B">
              <a:alpha val="20000"/>
            </a:srgbClr>
          </a:solidFill>
        </a:fill>
      </a:tcStyle>
    </a:firstCol>
    <a:lastRow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3C3C3B"/>
              </a:solidFill>
              <a:prstDash val="solid"/>
              <a:bevel/>
            </a:ln>
          </a:left>
          <a:right>
            <a:ln w="12700" cap="flat">
              <a:solidFill>
                <a:srgbClr val="3C3C3B"/>
              </a:solidFill>
              <a:prstDash val="solid"/>
              <a:bevel/>
            </a:ln>
          </a:right>
          <a:top>
            <a:ln w="50800" cap="flat">
              <a:solidFill>
                <a:srgbClr val="3C3C3B"/>
              </a:solidFill>
              <a:prstDash val="solid"/>
              <a:bevel/>
            </a:ln>
          </a:top>
          <a:bottom>
            <a:ln w="12700" cap="flat">
              <a:solidFill>
                <a:srgbClr val="3C3C3B"/>
              </a:solidFill>
              <a:prstDash val="solid"/>
              <a:bevel/>
            </a:ln>
          </a:bottom>
          <a:insideH>
            <a:ln w="12700" cap="flat">
              <a:solidFill>
                <a:srgbClr val="3C3C3B"/>
              </a:solidFill>
              <a:prstDash val="solid"/>
              <a:bevel/>
            </a:ln>
          </a:insideH>
          <a:insideV>
            <a:ln w="12700" cap="flat">
              <a:solidFill>
                <a:srgbClr val="3C3C3B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3C3C3B"/>
              </a:solidFill>
              <a:prstDash val="solid"/>
              <a:bevel/>
            </a:ln>
          </a:left>
          <a:right>
            <a:ln w="12700" cap="flat">
              <a:solidFill>
                <a:srgbClr val="3C3C3B"/>
              </a:solidFill>
              <a:prstDash val="solid"/>
              <a:bevel/>
            </a:ln>
          </a:right>
          <a:top>
            <a:ln w="12700" cap="flat">
              <a:solidFill>
                <a:srgbClr val="3C3C3B"/>
              </a:solidFill>
              <a:prstDash val="solid"/>
              <a:bevel/>
            </a:ln>
          </a:top>
          <a:bottom>
            <a:ln w="25400" cap="flat">
              <a:solidFill>
                <a:srgbClr val="3C3C3B"/>
              </a:solidFill>
              <a:prstDash val="solid"/>
              <a:bevel/>
            </a:ln>
          </a:bottom>
          <a:insideH>
            <a:ln w="12700" cap="flat">
              <a:solidFill>
                <a:srgbClr val="3C3C3B"/>
              </a:solidFill>
              <a:prstDash val="solid"/>
              <a:bevel/>
            </a:ln>
          </a:insideH>
          <a:insideV>
            <a:ln w="12700" cap="flat">
              <a:solidFill>
                <a:srgbClr val="3C3C3B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986" autoAdjust="0"/>
  </p:normalViewPr>
  <p:slideViewPr>
    <p:cSldViewPr>
      <p:cViewPr varScale="1">
        <p:scale>
          <a:sx n="75" d="100"/>
          <a:sy n="75" d="100"/>
        </p:scale>
        <p:origin x="-25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909" cy="3401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24" y="0"/>
            <a:ext cx="4302909" cy="3401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199F6-ADC7-4EC6-9027-C0872D63B51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5944"/>
            <a:ext cx="4302909" cy="3401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24" y="6455944"/>
            <a:ext cx="4302909" cy="3401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0B08F-DEE1-4DCD-88DA-10C7D5CD4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29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1323764" y="3228896"/>
            <a:ext cx="7280698" cy="3058954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004909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sl.mendeley.com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endeley.com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endeley.co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ka-GE" sz="1400" dirty="0">
                <a:latin typeface="Sylfaen" panose="010A0502050306030303" pitchFamily="18" charset="0"/>
              </a:rPr>
              <a:t>ეს პრეზენტაცია მოიცავს </a:t>
            </a:r>
            <a:r>
              <a:rPr sz="1400" dirty="0" err="1">
                <a:latin typeface="Sylfaen" panose="010A0502050306030303" pitchFamily="18" charset="0"/>
              </a:rPr>
              <a:t>Mendeley-ის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საბაზისო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თვისებებისა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და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შესაძლებლობების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მიმოხილვას</a:t>
            </a:r>
            <a:r>
              <a:rPr sz="1400" dirty="0">
                <a:latin typeface="Sylfaen" panose="010A0502050306030303" pitchFamily="18" charset="0"/>
              </a:rPr>
              <a:t>. </a:t>
            </a:r>
            <a:endParaRPr sz="1400" dirty="0">
              <a:latin typeface="Sylfaen" panose="010A0502050306030303" pitchFamily="18" charset="0"/>
            </a:endParaRPr>
          </a:p>
          <a:p>
            <a:pPr lvl="0">
              <a:lnSpc>
                <a:spcPct val="117999"/>
              </a:lnSpc>
              <a:defRPr sz="1800"/>
            </a:pPr>
            <a:endParaRPr sz="1400" dirty="0">
              <a:latin typeface="Sylfaen" panose="010A0502050306030303" pitchFamily="18" charset="0"/>
            </a:endParaRPr>
          </a:p>
          <a:p>
            <a:pPr lvl="0">
              <a:lnSpc>
                <a:spcPct val="117999"/>
              </a:lnSpc>
              <a:defRPr sz="1800"/>
            </a:pPr>
            <a:r>
              <a:rPr sz="1400" dirty="0" err="1">
                <a:latin typeface="Sylfaen" panose="010A0502050306030303" pitchFamily="18" charset="0"/>
              </a:rPr>
              <a:t>Mendeley-ის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საშუალებით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შესაძლებელია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სამი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 smtClean="0">
                <a:latin typeface="Sylfaen" panose="010A0502050306030303" pitchFamily="18" charset="0"/>
              </a:rPr>
              <a:t>ძირით</a:t>
            </a:r>
            <a:r>
              <a:rPr lang="ka-GE" sz="1400" dirty="0" smtClean="0">
                <a:latin typeface="Sylfaen" panose="010A0502050306030303" pitchFamily="18" charset="0"/>
              </a:rPr>
              <a:t>ა</a:t>
            </a:r>
            <a:r>
              <a:rPr sz="1400" dirty="0" err="1" smtClean="0">
                <a:latin typeface="Sylfaen" panose="010A0502050306030303" pitchFamily="18" charset="0"/>
              </a:rPr>
              <a:t>დი</a:t>
            </a:r>
            <a:r>
              <a:rPr sz="1400" dirty="0" smtClean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მიზნის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მიღწევა</a:t>
            </a:r>
            <a:r>
              <a:rPr sz="1400" dirty="0">
                <a:latin typeface="Sylfaen" panose="010A0502050306030303" pitchFamily="18" charset="0"/>
              </a:rPr>
              <a:t>:</a:t>
            </a:r>
          </a:p>
          <a:p>
            <a:pPr lvl="0">
              <a:lnSpc>
                <a:spcPct val="117999"/>
              </a:lnSpc>
              <a:defRPr sz="1800"/>
            </a:pPr>
            <a:endParaRPr sz="1400" dirty="0">
              <a:latin typeface="Sylfaen" panose="010A0502050306030303" pitchFamily="18" charset="0"/>
            </a:endParaRPr>
          </a:p>
          <a:p>
            <a:pPr lvl="0">
              <a:lnSpc>
                <a:spcPct val="117999"/>
              </a:lnSpc>
              <a:defRPr sz="1800"/>
            </a:pPr>
            <a:r>
              <a:rPr sz="1400" b="1" dirty="0" err="1">
                <a:latin typeface="Sylfaen" panose="010A0502050306030303" pitchFamily="18" charset="0"/>
              </a:rPr>
              <a:t>რეფერენსების</a:t>
            </a:r>
            <a:r>
              <a:rPr sz="1400" b="1" dirty="0">
                <a:latin typeface="Sylfaen" panose="010A0502050306030303" pitchFamily="18" charset="0"/>
              </a:rPr>
              <a:t> </a:t>
            </a:r>
            <a:r>
              <a:rPr sz="1400" b="1" dirty="0" err="1">
                <a:latin typeface="Sylfaen" panose="010A0502050306030303" pitchFamily="18" charset="0"/>
              </a:rPr>
              <a:t>ორგანიზება</a:t>
            </a:r>
            <a:r>
              <a:rPr sz="1400" dirty="0">
                <a:latin typeface="Sylfaen" panose="010A0502050306030303" pitchFamily="18" charset="0"/>
              </a:rPr>
              <a:t>. </a:t>
            </a:r>
            <a:r>
              <a:rPr sz="1400" dirty="0" err="1">
                <a:latin typeface="Sylfaen" panose="010A0502050306030303" pitchFamily="18" charset="0"/>
              </a:rPr>
              <a:t>საშუალება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გეძლევათ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შექმნათ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პერსონალური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ბიბლიოთეკა</a:t>
            </a:r>
            <a:r>
              <a:rPr sz="1400" dirty="0">
                <a:latin typeface="Sylfaen" panose="010A0502050306030303" pitchFamily="18" charset="0"/>
              </a:rPr>
              <a:t>, </a:t>
            </a:r>
            <a:r>
              <a:rPr sz="1400" dirty="0" err="1">
                <a:latin typeface="Sylfaen" panose="010A0502050306030303" pitchFamily="18" charset="0"/>
              </a:rPr>
              <a:t>რომელშიც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მოახდენთ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მასალების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სტრუქრურირებას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თქვენი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სურვილისამებრ</a:t>
            </a:r>
            <a:r>
              <a:rPr sz="1400" dirty="0">
                <a:latin typeface="Sylfaen" panose="010A0502050306030303" pitchFamily="18" charset="0"/>
              </a:rPr>
              <a:t>. </a:t>
            </a:r>
            <a:r>
              <a:rPr lang="ka-GE" sz="1400" dirty="0">
                <a:latin typeface="Sylfaen" panose="010A0502050306030303" pitchFamily="18" charset="0"/>
              </a:rPr>
              <a:t>შეგიძლიათ </a:t>
            </a:r>
            <a:r>
              <a:rPr lang="ka-GE" sz="1400" dirty="0" smtClean="0">
                <a:latin typeface="Sylfaen" panose="010A0502050306030303" pitchFamily="18" charset="0"/>
              </a:rPr>
              <a:t>სტატიების </a:t>
            </a:r>
            <a:r>
              <a:rPr lang="ka-GE" sz="1400" dirty="0">
                <a:latin typeface="Sylfaen" panose="010A0502050306030303" pitchFamily="18" charset="0"/>
              </a:rPr>
              <a:t>წაკითხვა, </a:t>
            </a:r>
            <a:r>
              <a:rPr lang="ka-GE" sz="1400" dirty="0" smtClean="0">
                <a:latin typeface="Sylfaen" panose="010A0502050306030303" pitchFamily="18" charset="0"/>
              </a:rPr>
              <a:t>კომენტარების გაკეთება, </a:t>
            </a:r>
            <a:r>
              <a:rPr lang="ka-GE" sz="1400" dirty="0">
                <a:latin typeface="Sylfaen" panose="010A0502050306030303" pitchFamily="18" charset="0"/>
              </a:rPr>
              <a:t>მნიშვნელოვანი ინფორმაციის მონიშვნა. </a:t>
            </a:r>
            <a:endParaRPr sz="1400" dirty="0">
              <a:latin typeface="Sylfaen" panose="010A0502050306030303" pitchFamily="18" charset="0"/>
            </a:endParaRPr>
          </a:p>
          <a:p>
            <a:pPr lvl="0">
              <a:lnSpc>
                <a:spcPct val="117999"/>
              </a:lnSpc>
              <a:defRPr sz="1800"/>
            </a:pPr>
            <a:endParaRPr sz="1400" dirty="0">
              <a:latin typeface="Sylfaen" panose="010A0502050306030303" pitchFamily="18" charset="0"/>
            </a:endParaRPr>
          </a:p>
          <a:p>
            <a:pPr lvl="0">
              <a:lnSpc>
                <a:spcPct val="117999"/>
              </a:lnSpc>
              <a:defRPr sz="1800"/>
            </a:pPr>
            <a:r>
              <a:rPr sz="1400" b="1" dirty="0" err="1">
                <a:latin typeface="Sylfaen" panose="010A0502050306030303" pitchFamily="18" charset="0"/>
              </a:rPr>
              <a:t>თანამშრომლობა</a:t>
            </a:r>
            <a:r>
              <a:rPr sz="1400" b="1" dirty="0">
                <a:latin typeface="Sylfaen" panose="010A0502050306030303" pitchFamily="18" charset="0"/>
              </a:rPr>
              <a:t> </a:t>
            </a:r>
            <a:r>
              <a:rPr sz="1400" b="1" dirty="0" err="1">
                <a:latin typeface="Sylfaen" panose="010A0502050306030303" pitchFamily="18" charset="0"/>
              </a:rPr>
              <a:t>სხვებთან</a:t>
            </a:r>
            <a:r>
              <a:rPr sz="1400" dirty="0">
                <a:latin typeface="Sylfaen" panose="010A0502050306030303" pitchFamily="18" charset="0"/>
              </a:rPr>
              <a:t>. </a:t>
            </a:r>
            <a:r>
              <a:rPr sz="1400" dirty="0" err="1">
                <a:latin typeface="Sylfaen" panose="010A0502050306030303" pitchFamily="18" charset="0"/>
              </a:rPr>
              <a:t>Mendeley-ის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საშუალებით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შეგიძლიათ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ითანამშრომლოთ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კოლეგებთან</a:t>
            </a:r>
            <a:r>
              <a:rPr sz="1400" dirty="0">
                <a:latin typeface="Sylfaen" panose="010A0502050306030303" pitchFamily="18" charset="0"/>
              </a:rPr>
              <a:t>, </a:t>
            </a:r>
            <a:r>
              <a:rPr sz="1400" dirty="0" err="1">
                <a:latin typeface="Sylfaen" panose="010A0502050306030303" pitchFamily="18" charset="0"/>
              </a:rPr>
              <a:t>ან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მოიძიოთ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ახალი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კონტაქტები</a:t>
            </a:r>
            <a:r>
              <a:rPr sz="1400" dirty="0">
                <a:latin typeface="Sylfaen" panose="010A0502050306030303" pitchFamily="18" charset="0"/>
              </a:rPr>
              <a:t>, </a:t>
            </a:r>
            <a:r>
              <a:rPr sz="1400" dirty="0" err="1">
                <a:latin typeface="Sylfaen" panose="010A0502050306030303" pitchFamily="18" charset="0"/>
              </a:rPr>
              <a:t>ვისთანაც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გაცვლით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რეფერენსებს</a:t>
            </a:r>
            <a:r>
              <a:rPr sz="1400" dirty="0">
                <a:latin typeface="Sylfaen" panose="010A0502050306030303" pitchFamily="18" charset="0"/>
              </a:rPr>
              <a:t>, </a:t>
            </a:r>
            <a:r>
              <a:rPr sz="1400" dirty="0" err="1">
                <a:latin typeface="Sylfaen" panose="010A0502050306030303" pitchFamily="18" charset="0"/>
              </a:rPr>
              <a:t>იდეებს</a:t>
            </a:r>
            <a:r>
              <a:rPr sz="1400" dirty="0">
                <a:latin typeface="Sylfaen" panose="010A0502050306030303" pitchFamily="18" charset="0"/>
              </a:rPr>
              <a:t>. </a:t>
            </a:r>
            <a:r>
              <a:rPr sz="1400" dirty="0" err="1">
                <a:latin typeface="Sylfaen" panose="010A0502050306030303" pitchFamily="18" charset="0"/>
              </a:rPr>
              <a:t>კერძო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ჯგუფებში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შესაძლებელია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სრული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ტექსტების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გაზიარება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და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ერთობლივი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კომენტარები</a:t>
            </a:r>
            <a:r>
              <a:rPr sz="1400" dirty="0">
                <a:latin typeface="Sylfaen" panose="010A0502050306030303" pitchFamily="18" charset="0"/>
              </a:rPr>
              <a:t>. </a:t>
            </a:r>
          </a:p>
          <a:p>
            <a:pPr lvl="0">
              <a:lnSpc>
                <a:spcPct val="117999"/>
              </a:lnSpc>
              <a:defRPr sz="1800"/>
            </a:pPr>
            <a:endParaRPr lang="x-none" sz="1400" b="1">
              <a:latin typeface="Sylfaen" panose="010A0502050306030303" pitchFamily="18" charset="0"/>
            </a:endParaRPr>
          </a:p>
          <a:p>
            <a:pPr lvl="0">
              <a:lnSpc>
                <a:spcPct val="117999"/>
              </a:lnSpc>
              <a:defRPr sz="1800"/>
            </a:pPr>
            <a:r>
              <a:rPr sz="1400" b="1" dirty="0" err="1">
                <a:latin typeface="Sylfaen" panose="010A0502050306030303" pitchFamily="18" charset="0"/>
              </a:rPr>
              <a:t>აღმოჩენა</a:t>
            </a:r>
            <a:r>
              <a:rPr sz="1400" dirty="0">
                <a:latin typeface="Sylfaen" panose="010A0502050306030303" pitchFamily="18" charset="0"/>
              </a:rPr>
              <a:t>. </a:t>
            </a:r>
            <a:r>
              <a:rPr sz="1400" dirty="0" err="1">
                <a:latin typeface="Sylfaen" panose="010A0502050306030303" pitchFamily="18" charset="0"/>
              </a:rPr>
              <a:t>ახალი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კონტაქტების</a:t>
            </a:r>
            <a:r>
              <a:rPr sz="1400" dirty="0">
                <a:latin typeface="Sylfaen" panose="010A0502050306030303" pitchFamily="18" charset="0"/>
              </a:rPr>
              <a:t>/</a:t>
            </a:r>
            <a:r>
              <a:rPr sz="1400" dirty="0" err="1">
                <a:latin typeface="Sylfaen" panose="010A0502050306030303" pitchFamily="18" charset="0"/>
              </a:rPr>
              <a:t>კოლეგების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მოძიების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გარდა</a:t>
            </a:r>
            <a:r>
              <a:rPr sz="1400" dirty="0">
                <a:latin typeface="Sylfaen" panose="010A0502050306030303" pitchFamily="18" charset="0"/>
              </a:rPr>
              <a:t>, </a:t>
            </a:r>
            <a:r>
              <a:rPr sz="1400" dirty="0" err="1">
                <a:latin typeface="Sylfaen" panose="010A0502050306030303" pitchFamily="18" charset="0"/>
              </a:rPr>
              <a:t>Mendeley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გეხმარებათ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lang="ka-GE" sz="1400" dirty="0">
                <a:latin typeface="Sylfaen" panose="010A0502050306030303" pitchFamily="18" charset="0"/>
              </a:rPr>
              <a:t>თქვენს დარგში გამოქვეყნებული </a:t>
            </a:r>
            <a:r>
              <a:rPr sz="1400" dirty="0" err="1">
                <a:latin typeface="Sylfaen" panose="010A0502050306030303" pitchFamily="18" charset="0"/>
              </a:rPr>
              <a:t>ახალი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კვლევების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აღმოჩენაში</a:t>
            </a:r>
            <a:r>
              <a:rPr sz="1400" dirty="0">
                <a:latin typeface="Sylfaen" panose="010A0502050306030303" pitchFamily="18" charset="0"/>
              </a:rPr>
              <a:t>. </a:t>
            </a:r>
            <a:r>
              <a:rPr sz="1400" dirty="0" err="1">
                <a:latin typeface="Sylfaen" panose="010A0502050306030303" pitchFamily="18" charset="0"/>
              </a:rPr>
              <a:t>პერსონალური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ბიბლიოთეკის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შინაარსის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მიხედვით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პროგრამა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გთავაზობთ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წასაკითხად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რეკომენდირებულ</a:t>
            </a:r>
            <a:r>
              <a:rPr sz="1400" dirty="0">
                <a:latin typeface="Sylfaen" panose="010A0502050306030303" pitchFamily="18" charset="0"/>
              </a:rPr>
              <a:t> </a:t>
            </a:r>
            <a:r>
              <a:rPr sz="1400" dirty="0" err="1">
                <a:latin typeface="Sylfaen" panose="010A0502050306030303" pitchFamily="18" charset="0"/>
              </a:rPr>
              <a:t>სტატიებს</a:t>
            </a:r>
            <a:r>
              <a:rPr sz="1400" dirty="0">
                <a:latin typeface="Sylfaen" panose="010A0502050306030303" pitchFamily="18" charset="0"/>
              </a:rPr>
              <a:t>.</a:t>
            </a:r>
            <a:endParaRPr sz="1400" dirty="0">
              <a:latin typeface="Sylfaen" panose="010A0502050306030303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dirty="0" err="1"/>
              <a:t>გვთავაზობს</a:t>
            </a:r>
            <a:r>
              <a:rPr sz="1400" dirty="0"/>
              <a:t> </a:t>
            </a:r>
            <a:r>
              <a:rPr sz="1400" dirty="0" err="1"/>
              <a:t>ბიბლიოთეკაში</a:t>
            </a:r>
            <a:r>
              <a:rPr sz="1400" dirty="0"/>
              <a:t> </a:t>
            </a:r>
            <a:r>
              <a:rPr sz="1400" dirty="0" err="1"/>
              <a:t>მასალების</a:t>
            </a:r>
            <a:r>
              <a:rPr sz="1400" dirty="0"/>
              <a:t> </a:t>
            </a:r>
            <a:r>
              <a:rPr sz="1400" dirty="0" err="1"/>
              <a:t>დამატების</a:t>
            </a:r>
            <a:r>
              <a:rPr sz="1400" dirty="0"/>
              <a:t> </a:t>
            </a:r>
            <a:r>
              <a:rPr sz="1400" dirty="0" err="1"/>
              <a:t>სხვადასხვა</a:t>
            </a:r>
            <a:r>
              <a:rPr sz="1400" dirty="0"/>
              <a:t> </a:t>
            </a:r>
            <a:r>
              <a:rPr sz="1400" dirty="0" err="1"/>
              <a:t>შესაძლებლობას</a:t>
            </a:r>
            <a:r>
              <a:rPr sz="1400" dirty="0"/>
              <a:t>. </a:t>
            </a:r>
            <a:r>
              <a:rPr sz="1400" dirty="0" err="1"/>
              <a:t>ეს</a:t>
            </a:r>
            <a:r>
              <a:rPr sz="1400" dirty="0"/>
              <a:t> </a:t>
            </a:r>
            <a:r>
              <a:rPr sz="1400" dirty="0" err="1"/>
              <a:t>შესაძლებლობები</a:t>
            </a:r>
            <a:r>
              <a:rPr sz="1400" dirty="0"/>
              <a:t> </a:t>
            </a:r>
            <a:r>
              <a:rPr sz="1400" dirty="0" err="1"/>
              <a:t>შეგიძლიათ</a:t>
            </a:r>
            <a:r>
              <a:rPr sz="1400" dirty="0"/>
              <a:t> </a:t>
            </a:r>
            <a:r>
              <a:rPr sz="1400" dirty="0" err="1"/>
              <a:t>ნახოთ</a:t>
            </a:r>
            <a:r>
              <a:rPr sz="1400" dirty="0"/>
              <a:t> File </a:t>
            </a:r>
            <a:r>
              <a:rPr sz="1400" dirty="0" err="1"/>
              <a:t>მენიუში</a:t>
            </a:r>
            <a:r>
              <a:rPr sz="1400" dirty="0"/>
              <a:t>.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შესაძლებელია</a:t>
            </a:r>
            <a:r>
              <a:rPr sz="1400" dirty="0"/>
              <a:t> </a:t>
            </a:r>
            <a:r>
              <a:rPr sz="1400" dirty="0" err="1"/>
              <a:t>ცალკე</a:t>
            </a:r>
            <a:r>
              <a:rPr sz="1400" dirty="0"/>
              <a:t> </a:t>
            </a:r>
            <a:r>
              <a:rPr sz="1400" dirty="0" err="1"/>
              <a:t>ფაილების</a:t>
            </a:r>
            <a:r>
              <a:rPr sz="1400" dirty="0"/>
              <a:t>, </a:t>
            </a:r>
            <a:r>
              <a:rPr sz="1400" dirty="0" err="1"/>
              <a:t>ან</a:t>
            </a:r>
            <a:r>
              <a:rPr sz="1400" dirty="0"/>
              <a:t> </a:t>
            </a:r>
            <a:r>
              <a:rPr sz="1400" dirty="0" err="1"/>
              <a:t>მთლიანად</a:t>
            </a:r>
            <a:r>
              <a:rPr sz="1400" dirty="0"/>
              <a:t> </a:t>
            </a:r>
            <a:r>
              <a:rPr sz="1400" dirty="0" err="1"/>
              <a:t>საქაღალდეების</a:t>
            </a:r>
            <a:r>
              <a:rPr sz="1400" dirty="0"/>
              <a:t> </a:t>
            </a:r>
            <a:r>
              <a:rPr sz="1400" dirty="0" err="1"/>
              <a:t>დამატება</a:t>
            </a:r>
            <a:r>
              <a:rPr sz="1400" dirty="0"/>
              <a:t>. </a:t>
            </a:r>
          </a:p>
          <a:p>
            <a:pPr lvl="0">
              <a:lnSpc>
                <a:spcPct val="117999"/>
              </a:lnSpc>
              <a:defRPr sz="1800"/>
            </a:pPr>
            <a:endParaRPr lang="x-none" sz="1400"/>
          </a:p>
          <a:p>
            <a:pPr lvl="0">
              <a:lnSpc>
                <a:spcPct val="117999"/>
              </a:lnSpc>
              <a:defRPr sz="1800"/>
            </a:pPr>
            <a:r>
              <a:rPr sz="1400" dirty="0"/>
              <a:t>"</a:t>
            </a:r>
            <a:r>
              <a:rPr lang="en-US" sz="1400" dirty="0">
                <a:solidFill>
                  <a:srgbClr val="1E1E1D"/>
                </a:solidFill>
              </a:rPr>
              <a:t>Watch a folder</a:t>
            </a:r>
            <a:r>
              <a:rPr sz="1400" dirty="0"/>
              <a:t>" </a:t>
            </a:r>
            <a:r>
              <a:rPr sz="1400" dirty="0" err="1"/>
              <a:t>ოფციის</a:t>
            </a:r>
            <a:r>
              <a:rPr sz="1400" dirty="0"/>
              <a:t> </a:t>
            </a:r>
            <a:r>
              <a:rPr sz="1400" dirty="0" err="1"/>
              <a:t>გამოყენებით</a:t>
            </a:r>
            <a:r>
              <a:rPr sz="1400" dirty="0"/>
              <a:t> </a:t>
            </a:r>
            <a:r>
              <a:rPr sz="1400" dirty="0" err="1"/>
              <a:t>შესაძლებელია</a:t>
            </a:r>
            <a:r>
              <a:rPr sz="1400" dirty="0"/>
              <a:t> </a:t>
            </a:r>
            <a:r>
              <a:rPr sz="1400" dirty="0" err="1"/>
              <a:t>თქვენს</a:t>
            </a:r>
            <a:r>
              <a:rPr sz="1400" dirty="0"/>
              <a:t> </a:t>
            </a:r>
            <a:r>
              <a:rPr sz="1400" dirty="0" err="1"/>
              <a:t>კომპიუტერზე</a:t>
            </a:r>
            <a:r>
              <a:rPr sz="1400" dirty="0"/>
              <a:t> </a:t>
            </a:r>
            <a:r>
              <a:rPr sz="1400" dirty="0" err="1"/>
              <a:t>მონიშნული</a:t>
            </a:r>
            <a:r>
              <a:rPr sz="1400" dirty="0"/>
              <a:t> </a:t>
            </a:r>
            <a:r>
              <a:rPr sz="1400" dirty="0" err="1"/>
              <a:t>საქაღალდის</a:t>
            </a:r>
            <a:r>
              <a:rPr sz="1400" dirty="0"/>
              <a:t> </a:t>
            </a:r>
            <a:r>
              <a:rPr sz="1400" dirty="0" err="1"/>
              <a:t>მონიტორინგის</a:t>
            </a:r>
            <a:r>
              <a:rPr sz="1400" dirty="0"/>
              <a:t> </a:t>
            </a:r>
            <a:r>
              <a:rPr sz="1400" dirty="0" err="1"/>
              <a:t>გააქტიურება</a:t>
            </a:r>
            <a:r>
              <a:rPr sz="1400" dirty="0"/>
              <a:t>, </a:t>
            </a:r>
            <a:r>
              <a:rPr sz="1400" dirty="0" err="1"/>
              <a:t>რაც</a:t>
            </a:r>
            <a:r>
              <a:rPr sz="1400" dirty="0"/>
              <a:t> </a:t>
            </a:r>
            <a:r>
              <a:rPr sz="1400" dirty="0" err="1"/>
              <a:t>განაპირობებს</a:t>
            </a:r>
            <a:r>
              <a:rPr sz="1400" dirty="0"/>
              <a:t> </a:t>
            </a:r>
            <a:r>
              <a:rPr sz="1400" dirty="0" err="1"/>
              <a:t>ამ</a:t>
            </a:r>
            <a:r>
              <a:rPr sz="1400" dirty="0"/>
              <a:t> </a:t>
            </a:r>
            <a:r>
              <a:rPr sz="1400" dirty="0" err="1"/>
              <a:t>საქაღალდეში</a:t>
            </a:r>
            <a:r>
              <a:rPr sz="1400" dirty="0"/>
              <a:t> </a:t>
            </a:r>
            <a:r>
              <a:rPr sz="1400" dirty="0" err="1"/>
              <a:t>ახალი</a:t>
            </a:r>
            <a:r>
              <a:rPr sz="1400" dirty="0"/>
              <a:t> </a:t>
            </a:r>
            <a:r>
              <a:rPr sz="1400" dirty="0" err="1"/>
              <a:t>დოკუმენტის</a:t>
            </a:r>
            <a:r>
              <a:rPr sz="1400" dirty="0"/>
              <a:t> </a:t>
            </a:r>
            <a:r>
              <a:rPr sz="1400" dirty="0" err="1"/>
              <a:t>დამატებით</a:t>
            </a:r>
            <a:r>
              <a:rPr sz="1400" dirty="0"/>
              <a:t>, </a:t>
            </a:r>
            <a:r>
              <a:rPr sz="1400" dirty="0" err="1"/>
              <a:t>ამავე</a:t>
            </a:r>
            <a:r>
              <a:rPr sz="1400" dirty="0"/>
              <a:t> </a:t>
            </a:r>
            <a:r>
              <a:rPr sz="1400" dirty="0" err="1"/>
              <a:t>დოკუმენტის</a:t>
            </a:r>
            <a:r>
              <a:rPr sz="1400" dirty="0"/>
              <a:t> </a:t>
            </a:r>
            <a:r>
              <a:rPr lang="en-US" sz="1400" dirty="0" err="1"/>
              <a:t>Mendeley</a:t>
            </a:r>
            <a:r>
              <a:rPr lang="ka-GE" sz="1400" dirty="0"/>
              <a:t>-ში ავტომატურ დამატებას. 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ასევე</a:t>
            </a:r>
            <a:r>
              <a:rPr sz="1400" dirty="0"/>
              <a:t> </a:t>
            </a:r>
            <a:r>
              <a:rPr sz="1400" dirty="0" err="1"/>
              <a:t>მარტივად</a:t>
            </a:r>
            <a:r>
              <a:rPr sz="1400" dirty="0"/>
              <a:t> </a:t>
            </a:r>
            <a:r>
              <a:rPr sz="1400" dirty="0" err="1"/>
              <a:t>შესაძლებელია</a:t>
            </a:r>
            <a:r>
              <a:rPr sz="1400" dirty="0"/>
              <a:t> </a:t>
            </a:r>
            <a:r>
              <a:rPr sz="1400" dirty="0" err="1"/>
              <a:t>სხვა</a:t>
            </a:r>
            <a:r>
              <a:rPr sz="1400" dirty="0"/>
              <a:t> </a:t>
            </a:r>
            <a:r>
              <a:rPr sz="1400" dirty="0" err="1"/>
              <a:t>პროგრამებიდან</a:t>
            </a:r>
            <a:r>
              <a:rPr sz="1400" dirty="0"/>
              <a:t> (</a:t>
            </a:r>
            <a:r>
              <a:rPr sz="1400" dirty="0" err="1"/>
              <a:t>მაგ</a:t>
            </a:r>
            <a:r>
              <a:rPr sz="1400" dirty="0"/>
              <a:t>. </a:t>
            </a:r>
            <a:r>
              <a:rPr lang="en-US" sz="1400" dirty="0"/>
              <a:t>EndNote, Reworks </a:t>
            </a:r>
            <a:r>
              <a:rPr lang="ka-GE" sz="1400" dirty="0"/>
              <a:t>და სხვა</a:t>
            </a:r>
            <a:r>
              <a:rPr sz="1400" dirty="0"/>
              <a:t>) </a:t>
            </a:r>
            <a:r>
              <a:rPr sz="1400" dirty="0" err="1"/>
              <a:t>ბიბლიოთეკის</a:t>
            </a:r>
            <a:r>
              <a:rPr sz="1400" dirty="0"/>
              <a:t> </a:t>
            </a:r>
            <a:r>
              <a:rPr sz="1400" dirty="0" err="1"/>
              <a:t>იმპორტი</a:t>
            </a:r>
            <a:r>
              <a:rPr sz="1400" dirty="0"/>
              <a:t>.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რეფერენსების</a:t>
            </a:r>
            <a:r>
              <a:rPr sz="1400" dirty="0"/>
              <a:t> </a:t>
            </a:r>
            <a:r>
              <a:rPr sz="1400" dirty="0" err="1"/>
              <a:t>ხელით</a:t>
            </a:r>
            <a:r>
              <a:rPr sz="1400" dirty="0"/>
              <a:t> </a:t>
            </a:r>
            <a:r>
              <a:rPr sz="1400" dirty="0" err="1"/>
              <a:t>დამატების</a:t>
            </a:r>
            <a:r>
              <a:rPr sz="1400" dirty="0"/>
              <a:t> </a:t>
            </a:r>
            <a:r>
              <a:rPr sz="1400" dirty="0" err="1"/>
              <a:t>დროს</a:t>
            </a:r>
            <a:r>
              <a:rPr sz="1400" dirty="0"/>
              <a:t> </a:t>
            </a:r>
            <a:r>
              <a:rPr sz="1400" dirty="0" err="1"/>
              <a:t>დაგჭირდებათ</a:t>
            </a:r>
            <a:r>
              <a:rPr sz="1400" dirty="0"/>
              <a:t> </a:t>
            </a:r>
            <a:r>
              <a:rPr sz="1400" dirty="0" err="1"/>
              <a:t>შემოთავაზებული</a:t>
            </a:r>
            <a:r>
              <a:rPr sz="1400" dirty="0"/>
              <a:t> </a:t>
            </a:r>
            <a:r>
              <a:rPr sz="1400" dirty="0" err="1"/>
              <a:t>ველების</a:t>
            </a:r>
            <a:r>
              <a:rPr sz="1400" dirty="0"/>
              <a:t> </a:t>
            </a:r>
            <a:r>
              <a:rPr sz="1400" dirty="0" err="1"/>
              <a:t>შევსება</a:t>
            </a:r>
            <a:r>
              <a:rPr sz="1400" dirty="0"/>
              <a:t>.</a:t>
            </a:r>
            <a:endParaRPr sz="14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en-US" sz="1400" dirty="0" err="1"/>
              <a:t>Mendeley</a:t>
            </a:r>
            <a:r>
              <a:rPr lang="ka-GE" sz="1400" dirty="0"/>
              <a:t>-ს კიდევ რამოდენიმე შესაძლებლობა, რომლებიც ამარტივებენ ჩვენი ბიბლიოთეკის შექმნას. 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/>
              <a:t>Web </a:t>
            </a:r>
            <a:r>
              <a:rPr sz="1400" dirty="0"/>
              <a:t>Importer </a:t>
            </a:r>
            <a:r>
              <a:rPr sz="1400" dirty="0" err="1"/>
              <a:t>არის</a:t>
            </a:r>
            <a:r>
              <a:rPr sz="1400" dirty="0"/>
              <a:t> </a:t>
            </a:r>
            <a:r>
              <a:rPr sz="1400" dirty="0" err="1"/>
              <a:t>თქვენს</a:t>
            </a:r>
            <a:r>
              <a:rPr sz="1400" dirty="0"/>
              <a:t> </a:t>
            </a:r>
            <a:r>
              <a:rPr sz="1400" dirty="0" err="1"/>
              <a:t>ბრაუზერში</a:t>
            </a:r>
            <a:r>
              <a:rPr sz="1400" dirty="0"/>
              <a:t> </a:t>
            </a:r>
            <a:r>
              <a:rPr sz="1400" dirty="0" err="1"/>
              <a:t>ჩასაშენებული</a:t>
            </a:r>
            <a:r>
              <a:rPr sz="1400" dirty="0"/>
              <a:t> </a:t>
            </a:r>
            <a:r>
              <a:rPr sz="1400" dirty="0" err="1"/>
              <a:t>პროგრამა</a:t>
            </a:r>
            <a:r>
              <a:rPr sz="1400" dirty="0"/>
              <a:t>. </a:t>
            </a:r>
            <a:r>
              <a:rPr lang="en-US" sz="1400" dirty="0"/>
              <a:t>Web Importer</a:t>
            </a:r>
            <a:r>
              <a:rPr lang="ka-GE" sz="1400" dirty="0"/>
              <a:t>-ის შესაბამისი ვერსიის დაყენებით ბრაუზერის პანელზე გამოჩნდება </a:t>
            </a:r>
            <a:r>
              <a:rPr lang="en-US" sz="1400" dirty="0" err="1"/>
              <a:t>Mendeley</a:t>
            </a:r>
            <a:r>
              <a:rPr lang="ka-GE" sz="1400" dirty="0"/>
              <a:t>-ის </a:t>
            </a:r>
            <a:r>
              <a:rPr lang="en-US" sz="1400" dirty="0"/>
              <a:t>Web Importer</a:t>
            </a:r>
            <a:r>
              <a:rPr lang="ka-GE" sz="1400" dirty="0"/>
              <a:t>-ის ღილაკი. ამ ღილაკზე დაჭერით პროგრამა შეეცდება აქტიურ ვებ-გვერდზე აღმოაჩინოს რეფერენსი და შემოგთავაზებთ ამ რეფერენსის დამატებას თქვენს ბიბლიოთეკაში. ასევე, ამ ოფციის გამოყენება შესაძლებელია თქვენს ბიბლიოთეკაში ვებ-გვერდების დასამატებლად. 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ასევე</a:t>
            </a:r>
            <a:r>
              <a:rPr sz="1400" dirty="0"/>
              <a:t>, </a:t>
            </a: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dirty="0" err="1"/>
              <a:t>მომხმარებელს</a:t>
            </a:r>
            <a:r>
              <a:rPr sz="1400" dirty="0"/>
              <a:t> </a:t>
            </a:r>
            <a:r>
              <a:rPr sz="1400" dirty="0" err="1"/>
              <a:t>სთავაზობს</a:t>
            </a:r>
            <a:r>
              <a:rPr sz="1400" dirty="0"/>
              <a:t> </a:t>
            </a:r>
            <a:r>
              <a:rPr sz="1400" dirty="0" err="1"/>
              <a:t>კვლევების</a:t>
            </a:r>
            <a:r>
              <a:rPr sz="1400" dirty="0"/>
              <a:t> </a:t>
            </a:r>
            <a:r>
              <a:rPr sz="1400" dirty="0" err="1"/>
              <a:t>კატალოგს</a:t>
            </a:r>
            <a:r>
              <a:rPr sz="1400" dirty="0"/>
              <a:t> (Research Catalog) </a:t>
            </a:r>
            <a:r>
              <a:rPr sz="1400" dirty="0"/>
              <a:t>- </a:t>
            </a:r>
            <a:r>
              <a:rPr sz="1400" dirty="0" err="1"/>
              <a:t>ეს</a:t>
            </a:r>
            <a:r>
              <a:rPr sz="1400" dirty="0"/>
              <a:t> </a:t>
            </a:r>
            <a:r>
              <a:rPr sz="1400" dirty="0" err="1"/>
              <a:t>არის</a:t>
            </a:r>
            <a:r>
              <a:rPr sz="1400" dirty="0"/>
              <a:t> </a:t>
            </a:r>
            <a:r>
              <a:rPr sz="1400" dirty="0" err="1"/>
              <a:t>მომხმარებელბის</a:t>
            </a:r>
            <a:r>
              <a:rPr sz="1400" dirty="0"/>
              <a:t> </a:t>
            </a:r>
            <a:r>
              <a:rPr sz="1400" dirty="0" err="1"/>
              <a:t>მიერ</a:t>
            </a:r>
            <a:r>
              <a:rPr sz="1400" dirty="0"/>
              <a:t> </a:t>
            </a:r>
            <a:r>
              <a:rPr sz="1400" dirty="0" err="1"/>
              <a:t>ატვირთული</a:t>
            </a:r>
            <a:r>
              <a:rPr sz="1400" dirty="0"/>
              <a:t> </a:t>
            </a:r>
            <a:r>
              <a:rPr sz="1400" dirty="0" err="1"/>
              <a:t>პუბლიკაციების</a:t>
            </a:r>
            <a:r>
              <a:rPr sz="1400" dirty="0"/>
              <a:t> </a:t>
            </a:r>
            <a:r>
              <a:rPr sz="1400" dirty="0" err="1"/>
              <a:t>უმსხვილესი</a:t>
            </a:r>
            <a:r>
              <a:rPr sz="1400" dirty="0"/>
              <a:t> </a:t>
            </a:r>
            <a:r>
              <a:rPr sz="1400" dirty="0" err="1"/>
              <a:t>კოლექცია</a:t>
            </a:r>
            <a:r>
              <a:rPr sz="1400" dirty="0"/>
              <a:t>. </a:t>
            </a:r>
            <a:r>
              <a:rPr sz="1400" dirty="0" err="1"/>
              <a:t>ამ</a:t>
            </a:r>
            <a:r>
              <a:rPr sz="1400" dirty="0"/>
              <a:t> </a:t>
            </a:r>
            <a:r>
              <a:rPr sz="1400" dirty="0" err="1"/>
              <a:t>კატალოგშიც</a:t>
            </a:r>
            <a:r>
              <a:rPr sz="1400" dirty="0"/>
              <a:t> </a:t>
            </a:r>
            <a:r>
              <a:rPr sz="1400" dirty="0" err="1"/>
              <a:t>შესაძლებელია</a:t>
            </a:r>
            <a:r>
              <a:rPr sz="1400" dirty="0"/>
              <a:t> </a:t>
            </a:r>
            <a:r>
              <a:rPr sz="1400" dirty="0" err="1"/>
              <a:t>სასურველი</a:t>
            </a:r>
            <a:r>
              <a:rPr sz="1400" dirty="0"/>
              <a:t> </a:t>
            </a:r>
            <a:r>
              <a:rPr sz="1400" dirty="0" err="1"/>
              <a:t>რეფერენსების</a:t>
            </a:r>
            <a:r>
              <a:rPr sz="1400" dirty="0"/>
              <a:t> </a:t>
            </a:r>
            <a:r>
              <a:rPr sz="1400" dirty="0" err="1"/>
              <a:t>მოძიება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თქვენს</a:t>
            </a:r>
            <a:r>
              <a:rPr sz="1400" dirty="0"/>
              <a:t> </a:t>
            </a:r>
            <a:r>
              <a:rPr sz="1400" dirty="0" err="1"/>
              <a:t>ბიბლიოთეკაში</a:t>
            </a:r>
            <a:r>
              <a:rPr sz="1400" dirty="0"/>
              <a:t> </a:t>
            </a:r>
            <a:r>
              <a:rPr sz="1400" dirty="0" err="1"/>
              <a:t>მარტივად</a:t>
            </a:r>
            <a:r>
              <a:rPr sz="1400" dirty="0"/>
              <a:t> </a:t>
            </a:r>
            <a:r>
              <a:rPr sz="1400" dirty="0" err="1"/>
              <a:t>ჩამატება</a:t>
            </a:r>
            <a:r>
              <a:rPr sz="1400" dirty="0"/>
              <a:t>. </a:t>
            </a:r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გარკვეული</a:t>
            </a:r>
            <a:r>
              <a:rPr sz="1400" dirty="0"/>
              <a:t> </a:t>
            </a:r>
            <a:r>
              <a:rPr sz="1400" dirty="0" err="1"/>
              <a:t>კატალოგები</a:t>
            </a:r>
            <a:r>
              <a:rPr sz="1400" dirty="0"/>
              <a:t>, </a:t>
            </a:r>
            <a:r>
              <a:rPr sz="1400" dirty="0" err="1"/>
              <a:t>როგორებიცაა</a:t>
            </a:r>
            <a:r>
              <a:rPr sz="1400" dirty="0"/>
              <a:t>, </a:t>
            </a:r>
            <a:r>
              <a:rPr sz="1400" dirty="0" err="1"/>
              <a:t>მაგალითად</a:t>
            </a:r>
            <a:r>
              <a:rPr sz="1400" dirty="0"/>
              <a:t>, </a:t>
            </a:r>
            <a:r>
              <a:rPr sz="1400" dirty="0" err="1"/>
              <a:t>ScienceDirect</a:t>
            </a:r>
            <a:r>
              <a:rPr sz="1400" dirty="0"/>
              <a:t>-ი </a:t>
            </a:r>
            <a:r>
              <a:rPr sz="1400" dirty="0" err="1"/>
              <a:t>იძლევიან</a:t>
            </a:r>
            <a:r>
              <a:rPr sz="1400" dirty="0"/>
              <a:t> </a:t>
            </a:r>
            <a:r>
              <a:rPr sz="1400" dirty="0" err="1"/>
              <a:t>Mendeley-ში</a:t>
            </a:r>
            <a:r>
              <a:rPr sz="1400" dirty="0"/>
              <a:t> </a:t>
            </a:r>
            <a:r>
              <a:rPr sz="1400" dirty="0" err="1"/>
              <a:t>ექსპორტის</a:t>
            </a:r>
            <a:r>
              <a:rPr sz="1400" dirty="0"/>
              <a:t> </a:t>
            </a:r>
            <a:r>
              <a:rPr sz="1400" dirty="0" err="1"/>
              <a:t>საშუალებას</a:t>
            </a:r>
            <a:r>
              <a:rPr sz="1400" dirty="0"/>
              <a:t>. </a:t>
            </a:r>
            <a:r>
              <a:rPr sz="1400" dirty="0" err="1"/>
              <a:t>ასეთ</a:t>
            </a:r>
            <a:r>
              <a:rPr sz="1400" dirty="0"/>
              <a:t> </a:t>
            </a:r>
            <a:r>
              <a:rPr sz="1400" dirty="0" err="1"/>
              <a:t>კატალოგებში</a:t>
            </a:r>
            <a:r>
              <a:rPr sz="1400" dirty="0"/>
              <a:t> </a:t>
            </a:r>
            <a:r>
              <a:rPr sz="1400" dirty="0" err="1"/>
              <a:t>მუშაობის</a:t>
            </a:r>
            <a:r>
              <a:rPr sz="1400" dirty="0"/>
              <a:t> </a:t>
            </a:r>
            <a:r>
              <a:rPr sz="1400" dirty="0" err="1"/>
              <a:t>დროს</a:t>
            </a:r>
            <a:r>
              <a:rPr sz="1400" dirty="0"/>
              <a:t> </a:t>
            </a:r>
            <a:r>
              <a:rPr sz="1400" dirty="0" err="1"/>
              <a:t>მიაქციეთ</a:t>
            </a:r>
            <a:r>
              <a:rPr sz="1400" dirty="0"/>
              <a:t> </a:t>
            </a:r>
            <a:r>
              <a:rPr sz="1400" dirty="0" err="1"/>
              <a:t>ყურადღება</a:t>
            </a:r>
            <a:r>
              <a:rPr sz="1400" dirty="0"/>
              <a:t> </a:t>
            </a:r>
            <a:r>
              <a:rPr sz="1400" dirty="0" err="1"/>
              <a:t>ექსპორტის</a:t>
            </a:r>
            <a:r>
              <a:rPr sz="1400" dirty="0"/>
              <a:t> </a:t>
            </a:r>
            <a:r>
              <a:rPr sz="1400" dirty="0" err="1"/>
              <a:t>ღილაკს</a:t>
            </a:r>
            <a:r>
              <a:rPr sz="1400" dirty="0"/>
              <a:t>.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სხვა</a:t>
            </a:r>
            <a:r>
              <a:rPr sz="1400" dirty="0"/>
              <a:t> </a:t>
            </a:r>
            <a:r>
              <a:rPr sz="1400" dirty="0" err="1"/>
              <a:t>კატალოგებიდან</a:t>
            </a:r>
            <a:r>
              <a:rPr sz="1400" dirty="0"/>
              <a:t> </a:t>
            </a:r>
            <a:r>
              <a:rPr sz="1400" dirty="0" err="1"/>
              <a:t>შესაძლებელია</a:t>
            </a:r>
            <a:r>
              <a:rPr sz="1400" dirty="0"/>
              <a:t> </a:t>
            </a:r>
            <a:r>
              <a:rPr sz="1400" dirty="0" err="1"/>
              <a:t>ფაილების</a:t>
            </a:r>
            <a:r>
              <a:rPr sz="1400" dirty="0"/>
              <a:t> </a:t>
            </a:r>
            <a:r>
              <a:rPr sz="1400" dirty="0" err="1"/>
              <a:t>ექსპორტი</a:t>
            </a:r>
            <a:r>
              <a:rPr sz="1400" dirty="0"/>
              <a:t>, </a:t>
            </a:r>
            <a:r>
              <a:rPr sz="1400" dirty="0" err="1"/>
              <a:t>მაგალითად</a:t>
            </a:r>
            <a:r>
              <a:rPr sz="1400" dirty="0"/>
              <a:t>, RIS </a:t>
            </a:r>
            <a:r>
              <a:rPr sz="1400" dirty="0" err="1"/>
              <a:t>ფორმატში</a:t>
            </a:r>
            <a:r>
              <a:rPr sz="1400" dirty="0"/>
              <a:t>, </a:t>
            </a:r>
            <a:r>
              <a:rPr sz="1400" dirty="0" err="1"/>
              <a:t>ხოლო</a:t>
            </a:r>
            <a:r>
              <a:rPr sz="1400" dirty="0"/>
              <a:t> </a:t>
            </a:r>
            <a:r>
              <a:rPr sz="1400" dirty="0" err="1"/>
              <a:t>ექსპორტის</a:t>
            </a:r>
            <a:r>
              <a:rPr sz="1400" dirty="0"/>
              <a:t> </a:t>
            </a:r>
            <a:r>
              <a:rPr sz="1400" dirty="0" err="1"/>
              <a:t>შემდეგ</a:t>
            </a:r>
            <a:r>
              <a:rPr sz="1400" dirty="0"/>
              <a:t> </a:t>
            </a:r>
            <a:r>
              <a:rPr sz="1400" dirty="0" err="1"/>
              <a:t>დაამატეთ</a:t>
            </a:r>
            <a:r>
              <a:rPr sz="1400" dirty="0"/>
              <a:t> </a:t>
            </a:r>
            <a:r>
              <a:rPr sz="1400" dirty="0" err="1"/>
              <a:t>ასეთი</a:t>
            </a:r>
            <a:r>
              <a:rPr sz="1400" dirty="0"/>
              <a:t> </a:t>
            </a:r>
            <a:r>
              <a:rPr sz="1400" dirty="0" err="1"/>
              <a:t>ფაილები</a:t>
            </a:r>
            <a:r>
              <a:rPr sz="1400" dirty="0"/>
              <a:t> </a:t>
            </a:r>
            <a:r>
              <a:rPr sz="1400" dirty="0" err="1"/>
              <a:t>Mendeley-ში</a:t>
            </a:r>
            <a:r>
              <a:rPr sz="1400" dirty="0"/>
              <a:t> File </a:t>
            </a:r>
            <a:r>
              <a:rPr sz="1400" dirty="0" err="1"/>
              <a:t>მენიუს</a:t>
            </a:r>
            <a:r>
              <a:rPr sz="1400" dirty="0"/>
              <a:t> </a:t>
            </a:r>
            <a:r>
              <a:rPr sz="1400" dirty="0" err="1"/>
              <a:t>გამოყენებით</a:t>
            </a:r>
            <a:r>
              <a:rPr sz="1400" dirty="0"/>
              <a:t>.</a:t>
            </a:r>
            <a:endParaRPr sz="14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სინქრონიზაცია</a:t>
            </a:r>
            <a:r>
              <a:rPr sz="1400" dirty="0"/>
              <a:t> </a:t>
            </a:r>
            <a:r>
              <a:rPr sz="1400" dirty="0" err="1"/>
              <a:t>არის</a:t>
            </a:r>
            <a:r>
              <a:rPr sz="1400" dirty="0"/>
              <a:t> </a:t>
            </a:r>
            <a:r>
              <a:rPr sz="1400" dirty="0" err="1"/>
              <a:t>Mendeley-ის</a:t>
            </a:r>
            <a:r>
              <a:rPr sz="1400" dirty="0"/>
              <a:t> </a:t>
            </a:r>
            <a:r>
              <a:rPr sz="1400" dirty="0" err="1"/>
              <a:t>კონცეფციის</a:t>
            </a:r>
            <a:r>
              <a:rPr sz="1400" dirty="0"/>
              <a:t> </a:t>
            </a:r>
            <a:r>
              <a:rPr sz="1400" dirty="0" err="1"/>
              <a:t>ბირთვი</a:t>
            </a:r>
            <a:r>
              <a:rPr sz="1400" dirty="0"/>
              <a:t>. </a:t>
            </a:r>
            <a:r>
              <a:rPr sz="1400" dirty="0" err="1"/>
              <a:t>ნებისმიერ</a:t>
            </a:r>
            <a:r>
              <a:rPr sz="1400" dirty="0"/>
              <a:t> </a:t>
            </a:r>
            <a:r>
              <a:rPr sz="1400" dirty="0" err="1"/>
              <a:t>მოწყობილობაზე</a:t>
            </a:r>
            <a:r>
              <a:rPr sz="1400" dirty="0"/>
              <a:t> </a:t>
            </a:r>
            <a:r>
              <a:rPr sz="1400" dirty="0" err="1"/>
              <a:t>მუშაობის</a:t>
            </a:r>
            <a:r>
              <a:rPr sz="1400" dirty="0"/>
              <a:t> </a:t>
            </a:r>
            <a:r>
              <a:rPr sz="1400" dirty="0" err="1"/>
              <a:t>შემდეგ</a:t>
            </a:r>
            <a:r>
              <a:rPr sz="1400" dirty="0"/>
              <a:t> </a:t>
            </a:r>
            <a:r>
              <a:rPr sz="1400" dirty="0" err="1"/>
              <a:t>დააჭირეთ</a:t>
            </a:r>
            <a:r>
              <a:rPr sz="1400" dirty="0"/>
              <a:t> </a:t>
            </a:r>
            <a:r>
              <a:rPr sz="1400" dirty="0" err="1"/>
              <a:t>სინქრონიზაციის</a:t>
            </a:r>
            <a:r>
              <a:rPr sz="1400" dirty="0"/>
              <a:t> </a:t>
            </a:r>
            <a:r>
              <a:rPr sz="1400" dirty="0" err="1"/>
              <a:t>ღილაკს</a:t>
            </a:r>
            <a:r>
              <a:rPr lang="en-US" sz="1400" dirty="0"/>
              <a:t> </a:t>
            </a:r>
            <a:r>
              <a:rPr lang="ka-GE" sz="1400" dirty="0"/>
              <a:t>და</a:t>
            </a:r>
            <a:r>
              <a:rPr sz="1400" dirty="0"/>
              <a:t> </a:t>
            </a:r>
            <a:r>
              <a:rPr sz="1400" dirty="0" err="1"/>
              <a:t>შეტანილი</a:t>
            </a:r>
            <a:r>
              <a:rPr sz="1400" dirty="0"/>
              <a:t> </a:t>
            </a:r>
            <a:r>
              <a:rPr sz="1400" dirty="0" err="1"/>
              <a:t>ცვლილებები</a:t>
            </a:r>
            <a:r>
              <a:rPr sz="1400" dirty="0"/>
              <a:t> </a:t>
            </a:r>
            <a:r>
              <a:rPr sz="1400" dirty="0" err="1"/>
              <a:t>აისახება</a:t>
            </a:r>
            <a:r>
              <a:rPr sz="1400" dirty="0"/>
              <a:t> </a:t>
            </a:r>
            <a:r>
              <a:rPr sz="1400" dirty="0" err="1"/>
              <a:t>თქვენს</a:t>
            </a:r>
            <a:r>
              <a:rPr sz="1400" dirty="0"/>
              <a:t> </a:t>
            </a:r>
            <a:r>
              <a:rPr sz="1400" dirty="0" err="1"/>
              <a:t>ღრუბელში</a:t>
            </a:r>
            <a:r>
              <a:rPr sz="1400" dirty="0"/>
              <a:t> (</a:t>
            </a:r>
            <a:r>
              <a:rPr lang="en-US" sz="1400" dirty="0"/>
              <a:t>cloud storage</a:t>
            </a:r>
            <a:r>
              <a:rPr sz="1400" dirty="0"/>
              <a:t>). </a:t>
            </a:r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dirty="0" err="1"/>
              <a:t>ავტომატურად</a:t>
            </a:r>
            <a:r>
              <a:rPr sz="1400" dirty="0"/>
              <a:t> </a:t>
            </a:r>
            <a:r>
              <a:rPr sz="1400" dirty="0" err="1"/>
              <a:t>აკეთებს</a:t>
            </a:r>
            <a:r>
              <a:rPr sz="1400" dirty="0"/>
              <a:t> </a:t>
            </a:r>
            <a:r>
              <a:rPr sz="1400" dirty="0" err="1"/>
              <a:t>სინქრონიზაციას</a:t>
            </a:r>
            <a:r>
              <a:rPr sz="1400" dirty="0"/>
              <a:t> </a:t>
            </a:r>
            <a:r>
              <a:rPr sz="1400" dirty="0" err="1"/>
              <a:t>პროგრამის</a:t>
            </a:r>
            <a:r>
              <a:rPr sz="1400" dirty="0"/>
              <a:t> </a:t>
            </a:r>
            <a:r>
              <a:rPr sz="1400" dirty="0" err="1" smtClean="0"/>
              <a:t>ყოველი</a:t>
            </a:r>
            <a:r>
              <a:rPr sz="1400" dirty="0" smtClean="0"/>
              <a:t> </a:t>
            </a:r>
            <a:r>
              <a:rPr sz="1400" dirty="0" err="1"/>
              <a:t>ახალი</a:t>
            </a:r>
            <a:r>
              <a:rPr sz="1400" dirty="0"/>
              <a:t> </a:t>
            </a:r>
            <a:r>
              <a:rPr sz="1400" dirty="0" err="1"/>
              <a:t>გაშვების</a:t>
            </a:r>
            <a:r>
              <a:rPr sz="1400" dirty="0"/>
              <a:t> </a:t>
            </a:r>
            <a:r>
              <a:rPr sz="1400" dirty="0" err="1"/>
              <a:t>დროს</a:t>
            </a:r>
            <a:r>
              <a:rPr sz="1400" dirty="0"/>
              <a:t>.</a:t>
            </a:r>
            <a:endParaRPr sz="14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dirty="0"/>
              <a:t>Desktop-</a:t>
            </a:r>
            <a:r>
              <a:rPr sz="1400" dirty="0" err="1"/>
              <a:t>ის</a:t>
            </a:r>
            <a:r>
              <a:rPr sz="1400" dirty="0"/>
              <a:t> </a:t>
            </a:r>
            <a:r>
              <a:rPr sz="1400" dirty="0" err="1"/>
              <a:t>ინტერფეისი</a:t>
            </a:r>
            <a:r>
              <a:rPr sz="1400" dirty="0"/>
              <a:t> </a:t>
            </a:r>
            <a:r>
              <a:rPr sz="1400" dirty="0" err="1"/>
              <a:t>მსგავსია</a:t>
            </a:r>
            <a:r>
              <a:rPr sz="1400" dirty="0"/>
              <a:t> </a:t>
            </a:r>
            <a:r>
              <a:rPr sz="1400" dirty="0" err="1"/>
              <a:t>ისეთი</a:t>
            </a:r>
            <a:r>
              <a:rPr sz="1400" dirty="0"/>
              <a:t> </a:t>
            </a:r>
            <a:r>
              <a:rPr sz="1400" dirty="0" err="1"/>
              <a:t>პროგრამიების</a:t>
            </a:r>
            <a:r>
              <a:rPr sz="1400" dirty="0"/>
              <a:t> </a:t>
            </a:r>
            <a:r>
              <a:rPr sz="1400" dirty="0" err="1"/>
              <a:t>ინტერფეისების</a:t>
            </a:r>
            <a:r>
              <a:rPr sz="1400" dirty="0"/>
              <a:t> </a:t>
            </a:r>
            <a:r>
              <a:rPr sz="1400" dirty="0" err="1"/>
              <a:t>როგორებიცაა</a:t>
            </a:r>
            <a:r>
              <a:rPr sz="1400" dirty="0"/>
              <a:t> iTunes</a:t>
            </a:r>
            <a:r>
              <a:rPr sz="1400" dirty="0"/>
              <a:t>, </a:t>
            </a:r>
            <a:r>
              <a:rPr sz="1400" dirty="0" err="1"/>
              <a:t>ან</a:t>
            </a:r>
            <a:r>
              <a:rPr sz="1400" dirty="0"/>
              <a:t> </a:t>
            </a:r>
            <a:r>
              <a:rPr sz="1400" dirty="0"/>
              <a:t>Gmail. </a:t>
            </a:r>
            <a:r>
              <a:rPr sz="1400" dirty="0"/>
              <a:t> </a:t>
            </a:r>
            <a:r>
              <a:rPr sz="1400" dirty="0" err="1"/>
              <a:t>მარცხენა</a:t>
            </a:r>
            <a:r>
              <a:rPr sz="1400" dirty="0"/>
              <a:t> </a:t>
            </a:r>
            <a:r>
              <a:rPr sz="1400" dirty="0" err="1"/>
              <a:t>პანელი</a:t>
            </a:r>
            <a:r>
              <a:rPr sz="1400" dirty="0"/>
              <a:t> </a:t>
            </a:r>
            <a:r>
              <a:rPr sz="1400" dirty="0" err="1"/>
              <a:t>ძირითადად</a:t>
            </a:r>
            <a:r>
              <a:rPr sz="1400" dirty="0"/>
              <a:t> </a:t>
            </a:r>
            <a:r>
              <a:rPr sz="1400" dirty="0" err="1"/>
              <a:t>გვთავაზობს</a:t>
            </a:r>
            <a:r>
              <a:rPr sz="1400" dirty="0"/>
              <a:t> </a:t>
            </a:r>
            <a:r>
              <a:rPr sz="1400" dirty="0" err="1"/>
              <a:t>ფილტრებს</a:t>
            </a:r>
            <a:r>
              <a:rPr sz="1400" dirty="0"/>
              <a:t>, </a:t>
            </a:r>
            <a:r>
              <a:rPr sz="1400" dirty="0" err="1"/>
              <a:t>რომელთა</a:t>
            </a:r>
            <a:r>
              <a:rPr sz="1400" dirty="0"/>
              <a:t> </a:t>
            </a:r>
            <a:r>
              <a:rPr sz="1400" dirty="0" err="1"/>
              <a:t>გამოყენებით</a:t>
            </a:r>
            <a:r>
              <a:rPr sz="1400" dirty="0"/>
              <a:t> </a:t>
            </a:r>
            <a:r>
              <a:rPr sz="1400" dirty="0" err="1"/>
              <a:t>მთავარ</a:t>
            </a:r>
            <a:r>
              <a:rPr sz="1400" dirty="0"/>
              <a:t> (</a:t>
            </a:r>
            <a:r>
              <a:rPr sz="1400" dirty="0" err="1"/>
              <a:t>შუა</a:t>
            </a:r>
            <a:r>
              <a:rPr sz="1400" dirty="0"/>
              <a:t>) </a:t>
            </a:r>
            <a:r>
              <a:rPr sz="1400" dirty="0" err="1"/>
              <a:t>პანელში</a:t>
            </a:r>
            <a:r>
              <a:rPr sz="1400" dirty="0"/>
              <a:t> </a:t>
            </a:r>
            <a:r>
              <a:rPr sz="1400" dirty="0" err="1"/>
              <a:t>გამოგვაქვს</a:t>
            </a:r>
            <a:r>
              <a:rPr sz="1400" dirty="0"/>
              <a:t> </a:t>
            </a:r>
            <a:r>
              <a:rPr sz="1400" dirty="0" err="1"/>
              <a:t>სასურველი</a:t>
            </a:r>
            <a:r>
              <a:rPr sz="1400" dirty="0"/>
              <a:t> </a:t>
            </a:r>
            <a:r>
              <a:rPr sz="1400" dirty="0" err="1"/>
              <a:t>დოკუმენტი</a:t>
            </a:r>
            <a:r>
              <a:rPr sz="1400" dirty="0"/>
              <a:t>, </a:t>
            </a:r>
            <a:r>
              <a:rPr sz="1400" dirty="0" err="1"/>
              <a:t>ან</a:t>
            </a:r>
            <a:r>
              <a:rPr sz="1400" dirty="0"/>
              <a:t> </a:t>
            </a:r>
            <a:r>
              <a:rPr sz="1400" dirty="0" err="1"/>
              <a:t>დოკუმენტების</a:t>
            </a:r>
            <a:r>
              <a:rPr sz="1400" dirty="0"/>
              <a:t> </a:t>
            </a:r>
            <a:r>
              <a:rPr sz="1400" dirty="0" err="1"/>
              <a:t>ჩამონათვალი</a:t>
            </a:r>
            <a:r>
              <a:rPr sz="1400" dirty="0"/>
              <a:t>.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Mendeley</a:t>
            </a:r>
            <a:r>
              <a:rPr sz="1400" dirty="0"/>
              <a:t> Desktop-ს </a:t>
            </a:r>
            <a:r>
              <a:rPr sz="1400" dirty="0" err="1"/>
              <a:t>რომ</a:t>
            </a:r>
            <a:r>
              <a:rPr sz="1400" dirty="0"/>
              <a:t> </a:t>
            </a:r>
            <a:r>
              <a:rPr sz="1400" dirty="0" err="1"/>
              <a:t>გაუშვებთ</a:t>
            </a:r>
            <a:r>
              <a:rPr sz="1400" dirty="0"/>
              <a:t> </a:t>
            </a:r>
            <a:r>
              <a:rPr sz="1400" dirty="0" err="1"/>
              <a:t>საწყისი</a:t>
            </a:r>
            <a:r>
              <a:rPr sz="1400" dirty="0"/>
              <a:t> </a:t>
            </a:r>
            <a:r>
              <a:rPr sz="1400" dirty="0" err="1"/>
              <a:t>პოზიციაა</a:t>
            </a:r>
            <a:r>
              <a:rPr sz="1400" dirty="0"/>
              <a:t> </a:t>
            </a:r>
            <a:r>
              <a:rPr sz="1400" dirty="0"/>
              <a:t>‘All </a:t>
            </a:r>
            <a:r>
              <a:rPr sz="1400" dirty="0"/>
              <a:t>Documents’ - </a:t>
            </a:r>
            <a:r>
              <a:rPr sz="1400" dirty="0" err="1"/>
              <a:t>თქვენი</a:t>
            </a:r>
            <a:r>
              <a:rPr sz="1400" dirty="0"/>
              <a:t> </a:t>
            </a:r>
            <a:r>
              <a:rPr sz="1400" dirty="0" err="1"/>
              <a:t>ბიბლიოთეკის</a:t>
            </a:r>
            <a:r>
              <a:rPr sz="1400" dirty="0"/>
              <a:t> </a:t>
            </a:r>
            <a:r>
              <a:rPr sz="1400" dirty="0" err="1"/>
              <a:t>ყველა</a:t>
            </a:r>
            <a:r>
              <a:rPr sz="1400" dirty="0"/>
              <a:t> </a:t>
            </a:r>
            <a:r>
              <a:rPr sz="1400" dirty="0" err="1"/>
              <a:t>დოკუმენტის</a:t>
            </a:r>
            <a:r>
              <a:rPr sz="1400" dirty="0"/>
              <a:t> </a:t>
            </a:r>
            <a:r>
              <a:rPr sz="1400" dirty="0" err="1"/>
              <a:t>გამოტანა</a:t>
            </a:r>
            <a:r>
              <a:rPr sz="1400" dirty="0"/>
              <a:t> </a:t>
            </a:r>
            <a:r>
              <a:rPr sz="1400" dirty="0" err="1"/>
              <a:t>მთავარ</a:t>
            </a:r>
            <a:r>
              <a:rPr sz="1400" dirty="0"/>
              <a:t> </a:t>
            </a:r>
            <a:r>
              <a:rPr sz="1400" dirty="0" err="1"/>
              <a:t>პანელში</a:t>
            </a:r>
            <a:r>
              <a:rPr sz="1400" dirty="0"/>
              <a:t>. </a:t>
            </a:r>
            <a:r>
              <a:rPr sz="1400" dirty="0" err="1"/>
              <a:t>სვეტების</a:t>
            </a:r>
            <a:r>
              <a:rPr sz="1400" dirty="0"/>
              <a:t> </a:t>
            </a:r>
            <a:r>
              <a:rPr sz="1400" dirty="0" err="1"/>
              <a:t>სათაურებზე</a:t>
            </a:r>
            <a:r>
              <a:rPr sz="1400" dirty="0"/>
              <a:t> </a:t>
            </a:r>
            <a:r>
              <a:rPr sz="1400" dirty="0" err="1"/>
              <a:t>დაწკაპუნებით</a:t>
            </a:r>
            <a:r>
              <a:rPr sz="1400" dirty="0"/>
              <a:t> </a:t>
            </a:r>
            <a:r>
              <a:rPr sz="1400" dirty="0" err="1"/>
              <a:t>მოხდება</a:t>
            </a:r>
            <a:r>
              <a:rPr sz="1400" dirty="0"/>
              <a:t> </a:t>
            </a:r>
            <a:r>
              <a:rPr sz="1400" dirty="0" err="1"/>
              <a:t>მასალების</a:t>
            </a:r>
            <a:r>
              <a:rPr sz="1400" dirty="0"/>
              <a:t> </a:t>
            </a:r>
            <a:r>
              <a:rPr sz="1400" dirty="0" err="1"/>
              <a:t>შესაბამისი</a:t>
            </a:r>
            <a:r>
              <a:rPr sz="1400" dirty="0"/>
              <a:t> </a:t>
            </a:r>
            <a:r>
              <a:rPr sz="1400" dirty="0" err="1"/>
              <a:t>გადალაგება</a:t>
            </a:r>
            <a:r>
              <a:rPr sz="1400" dirty="0"/>
              <a:t> (</a:t>
            </a:r>
            <a:r>
              <a:rPr sz="1400" dirty="0" err="1"/>
              <a:t>მაგალითად</a:t>
            </a:r>
            <a:r>
              <a:rPr sz="1400" dirty="0"/>
              <a:t> </a:t>
            </a:r>
            <a:r>
              <a:rPr sz="1400" dirty="0"/>
              <a:t>Author </a:t>
            </a:r>
            <a:r>
              <a:rPr sz="1400" dirty="0"/>
              <a:t>Names-</a:t>
            </a:r>
            <a:r>
              <a:rPr sz="1400" dirty="0" err="1"/>
              <a:t>ზე</a:t>
            </a:r>
            <a:r>
              <a:rPr sz="1400" dirty="0"/>
              <a:t> </a:t>
            </a:r>
            <a:r>
              <a:rPr sz="1400" dirty="0" err="1"/>
              <a:t>დაწკაპუნებით</a:t>
            </a:r>
            <a:r>
              <a:rPr sz="1400" dirty="0"/>
              <a:t> </a:t>
            </a:r>
            <a:r>
              <a:rPr sz="1400" dirty="0" err="1"/>
              <a:t>მასალები</a:t>
            </a:r>
            <a:r>
              <a:rPr sz="1400" dirty="0"/>
              <a:t> </a:t>
            </a:r>
            <a:r>
              <a:rPr sz="1400" dirty="0" err="1"/>
              <a:t>დალაგდება</a:t>
            </a:r>
            <a:r>
              <a:rPr sz="1400" dirty="0"/>
              <a:t> </a:t>
            </a:r>
            <a:r>
              <a:rPr sz="1400" dirty="0" err="1"/>
              <a:t>ავტორების</a:t>
            </a:r>
            <a:r>
              <a:rPr sz="1400" dirty="0"/>
              <a:t> </a:t>
            </a:r>
            <a:r>
              <a:rPr sz="1400" dirty="0" err="1"/>
              <a:t>მიხედვით</a:t>
            </a:r>
            <a:r>
              <a:rPr sz="1400" dirty="0"/>
              <a:t>, Year-</a:t>
            </a:r>
            <a:r>
              <a:rPr sz="1400" dirty="0" err="1"/>
              <a:t>ზე</a:t>
            </a:r>
            <a:r>
              <a:rPr sz="1400" dirty="0"/>
              <a:t> </a:t>
            </a:r>
            <a:r>
              <a:rPr sz="1400" dirty="0" err="1"/>
              <a:t>დაწკაპუნებით</a:t>
            </a:r>
            <a:r>
              <a:rPr sz="1400" dirty="0"/>
              <a:t> - </a:t>
            </a:r>
            <a:r>
              <a:rPr sz="1400" dirty="0" err="1"/>
              <a:t>წლების</a:t>
            </a:r>
            <a:r>
              <a:rPr sz="1400" dirty="0"/>
              <a:t> </a:t>
            </a:r>
            <a:r>
              <a:rPr sz="1400" dirty="0" err="1"/>
              <a:t>მიხედვით</a:t>
            </a:r>
            <a:r>
              <a:rPr sz="1400" dirty="0"/>
              <a:t>,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ა.შ</a:t>
            </a:r>
            <a:r>
              <a:rPr sz="1400" dirty="0"/>
              <a:t>.)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მწვანე</a:t>
            </a:r>
            <a:r>
              <a:rPr sz="1400" dirty="0"/>
              <a:t> </a:t>
            </a:r>
            <a:r>
              <a:rPr sz="1400" dirty="0" err="1"/>
              <a:t>ნიშ</a:t>
            </a:r>
            <a:r>
              <a:rPr lang="ka-GE" sz="1400" dirty="0"/>
              <a:t>ა</a:t>
            </a:r>
            <a:r>
              <a:rPr sz="1400" dirty="0" err="1"/>
              <a:t>ნი</a:t>
            </a:r>
            <a:r>
              <a:rPr lang="en-US" sz="1400" dirty="0"/>
              <a:t>,</a:t>
            </a:r>
            <a:r>
              <a:rPr sz="1400" dirty="0"/>
              <a:t> </a:t>
            </a:r>
            <a:r>
              <a:rPr sz="1400" dirty="0" err="1"/>
              <a:t>ავტორების</a:t>
            </a:r>
            <a:r>
              <a:rPr sz="1400" dirty="0"/>
              <a:t> </a:t>
            </a:r>
            <a:r>
              <a:rPr sz="1400" dirty="0" err="1"/>
              <a:t>ჩამონათვალის</a:t>
            </a:r>
            <a:r>
              <a:rPr sz="1400" dirty="0"/>
              <a:t> </a:t>
            </a:r>
            <a:r>
              <a:rPr sz="1400" dirty="0" err="1"/>
              <a:t>მარცხენა</a:t>
            </a:r>
            <a:r>
              <a:rPr sz="1400" dirty="0"/>
              <a:t> </a:t>
            </a:r>
            <a:r>
              <a:rPr sz="1400" dirty="0" err="1"/>
              <a:t>მხარეს</a:t>
            </a:r>
            <a:r>
              <a:rPr lang="en-US" sz="1400" dirty="0"/>
              <a:t>,</a:t>
            </a:r>
            <a:r>
              <a:rPr sz="1400" dirty="0"/>
              <a:t> </a:t>
            </a:r>
            <a:r>
              <a:rPr sz="1400" dirty="0" err="1"/>
              <a:t>ნიშნავს</a:t>
            </a:r>
            <a:r>
              <a:rPr sz="1400" dirty="0"/>
              <a:t>, </a:t>
            </a:r>
            <a:r>
              <a:rPr sz="1400" dirty="0" err="1"/>
              <a:t>რომ</a:t>
            </a:r>
            <a:r>
              <a:rPr sz="1400" dirty="0"/>
              <a:t> </a:t>
            </a:r>
            <a:r>
              <a:rPr sz="1400" dirty="0" err="1"/>
              <a:t>მასალა</a:t>
            </a:r>
            <a:r>
              <a:rPr sz="1400" dirty="0"/>
              <a:t> </a:t>
            </a:r>
            <a:r>
              <a:rPr sz="1400" dirty="0" err="1"/>
              <a:t>გახსნილი</a:t>
            </a:r>
            <a:r>
              <a:rPr sz="1400" dirty="0"/>
              <a:t> (</a:t>
            </a:r>
            <a:r>
              <a:rPr sz="1400" dirty="0" err="1"/>
              <a:t>წაკითხული</a:t>
            </a:r>
            <a:r>
              <a:rPr sz="1400" dirty="0"/>
              <a:t>) </a:t>
            </a:r>
            <a:r>
              <a:rPr sz="1400" dirty="0" err="1"/>
              <a:t>ჯერ</a:t>
            </a:r>
            <a:r>
              <a:rPr sz="1400" dirty="0"/>
              <a:t> </a:t>
            </a:r>
            <a:r>
              <a:rPr sz="1400" dirty="0" err="1"/>
              <a:t>არ</a:t>
            </a:r>
            <a:r>
              <a:rPr sz="1400" dirty="0"/>
              <a:t> </a:t>
            </a:r>
            <a:r>
              <a:rPr sz="1400" dirty="0" err="1"/>
              <a:t>გაქვთ</a:t>
            </a:r>
            <a:r>
              <a:rPr sz="1400" dirty="0"/>
              <a:t>. </a:t>
            </a:r>
            <a:r>
              <a:rPr sz="1400" dirty="0" err="1"/>
              <a:t>ამ</a:t>
            </a:r>
            <a:r>
              <a:rPr sz="1400" dirty="0"/>
              <a:t> </a:t>
            </a:r>
            <a:r>
              <a:rPr sz="1400" dirty="0" err="1"/>
              <a:t>ნიშანზე</a:t>
            </a:r>
            <a:r>
              <a:rPr sz="1400" dirty="0"/>
              <a:t> </a:t>
            </a:r>
            <a:r>
              <a:rPr sz="1400" dirty="0" err="1"/>
              <a:t>დაწკაპუნებით</a:t>
            </a:r>
            <a:r>
              <a:rPr sz="1400" dirty="0"/>
              <a:t> </a:t>
            </a:r>
            <a:r>
              <a:rPr sz="1400" dirty="0" err="1"/>
              <a:t>მოხდება</a:t>
            </a:r>
            <a:r>
              <a:rPr sz="1400" dirty="0"/>
              <a:t> </a:t>
            </a:r>
            <a:r>
              <a:rPr sz="1400" dirty="0" err="1"/>
              <a:t>მისი</a:t>
            </a:r>
            <a:r>
              <a:rPr sz="1400" dirty="0"/>
              <a:t> </a:t>
            </a:r>
            <a:r>
              <a:rPr sz="1400" dirty="0" err="1"/>
              <a:t>დეაქტივაცია</a:t>
            </a:r>
            <a:r>
              <a:rPr sz="1400" dirty="0"/>
              <a:t>, </a:t>
            </a:r>
            <a:r>
              <a:rPr sz="1400" dirty="0" err="1"/>
              <a:t>ან</a:t>
            </a:r>
            <a:r>
              <a:rPr sz="1400" dirty="0"/>
              <a:t> </a:t>
            </a:r>
            <a:r>
              <a:rPr sz="1400" dirty="0" err="1"/>
              <a:t>თუ</a:t>
            </a:r>
            <a:r>
              <a:rPr sz="1400" dirty="0"/>
              <a:t> </a:t>
            </a:r>
            <a:r>
              <a:rPr sz="1400" dirty="0" err="1"/>
              <a:t>ნაცრისფერია</a:t>
            </a:r>
            <a:r>
              <a:rPr sz="1400" dirty="0"/>
              <a:t>, </a:t>
            </a:r>
            <a:r>
              <a:rPr sz="1400" dirty="0" err="1"/>
              <a:t>მაშინ</a:t>
            </a:r>
            <a:r>
              <a:rPr sz="1400" dirty="0"/>
              <a:t> </a:t>
            </a:r>
            <a:r>
              <a:rPr sz="1400" dirty="0" err="1"/>
              <a:t>აქტივაცია</a:t>
            </a:r>
            <a:r>
              <a:rPr sz="1400" dirty="0"/>
              <a:t>.  </a:t>
            </a:r>
            <a:r>
              <a:rPr lang="ka-GE" sz="1400" dirty="0"/>
              <a:t>თუ მასალას გახსნით </a:t>
            </a: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dirty="0"/>
              <a:t>PDF </a:t>
            </a:r>
            <a:r>
              <a:rPr sz="1400" dirty="0"/>
              <a:t>reader-</a:t>
            </a:r>
            <a:r>
              <a:rPr sz="1400" dirty="0" err="1"/>
              <a:t>ით</a:t>
            </a:r>
            <a:r>
              <a:rPr sz="1400" dirty="0"/>
              <a:t> </a:t>
            </a:r>
            <a:r>
              <a:rPr sz="1400" dirty="0" err="1"/>
              <a:t>მწვანი</a:t>
            </a:r>
            <a:r>
              <a:rPr sz="1400" dirty="0"/>
              <a:t> </a:t>
            </a:r>
            <a:r>
              <a:rPr sz="1400" dirty="0" err="1"/>
              <a:t>ღილაკი</a:t>
            </a:r>
            <a:r>
              <a:rPr sz="1400" dirty="0"/>
              <a:t> </a:t>
            </a:r>
            <a:r>
              <a:rPr sz="1400" dirty="0" err="1"/>
              <a:t>ავტომატურად</a:t>
            </a:r>
            <a:r>
              <a:rPr sz="1400" dirty="0"/>
              <a:t> </a:t>
            </a:r>
            <a:r>
              <a:rPr sz="1400" dirty="0" err="1"/>
              <a:t>განაცრისფერდება</a:t>
            </a:r>
            <a:r>
              <a:rPr sz="1400" dirty="0"/>
              <a:t>.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თქვენითვის</a:t>
            </a:r>
            <a:r>
              <a:rPr sz="1400" dirty="0"/>
              <a:t> </a:t>
            </a:r>
            <a:r>
              <a:rPr sz="1400" dirty="0" err="1"/>
              <a:t>რჩეული</a:t>
            </a:r>
            <a:r>
              <a:rPr sz="1400" dirty="0"/>
              <a:t> (</a:t>
            </a:r>
            <a:r>
              <a:rPr sz="1400" dirty="0" err="1"/>
              <a:t>ფავორიტი</a:t>
            </a:r>
            <a:r>
              <a:rPr sz="1400" dirty="0"/>
              <a:t>) </a:t>
            </a:r>
            <a:r>
              <a:rPr sz="1400" dirty="0" err="1"/>
              <a:t>მასალა</a:t>
            </a:r>
            <a:r>
              <a:rPr sz="1400" dirty="0"/>
              <a:t> </a:t>
            </a:r>
            <a:r>
              <a:rPr sz="1400" dirty="0" err="1"/>
              <a:t>შეგიძლიათ</a:t>
            </a:r>
            <a:r>
              <a:rPr sz="1400" dirty="0"/>
              <a:t> </a:t>
            </a:r>
            <a:r>
              <a:rPr sz="1400" dirty="0" err="1"/>
              <a:t>მონიშნოთ</a:t>
            </a:r>
            <a:r>
              <a:rPr sz="1400" dirty="0"/>
              <a:t> </a:t>
            </a:r>
            <a:r>
              <a:rPr sz="1400" dirty="0" err="1"/>
              <a:t>ვარსკვლავით</a:t>
            </a:r>
            <a:r>
              <a:rPr sz="1400" dirty="0"/>
              <a:t> ‘</a:t>
            </a:r>
            <a:r>
              <a:rPr sz="1400" dirty="0"/>
              <a:t>star</a:t>
            </a:r>
            <a:r>
              <a:rPr sz="1400" dirty="0"/>
              <a:t>’. </a:t>
            </a:r>
            <a:r>
              <a:rPr sz="1400" dirty="0" err="1"/>
              <a:t>შემდგომ</a:t>
            </a:r>
            <a:r>
              <a:rPr sz="1400" dirty="0"/>
              <a:t>, </a:t>
            </a:r>
            <a:r>
              <a:rPr lang="ka-GE" sz="1400" dirty="0"/>
              <a:t>მარცხენა პანელში </a:t>
            </a:r>
            <a:r>
              <a:rPr sz="1400" dirty="0" err="1"/>
              <a:t>შესაბამისი</a:t>
            </a:r>
            <a:r>
              <a:rPr sz="1400" dirty="0"/>
              <a:t> </a:t>
            </a:r>
            <a:r>
              <a:rPr sz="1400" dirty="0" err="1"/>
              <a:t>ფილტრის</a:t>
            </a:r>
            <a:r>
              <a:rPr sz="1400" dirty="0"/>
              <a:t> </a:t>
            </a:r>
            <a:r>
              <a:rPr sz="1400" dirty="0" err="1"/>
              <a:t>გამოყენებით</a:t>
            </a:r>
            <a:r>
              <a:rPr sz="1400" dirty="0"/>
              <a:t>, </a:t>
            </a:r>
            <a:r>
              <a:rPr sz="1400" dirty="0" err="1"/>
              <a:t>მარტივად</a:t>
            </a:r>
            <a:r>
              <a:rPr sz="1400" dirty="0"/>
              <a:t> </a:t>
            </a:r>
            <a:r>
              <a:rPr sz="1400" dirty="0" err="1"/>
              <a:t>გამოიტანთ</a:t>
            </a:r>
            <a:r>
              <a:rPr sz="1400" dirty="0"/>
              <a:t> </a:t>
            </a:r>
            <a:r>
              <a:rPr sz="1400" dirty="0" err="1"/>
              <a:t>რჩეული</a:t>
            </a:r>
            <a:r>
              <a:rPr sz="1400" dirty="0"/>
              <a:t> </a:t>
            </a:r>
            <a:r>
              <a:rPr sz="1400" dirty="0" err="1"/>
              <a:t>პუბლიკაციების</a:t>
            </a:r>
            <a:r>
              <a:rPr sz="1400" dirty="0"/>
              <a:t> </a:t>
            </a:r>
            <a:r>
              <a:rPr sz="1400" dirty="0" err="1"/>
              <a:t>ჩამონათვალს</a:t>
            </a:r>
            <a:r>
              <a:rPr sz="1400" dirty="0"/>
              <a:t>.</a:t>
            </a:r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defTabSz="465887">
              <a:defRPr sz="1800"/>
            </a:pPr>
            <a:r>
              <a:rPr sz="1400" dirty="0" err="1"/>
              <a:t>ასევე</a:t>
            </a:r>
            <a:r>
              <a:rPr sz="1400" dirty="0"/>
              <a:t>, </a:t>
            </a:r>
            <a:r>
              <a:rPr lang="en-US" sz="1400" dirty="0"/>
              <a:t>Recently Added, </a:t>
            </a:r>
            <a:r>
              <a:rPr lang="ka-GE" sz="1400" dirty="0"/>
              <a:t>ან </a:t>
            </a:r>
            <a:r>
              <a:rPr lang="en-US" sz="1400" dirty="0"/>
              <a:t>Recently Read</a:t>
            </a:r>
            <a:r>
              <a:rPr lang="ka-GE" sz="1400" dirty="0"/>
              <a:t> ფილტრებზე დაწკაპუნებით მთავარ პანელში გამოიტანთ ბოლოს დამატებულ, ან ბოლოს წაკითხულ მასალებს შესაბამისად.</a:t>
            </a:r>
            <a:endParaRPr lang="en-US" sz="14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საქაღალდეების</a:t>
            </a:r>
            <a:r>
              <a:rPr sz="1400" dirty="0"/>
              <a:t> </a:t>
            </a:r>
            <a:r>
              <a:rPr sz="1400" dirty="0" err="1"/>
              <a:t>შექმნა</a:t>
            </a:r>
            <a:r>
              <a:rPr sz="1400" dirty="0"/>
              <a:t> </a:t>
            </a:r>
            <a:r>
              <a:rPr sz="1400" dirty="0" err="1"/>
              <a:t>გაძლევთ</a:t>
            </a:r>
            <a:r>
              <a:rPr sz="1400" dirty="0"/>
              <a:t> </a:t>
            </a:r>
            <a:r>
              <a:rPr sz="1400" dirty="0" err="1"/>
              <a:t>იმის</a:t>
            </a:r>
            <a:r>
              <a:rPr sz="1400" dirty="0"/>
              <a:t> </a:t>
            </a:r>
            <a:r>
              <a:rPr sz="1400" dirty="0" err="1"/>
              <a:t>საშუალებიას</a:t>
            </a:r>
            <a:r>
              <a:rPr sz="1400" dirty="0"/>
              <a:t>, </a:t>
            </a:r>
            <a:r>
              <a:rPr sz="1400" dirty="0" err="1"/>
              <a:t>რომ</a:t>
            </a:r>
            <a:r>
              <a:rPr sz="1400" dirty="0"/>
              <a:t> </a:t>
            </a:r>
            <a:r>
              <a:rPr sz="1400" dirty="0" err="1"/>
              <a:t>თემატურად</a:t>
            </a:r>
            <a:r>
              <a:rPr sz="1400" dirty="0"/>
              <a:t> </a:t>
            </a:r>
            <a:r>
              <a:rPr sz="1400" dirty="0" err="1"/>
              <a:t>დაალაგოთ</a:t>
            </a:r>
            <a:r>
              <a:rPr sz="1400" dirty="0"/>
              <a:t> </a:t>
            </a:r>
            <a:r>
              <a:rPr sz="1400" dirty="0" err="1"/>
              <a:t>თქვენი</a:t>
            </a:r>
            <a:r>
              <a:rPr sz="1400" dirty="0"/>
              <a:t> </a:t>
            </a:r>
            <a:r>
              <a:rPr sz="1400" dirty="0" err="1"/>
              <a:t>მასალები</a:t>
            </a:r>
            <a:r>
              <a:rPr sz="1400" dirty="0"/>
              <a:t>. </a:t>
            </a:r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სასურველ</a:t>
            </a:r>
            <a:r>
              <a:rPr sz="1400" dirty="0"/>
              <a:t> </a:t>
            </a:r>
            <a:r>
              <a:rPr sz="1400" dirty="0" err="1"/>
              <a:t>დოკუმენტს</a:t>
            </a:r>
            <a:r>
              <a:rPr sz="1400" dirty="0"/>
              <a:t> </a:t>
            </a:r>
            <a:r>
              <a:rPr sz="1400" dirty="0" err="1"/>
              <a:t>მაუსით</a:t>
            </a:r>
            <a:r>
              <a:rPr sz="1400" dirty="0"/>
              <a:t> </a:t>
            </a:r>
            <a:r>
              <a:rPr sz="1400" dirty="0" err="1"/>
              <a:t>მოკიდეთ</a:t>
            </a:r>
            <a:r>
              <a:rPr sz="1400" dirty="0"/>
              <a:t> </a:t>
            </a:r>
            <a:r>
              <a:rPr sz="1400" dirty="0" err="1"/>
              <a:t>ხელი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გადააჩოჩეთ</a:t>
            </a:r>
            <a:r>
              <a:rPr sz="1400" dirty="0"/>
              <a:t> </a:t>
            </a:r>
            <a:r>
              <a:rPr sz="1400" dirty="0" err="1"/>
              <a:t>სასურველ</a:t>
            </a:r>
            <a:r>
              <a:rPr sz="1400" dirty="0"/>
              <a:t> </a:t>
            </a:r>
            <a:r>
              <a:rPr sz="1400" dirty="0" err="1"/>
              <a:t>საქაღალდეში</a:t>
            </a:r>
            <a:r>
              <a:rPr sz="1400" dirty="0"/>
              <a:t>.</a:t>
            </a:r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ასევე</a:t>
            </a:r>
            <a:r>
              <a:rPr sz="1400" dirty="0"/>
              <a:t> </a:t>
            </a:r>
            <a:r>
              <a:rPr sz="1400" dirty="0" err="1"/>
              <a:t>შესაძლებელია</a:t>
            </a:r>
            <a:r>
              <a:rPr sz="1400" dirty="0"/>
              <a:t> </a:t>
            </a:r>
            <a:r>
              <a:rPr sz="1400" dirty="0" err="1"/>
              <a:t>ახალი</a:t>
            </a:r>
            <a:r>
              <a:rPr sz="1400" dirty="0"/>
              <a:t> </a:t>
            </a:r>
            <a:r>
              <a:rPr sz="1400" dirty="0" err="1"/>
              <a:t>საქაღალდეების</a:t>
            </a:r>
            <a:r>
              <a:rPr sz="1400" dirty="0"/>
              <a:t> </a:t>
            </a:r>
            <a:r>
              <a:rPr sz="1400" dirty="0" err="1"/>
              <a:t>შექმნა</a:t>
            </a:r>
            <a:r>
              <a:rPr sz="1400" dirty="0"/>
              <a:t> </a:t>
            </a:r>
            <a:r>
              <a:rPr sz="1400" dirty="0" err="1"/>
              <a:t>უკვე</a:t>
            </a:r>
            <a:r>
              <a:rPr sz="1400" dirty="0"/>
              <a:t> </a:t>
            </a:r>
            <a:r>
              <a:rPr sz="1400" dirty="0" err="1"/>
              <a:t>შექმნილ</a:t>
            </a:r>
            <a:r>
              <a:rPr sz="1400" dirty="0"/>
              <a:t>/</a:t>
            </a:r>
            <a:r>
              <a:rPr sz="1400" dirty="0" err="1"/>
              <a:t>არსებულ</a:t>
            </a:r>
            <a:r>
              <a:rPr sz="1400" dirty="0"/>
              <a:t> </a:t>
            </a:r>
            <a:r>
              <a:rPr sz="1400" dirty="0" err="1"/>
              <a:t>საქაღალდეებში</a:t>
            </a:r>
            <a:endParaRPr sz="14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dirty="0" err="1"/>
              <a:t>გვთავაზობს</a:t>
            </a:r>
            <a:r>
              <a:rPr sz="1400" dirty="0"/>
              <a:t> </a:t>
            </a:r>
            <a:r>
              <a:rPr sz="1400" dirty="0" err="1"/>
              <a:t>ძების</a:t>
            </a:r>
            <a:r>
              <a:rPr sz="1400" dirty="0"/>
              <a:t> </a:t>
            </a:r>
            <a:r>
              <a:rPr sz="1400" dirty="0" err="1"/>
              <a:t>ძლიერ</a:t>
            </a:r>
            <a:r>
              <a:rPr sz="1400" dirty="0"/>
              <a:t> </a:t>
            </a:r>
            <a:r>
              <a:rPr sz="1400" dirty="0" err="1"/>
              <a:t>ინსტრუმენტს</a:t>
            </a:r>
            <a:r>
              <a:rPr sz="1400" dirty="0"/>
              <a:t>, </a:t>
            </a:r>
            <a:r>
              <a:rPr sz="1400" dirty="0" err="1"/>
              <a:t>რომელიც</a:t>
            </a:r>
            <a:r>
              <a:rPr sz="1400" dirty="0"/>
              <a:t> </a:t>
            </a:r>
            <a:r>
              <a:rPr sz="1400" dirty="0" err="1"/>
              <a:t>ახორციელებს</a:t>
            </a:r>
            <a:r>
              <a:rPr sz="1400" dirty="0"/>
              <a:t> </a:t>
            </a:r>
            <a:r>
              <a:rPr sz="1400" dirty="0" err="1"/>
              <a:t>ძიებას</a:t>
            </a:r>
            <a:r>
              <a:rPr sz="1400" dirty="0"/>
              <a:t> </a:t>
            </a:r>
            <a:r>
              <a:rPr sz="1400" dirty="0" err="1"/>
              <a:t>თქვენს</a:t>
            </a:r>
            <a:r>
              <a:rPr sz="1400" dirty="0"/>
              <a:t> </a:t>
            </a:r>
            <a:r>
              <a:rPr sz="1400" dirty="0" err="1"/>
              <a:t>ბიბლიოთეკაში</a:t>
            </a:r>
            <a:r>
              <a:rPr sz="1400" dirty="0"/>
              <a:t>. </a:t>
            </a:r>
            <a:r>
              <a:rPr sz="1400" dirty="0" err="1"/>
              <a:t>საძიებო</a:t>
            </a:r>
            <a:r>
              <a:rPr sz="1400" dirty="0"/>
              <a:t> </a:t>
            </a:r>
            <a:r>
              <a:rPr sz="1400" dirty="0" err="1"/>
              <a:t>ველში</a:t>
            </a:r>
            <a:r>
              <a:rPr sz="1400" dirty="0"/>
              <a:t> (</a:t>
            </a:r>
            <a:r>
              <a:rPr sz="1400" dirty="0" err="1"/>
              <a:t>ზედა</a:t>
            </a:r>
            <a:r>
              <a:rPr sz="1400" dirty="0"/>
              <a:t> </a:t>
            </a:r>
            <a:r>
              <a:rPr sz="1400" dirty="0" err="1"/>
              <a:t>მარჯვენა</a:t>
            </a:r>
            <a:r>
              <a:rPr sz="1400" dirty="0"/>
              <a:t> </a:t>
            </a:r>
            <a:r>
              <a:rPr sz="1400" dirty="0" err="1"/>
              <a:t>კუთხეში</a:t>
            </a:r>
            <a:r>
              <a:rPr sz="1400" dirty="0"/>
              <a:t>) </a:t>
            </a:r>
            <a:r>
              <a:rPr sz="1400" dirty="0" err="1"/>
              <a:t>შეიყვანეთ</a:t>
            </a:r>
            <a:r>
              <a:rPr sz="1400" dirty="0"/>
              <a:t> </a:t>
            </a:r>
            <a:r>
              <a:rPr sz="1400" dirty="0" err="1"/>
              <a:t>სასურველი</a:t>
            </a:r>
            <a:r>
              <a:rPr sz="1400" dirty="0"/>
              <a:t> </a:t>
            </a:r>
            <a:r>
              <a:rPr sz="1400" dirty="0" err="1"/>
              <a:t>ტერმინი</a:t>
            </a:r>
            <a:r>
              <a:rPr sz="1400" dirty="0"/>
              <a:t>. </a:t>
            </a: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dirty="0" err="1"/>
              <a:t>გაფილტრავს</a:t>
            </a:r>
            <a:r>
              <a:rPr sz="1400" dirty="0"/>
              <a:t> </a:t>
            </a:r>
            <a:r>
              <a:rPr sz="1400" dirty="0" err="1"/>
              <a:t>მთავარ</a:t>
            </a:r>
            <a:r>
              <a:rPr sz="1400" dirty="0"/>
              <a:t> </a:t>
            </a:r>
            <a:r>
              <a:rPr sz="1400" dirty="0" err="1"/>
              <a:t>პანელში</a:t>
            </a:r>
            <a:r>
              <a:rPr sz="1400" dirty="0"/>
              <a:t> </a:t>
            </a:r>
            <a:r>
              <a:rPr sz="1400" dirty="0" err="1"/>
              <a:t>გამოტანილ</a:t>
            </a:r>
            <a:r>
              <a:rPr sz="1400" dirty="0"/>
              <a:t> </a:t>
            </a:r>
            <a:r>
              <a:rPr sz="1400" dirty="0" err="1"/>
              <a:t>მასალას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დატივებს</a:t>
            </a:r>
            <a:r>
              <a:rPr sz="1400" dirty="0"/>
              <a:t> </a:t>
            </a:r>
            <a:r>
              <a:rPr sz="1400" dirty="0" err="1"/>
              <a:t>მხოლოს</a:t>
            </a:r>
            <a:r>
              <a:rPr sz="1400" dirty="0"/>
              <a:t> </a:t>
            </a:r>
            <a:r>
              <a:rPr sz="1400" dirty="0" err="1"/>
              <a:t>იმ</a:t>
            </a:r>
            <a:r>
              <a:rPr sz="1400" dirty="0"/>
              <a:t> </a:t>
            </a:r>
            <a:r>
              <a:rPr sz="1400" dirty="0" err="1"/>
              <a:t>რეფერენსებს</a:t>
            </a:r>
            <a:r>
              <a:rPr sz="1400" dirty="0"/>
              <a:t>, </a:t>
            </a:r>
            <a:r>
              <a:rPr sz="1400" dirty="0" err="1"/>
              <a:t>სადაც</a:t>
            </a:r>
            <a:r>
              <a:rPr sz="1400" dirty="0"/>
              <a:t> </a:t>
            </a:r>
            <a:r>
              <a:rPr sz="1400" dirty="0" err="1"/>
              <a:t>არის</a:t>
            </a:r>
            <a:r>
              <a:rPr sz="1400" dirty="0"/>
              <a:t> </a:t>
            </a:r>
            <a:r>
              <a:rPr sz="1400" dirty="0" err="1"/>
              <a:t>საძიებო</a:t>
            </a:r>
            <a:r>
              <a:rPr sz="1400" dirty="0"/>
              <a:t> </a:t>
            </a:r>
            <a:r>
              <a:rPr sz="1400" dirty="0" err="1"/>
              <a:t>ტერმინი</a:t>
            </a:r>
            <a:r>
              <a:rPr sz="1400" dirty="0"/>
              <a:t>. </a:t>
            </a:r>
            <a:r>
              <a:rPr sz="1400" dirty="0" err="1"/>
              <a:t>ძიება</a:t>
            </a:r>
            <a:r>
              <a:rPr sz="1400" dirty="0"/>
              <a:t> </a:t>
            </a:r>
            <a:r>
              <a:rPr sz="1400" dirty="0" err="1"/>
              <a:t>ასევე</a:t>
            </a:r>
            <a:r>
              <a:rPr sz="1400" dirty="0"/>
              <a:t> </a:t>
            </a:r>
            <a:r>
              <a:rPr sz="1400" dirty="0" err="1"/>
              <a:t>განხორციელდება</a:t>
            </a:r>
            <a:r>
              <a:rPr sz="1400" dirty="0"/>
              <a:t> </a:t>
            </a:r>
            <a:r>
              <a:rPr sz="1400" dirty="0" err="1"/>
              <a:t>თქვენი</a:t>
            </a:r>
            <a:r>
              <a:rPr sz="1400" dirty="0"/>
              <a:t> </a:t>
            </a:r>
            <a:r>
              <a:rPr sz="1400" dirty="0" err="1"/>
              <a:t>ბიბლიოთეკის</a:t>
            </a:r>
            <a:r>
              <a:rPr sz="1400" dirty="0"/>
              <a:t> </a:t>
            </a:r>
            <a:r>
              <a:rPr sz="1400" dirty="0" err="1"/>
              <a:t>სრულ</a:t>
            </a:r>
            <a:r>
              <a:rPr sz="1400" dirty="0"/>
              <a:t> </a:t>
            </a:r>
            <a:r>
              <a:rPr sz="1400" dirty="0" err="1"/>
              <a:t>ტექსტებშიც</a:t>
            </a:r>
            <a:r>
              <a:rPr sz="1400" dirty="0"/>
              <a:t>. </a:t>
            </a:r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საძიებო</a:t>
            </a:r>
            <a:r>
              <a:rPr sz="1400" dirty="0"/>
              <a:t> </a:t>
            </a:r>
            <a:r>
              <a:rPr sz="1400" dirty="0" err="1"/>
              <a:t>ფილტრის</a:t>
            </a:r>
            <a:r>
              <a:rPr sz="1400" dirty="0"/>
              <a:t> </a:t>
            </a:r>
            <a:r>
              <a:rPr sz="1400" dirty="0" err="1"/>
              <a:t>გასათიშად</a:t>
            </a:r>
            <a:r>
              <a:rPr sz="1400" dirty="0"/>
              <a:t> </a:t>
            </a:r>
            <a:r>
              <a:rPr sz="1400" dirty="0" err="1"/>
              <a:t>დაწკაპეთ</a:t>
            </a:r>
            <a:r>
              <a:rPr sz="1400" dirty="0"/>
              <a:t> </a:t>
            </a:r>
            <a:r>
              <a:rPr sz="1400" dirty="0" err="1"/>
              <a:t>ღილაკს</a:t>
            </a:r>
            <a:r>
              <a:rPr sz="1400" dirty="0"/>
              <a:t> ‘</a:t>
            </a:r>
            <a:r>
              <a:rPr sz="1400" dirty="0"/>
              <a:t>clear</a:t>
            </a:r>
            <a:r>
              <a:rPr sz="1400" dirty="0"/>
              <a:t>’, </a:t>
            </a:r>
            <a:r>
              <a:rPr sz="1400" dirty="0" err="1"/>
              <a:t>რომელიც</a:t>
            </a:r>
            <a:r>
              <a:rPr sz="1400" dirty="0"/>
              <a:t> </a:t>
            </a:r>
            <a:r>
              <a:rPr sz="1400" dirty="0" err="1"/>
              <a:t>გამოჩნდება</a:t>
            </a:r>
            <a:r>
              <a:rPr sz="1400" dirty="0"/>
              <a:t> </a:t>
            </a:r>
            <a:r>
              <a:rPr sz="1400" dirty="0" err="1"/>
              <a:t>ყვითელ</a:t>
            </a:r>
            <a:r>
              <a:rPr sz="1400" dirty="0"/>
              <a:t> </a:t>
            </a:r>
            <a:r>
              <a:rPr sz="1400" dirty="0" err="1"/>
              <a:t>პანელზე</a:t>
            </a:r>
            <a:r>
              <a:rPr sz="1400" dirty="0"/>
              <a:t>.  </a:t>
            </a:r>
            <a:endParaRPr sz="14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გამოიყენეთ</a:t>
            </a:r>
            <a:r>
              <a:rPr sz="1400" dirty="0"/>
              <a:t> </a:t>
            </a:r>
            <a:r>
              <a:rPr sz="1400" dirty="0" err="1"/>
              <a:t>ტეგები</a:t>
            </a:r>
            <a:r>
              <a:rPr sz="1400" dirty="0"/>
              <a:t> 'tags' </a:t>
            </a:r>
            <a:r>
              <a:rPr sz="1400" dirty="0" err="1"/>
              <a:t>თქვენს</a:t>
            </a:r>
            <a:r>
              <a:rPr sz="1400" dirty="0"/>
              <a:t> </a:t>
            </a:r>
            <a:r>
              <a:rPr sz="1400" dirty="0" err="1"/>
              <a:t>ბიბლიოთეკაში</a:t>
            </a:r>
            <a:r>
              <a:rPr sz="1400" dirty="0"/>
              <a:t> </a:t>
            </a:r>
            <a:r>
              <a:rPr sz="1400" dirty="0" err="1"/>
              <a:t>მასალების</a:t>
            </a:r>
            <a:r>
              <a:rPr sz="1400" dirty="0"/>
              <a:t> </a:t>
            </a:r>
            <a:r>
              <a:rPr sz="1400" dirty="0" err="1"/>
              <a:t>დასალაგებლად</a:t>
            </a:r>
            <a:r>
              <a:rPr sz="1400" dirty="0"/>
              <a:t>. </a:t>
            </a:r>
            <a:r>
              <a:rPr lang="ka-GE" sz="1400" dirty="0"/>
              <a:t>დოკუმენტის დეტალების პანელში შერჩეულ დოკუმენტში </a:t>
            </a:r>
            <a:r>
              <a:rPr sz="1400" dirty="0" err="1"/>
              <a:t>შესაძლებელია</a:t>
            </a:r>
            <a:r>
              <a:rPr sz="1400" dirty="0"/>
              <a:t> </a:t>
            </a:r>
            <a:r>
              <a:rPr sz="1400" dirty="0" err="1"/>
              <a:t>რამოდენიმე</a:t>
            </a:r>
            <a:r>
              <a:rPr sz="1400" dirty="0"/>
              <a:t> </a:t>
            </a:r>
            <a:r>
              <a:rPr sz="1400" dirty="0" err="1"/>
              <a:t>ტეგის</a:t>
            </a:r>
            <a:r>
              <a:rPr sz="1400" dirty="0"/>
              <a:t> </a:t>
            </a:r>
            <a:r>
              <a:rPr sz="1400" dirty="0" err="1"/>
              <a:t>დამატება</a:t>
            </a:r>
            <a:r>
              <a:rPr sz="1400" dirty="0"/>
              <a:t>.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შემდგომ</a:t>
            </a:r>
            <a:r>
              <a:rPr sz="1400" dirty="0"/>
              <a:t> </a:t>
            </a:r>
            <a:r>
              <a:rPr sz="1400" dirty="0" err="1"/>
              <a:t>გამოიყენეთ</a:t>
            </a:r>
            <a:r>
              <a:rPr sz="1400" dirty="0"/>
              <a:t> "Filter </a:t>
            </a:r>
            <a:r>
              <a:rPr sz="1400" dirty="0"/>
              <a:t>by My </a:t>
            </a:r>
            <a:r>
              <a:rPr sz="1400" dirty="0"/>
              <a:t>Tags" (</a:t>
            </a:r>
            <a:r>
              <a:rPr sz="1400" dirty="0" err="1"/>
              <a:t>გაფილტრვა</a:t>
            </a:r>
            <a:r>
              <a:rPr sz="1400" dirty="0"/>
              <a:t> </a:t>
            </a:r>
            <a:r>
              <a:rPr sz="1400" dirty="0" err="1"/>
              <a:t>ჩემი</a:t>
            </a:r>
            <a:r>
              <a:rPr sz="1400" dirty="0"/>
              <a:t> </a:t>
            </a:r>
            <a:r>
              <a:rPr sz="1400" dirty="0" err="1"/>
              <a:t>ტეგებით</a:t>
            </a:r>
            <a:r>
              <a:rPr sz="1400" dirty="0"/>
              <a:t>) </a:t>
            </a:r>
            <a:r>
              <a:rPr sz="1400" dirty="0" err="1"/>
              <a:t>მენიუ</a:t>
            </a:r>
            <a:r>
              <a:rPr sz="1400" dirty="0"/>
              <a:t>, </a:t>
            </a:r>
            <a:r>
              <a:rPr sz="1400" dirty="0" err="1"/>
              <a:t>რომელიც</a:t>
            </a:r>
            <a:r>
              <a:rPr sz="1400" dirty="0"/>
              <a:t> </a:t>
            </a:r>
            <a:r>
              <a:rPr sz="1400" dirty="0" err="1"/>
              <a:t>განლაგებულია</a:t>
            </a:r>
            <a:r>
              <a:rPr sz="1400" dirty="0"/>
              <a:t> </a:t>
            </a:r>
            <a:r>
              <a:rPr sz="1400" dirty="0" err="1"/>
              <a:t>ქვედა</a:t>
            </a:r>
            <a:r>
              <a:rPr sz="1400" dirty="0"/>
              <a:t> </a:t>
            </a:r>
            <a:r>
              <a:rPr sz="1400" dirty="0" err="1"/>
              <a:t>მარცხენა</a:t>
            </a:r>
            <a:r>
              <a:rPr sz="1400" dirty="0"/>
              <a:t> </a:t>
            </a:r>
            <a:r>
              <a:rPr sz="1400" dirty="0" err="1"/>
              <a:t>კუთხეში</a:t>
            </a:r>
            <a:r>
              <a:rPr sz="1400" dirty="0"/>
              <a:t>, </a:t>
            </a:r>
            <a:r>
              <a:rPr sz="1400" dirty="0" err="1"/>
              <a:t>თქვენი</a:t>
            </a:r>
            <a:r>
              <a:rPr sz="1400" dirty="0"/>
              <a:t> </a:t>
            </a:r>
            <a:r>
              <a:rPr sz="1400" dirty="0" err="1"/>
              <a:t>ტეგების</a:t>
            </a:r>
            <a:r>
              <a:rPr sz="1400" dirty="0"/>
              <a:t> </a:t>
            </a:r>
            <a:r>
              <a:rPr sz="1400" dirty="0" err="1"/>
              <a:t>მიხედვით</a:t>
            </a:r>
            <a:r>
              <a:rPr sz="1400" dirty="0"/>
              <a:t> </a:t>
            </a:r>
            <a:r>
              <a:rPr sz="1400" dirty="0" err="1"/>
              <a:t>შედეგების</a:t>
            </a:r>
            <a:r>
              <a:rPr sz="1400" dirty="0"/>
              <a:t> </a:t>
            </a:r>
            <a:r>
              <a:rPr sz="1400" dirty="0" err="1"/>
              <a:t>გამოსატანად</a:t>
            </a:r>
            <a:r>
              <a:rPr sz="1400" dirty="0"/>
              <a:t>.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გაითვლისწინეთ</a:t>
            </a:r>
            <a:r>
              <a:rPr sz="1400" dirty="0"/>
              <a:t>, </a:t>
            </a:r>
            <a:r>
              <a:rPr sz="1400" dirty="0" err="1"/>
              <a:t>რომ</a:t>
            </a:r>
            <a:r>
              <a:rPr sz="1400" dirty="0"/>
              <a:t> </a:t>
            </a:r>
            <a:r>
              <a:rPr sz="1400" dirty="0" err="1"/>
              <a:t>თქვენი</a:t>
            </a:r>
            <a:r>
              <a:rPr sz="1400" dirty="0"/>
              <a:t> </a:t>
            </a:r>
            <a:r>
              <a:rPr sz="1400" dirty="0" err="1"/>
              <a:t>ტეგების</a:t>
            </a:r>
            <a:r>
              <a:rPr sz="1400" dirty="0"/>
              <a:t> </a:t>
            </a:r>
            <a:r>
              <a:rPr sz="1400" dirty="0" err="1"/>
              <a:t>სია</a:t>
            </a:r>
            <a:r>
              <a:rPr sz="1400" dirty="0"/>
              <a:t> </a:t>
            </a:r>
            <a:r>
              <a:rPr sz="1400" dirty="0" err="1"/>
              <a:t>გამოჩნდება</a:t>
            </a:r>
            <a:r>
              <a:rPr sz="1400" dirty="0"/>
              <a:t> </a:t>
            </a:r>
            <a:r>
              <a:rPr sz="1400" dirty="0" err="1"/>
              <a:t>მხოლოდ</a:t>
            </a:r>
            <a:r>
              <a:rPr sz="1400" dirty="0"/>
              <a:t> </a:t>
            </a:r>
            <a:r>
              <a:rPr sz="1400" dirty="0" err="1"/>
              <a:t>შესაბამისი</a:t>
            </a:r>
            <a:r>
              <a:rPr sz="1400" dirty="0"/>
              <a:t> </a:t>
            </a:r>
            <a:r>
              <a:rPr sz="1400" dirty="0" err="1"/>
              <a:t>საქაღალდისთვის</a:t>
            </a:r>
            <a:r>
              <a:rPr sz="1400" dirty="0"/>
              <a:t>. </a:t>
            </a:r>
            <a:r>
              <a:rPr sz="1400" dirty="0" err="1"/>
              <a:t>შესაბამისად</a:t>
            </a:r>
            <a:r>
              <a:rPr sz="1400" dirty="0"/>
              <a:t>, </a:t>
            </a:r>
            <a:r>
              <a:rPr sz="1400" dirty="0" err="1"/>
              <a:t>თუ</a:t>
            </a:r>
            <a:r>
              <a:rPr sz="1400" dirty="0"/>
              <a:t> </a:t>
            </a:r>
            <a:r>
              <a:rPr sz="1400" dirty="0" err="1"/>
              <a:t>არ</a:t>
            </a:r>
            <a:r>
              <a:rPr sz="1400" dirty="0"/>
              <a:t> </a:t>
            </a:r>
            <a:r>
              <a:rPr sz="1400" dirty="0" err="1"/>
              <a:t>გახსოვთ</a:t>
            </a:r>
            <a:r>
              <a:rPr sz="1400" dirty="0"/>
              <a:t> </a:t>
            </a:r>
            <a:r>
              <a:rPr sz="1400" dirty="0" err="1"/>
              <a:t>რომელ</a:t>
            </a:r>
            <a:r>
              <a:rPr sz="1400" dirty="0"/>
              <a:t> </a:t>
            </a:r>
            <a:r>
              <a:rPr sz="1400" dirty="0" err="1"/>
              <a:t>საქაღალდეშია</a:t>
            </a:r>
            <a:r>
              <a:rPr sz="1400" dirty="0"/>
              <a:t> </a:t>
            </a:r>
            <a:r>
              <a:rPr sz="1400" dirty="0" err="1"/>
              <a:t>დოკუმენტი</a:t>
            </a:r>
            <a:r>
              <a:rPr sz="1400" dirty="0"/>
              <a:t> </a:t>
            </a:r>
            <a:r>
              <a:rPr sz="1400" dirty="0" err="1"/>
              <a:t>განახორციელეთ</a:t>
            </a:r>
            <a:r>
              <a:rPr sz="1400" dirty="0"/>
              <a:t> </a:t>
            </a:r>
            <a:r>
              <a:rPr sz="1400" dirty="0" err="1"/>
              <a:t>ძიეთ</a:t>
            </a:r>
            <a:r>
              <a:rPr sz="1400" dirty="0"/>
              <a:t> </a:t>
            </a:r>
            <a:r>
              <a:rPr sz="1400" dirty="0" err="1"/>
              <a:t>ყველა</a:t>
            </a:r>
            <a:r>
              <a:rPr sz="1400" dirty="0"/>
              <a:t> </a:t>
            </a:r>
            <a:r>
              <a:rPr sz="1400" dirty="0" err="1"/>
              <a:t>დოკუმენტში</a:t>
            </a:r>
            <a:r>
              <a:rPr sz="1400" dirty="0"/>
              <a:t>.</a:t>
            </a:r>
            <a:endParaRPr sz="14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ბიბლიოთეკის</a:t>
            </a:r>
            <a:r>
              <a:rPr sz="1400" dirty="0"/>
              <a:t> </a:t>
            </a:r>
            <a:r>
              <a:rPr sz="1400" dirty="0" err="1"/>
              <a:t>შექმნის</a:t>
            </a:r>
            <a:r>
              <a:rPr sz="1400" dirty="0"/>
              <a:t> </a:t>
            </a:r>
            <a:r>
              <a:rPr sz="1400" dirty="0" err="1"/>
              <a:t>დროს</a:t>
            </a:r>
            <a:r>
              <a:rPr sz="1400" dirty="0"/>
              <a:t> </a:t>
            </a:r>
            <a:r>
              <a:rPr sz="1400" dirty="0" err="1"/>
              <a:t>შესაძლებელია</a:t>
            </a:r>
            <a:r>
              <a:rPr sz="1400" dirty="0"/>
              <a:t> </a:t>
            </a:r>
            <a:r>
              <a:rPr sz="1400" dirty="0" err="1"/>
              <a:t>ერთი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იგივე</a:t>
            </a:r>
            <a:r>
              <a:rPr sz="1400" dirty="0"/>
              <a:t> </a:t>
            </a:r>
            <a:r>
              <a:rPr sz="1400" dirty="0" err="1"/>
              <a:t>დოკუმენტი</a:t>
            </a:r>
            <a:r>
              <a:rPr sz="1400" dirty="0"/>
              <a:t> </a:t>
            </a:r>
            <a:r>
              <a:rPr sz="1400" dirty="0" err="1"/>
              <a:t>შემთხვევით</a:t>
            </a:r>
            <a:r>
              <a:rPr sz="1400" dirty="0"/>
              <a:t> </a:t>
            </a:r>
            <a:r>
              <a:rPr sz="1400" dirty="0" err="1"/>
              <a:t>დაამატოთ</a:t>
            </a:r>
            <a:r>
              <a:rPr sz="1400" dirty="0"/>
              <a:t> </a:t>
            </a:r>
            <a:r>
              <a:rPr sz="1400" dirty="0" err="1"/>
              <a:t>რამოდენიმეჯერ</a:t>
            </a:r>
            <a:r>
              <a:rPr sz="1400" dirty="0"/>
              <a:t>. 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Mendeley-ში</a:t>
            </a:r>
            <a:r>
              <a:rPr sz="1400" dirty="0"/>
              <a:t> </a:t>
            </a:r>
            <a:r>
              <a:rPr sz="1400" dirty="0" err="1"/>
              <a:t>ჩაშენებულია</a:t>
            </a:r>
            <a:r>
              <a:rPr sz="1400" dirty="0"/>
              <a:t> </a:t>
            </a:r>
            <a:r>
              <a:rPr sz="1400" dirty="0" err="1"/>
              <a:t>ფუნქცია</a:t>
            </a:r>
            <a:r>
              <a:rPr sz="1400" dirty="0"/>
              <a:t> ‘</a:t>
            </a:r>
            <a:r>
              <a:rPr sz="1400" dirty="0"/>
              <a:t>Check for Duplicates</a:t>
            </a:r>
            <a:r>
              <a:rPr sz="1400" dirty="0"/>
              <a:t>’ (</a:t>
            </a:r>
            <a:r>
              <a:rPr sz="1400" dirty="0" err="1"/>
              <a:t>დუბლირების</a:t>
            </a:r>
            <a:r>
              <a:rPr sz="1400" dirty="0"/>
              <a:t> </a:t>
            </a:r>
            <a:r>
              <a:rPr sz="1400" dirty="0" err="1"/>
              <a:t>შემოწმება</a:t>
            </a:r>
            <a:r>
              <a:rPr sz="1400" dirty="0"/>
              <a:t>), </a:t>
            </a:r>
            <a:r>
              <a:rPr sz="1400" dirty="0" err="1"/>
              <a:t>რომელსაც</a:t>
            </a:r>
            <a:r>
              <a:rPr sz="1400" dirty="0"/>
              <a:t> </a:t>
            </a:r>
            <a:r>
              <a:rPr sz="1400" dirty="0" err="1"/>
              <a:t>ნახავთ</a:t>
            </a:r>
            <a:r>
              <a:rPr sz="1400" dirty="0"/>
              <a:t> Tools </a:t>
            </a:r>
            <a:r>
              <a:rPr sz="1400" dirty="0" err="1"/>
              <a:t>მენიუში</a:t>
            </a:r>
            <a:r>
              <a:rPr sz="1400" dirty="0"/>
              <a:t>. </a:t>
            </a:r>
            <a:r>
              <a:rPr sz="1400" dirty="0" err="1"/>
              <a:t>ეს</a:t>
            </a:r>
            <a:r>
              <a:rPr sz="1400" dirty="0"/>
              <a:t> </a:t>
            </a:r>
            <a:r>
              <a:rPr sz="1400" dirty="0" err="1"/>
              <a:t>ფუნქცია</a:t>
            </a:r>
            <a:r>
              <a:rPr sz="1400" dirty="0"/>
              <a:t> </a:t>
            </a:r>
            <a:r>
              <a:rPr sz="1400" dirty="0" err="1"/>
              <a:t>შეამოწმებს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იდენტიფიცირებას</a:t>
            </a:r>
            <a:r>
              <a:rPr sz="1400" dirty="0"/>
              <a:t> </a:t>
            </a:r>
            <a:r>
              <a:rPr sz="1400" dirty="0" err="1"/>
              <a:t>გაუკეთებს</a:t>
            </a:r>
            <a:r>
              <a:rPr sz="1400" dirty="0"/>
              <a:t> </a:t>
            </a:r>
            <a:r>
              <a:rPr sz="1400" dirty="0" err="1"/>
              <a:t>ერთნაირ</a:t>
            </a:r>
            <a:r>
              <a:rPr sz="1400" dirty="0"/>
              <a:t> </a:t>
            </a:r>
            <a:r>
              <a:rPr sz="1400" dirty="0" err="1"/>
              <a:t>დოკუმენტებს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შემოგთავაზებთ</a:t>
            </a:r>
            <a:r>
              <a:rPr sz="1400" dirty="0"/>
              <a:t> </a:t>
            </a:r>
            <a:r>
              <a:rPr sz="1400" dirty="0" err="1"/>
              <a:t>დოკუმენტების</a:t>
            </a:r>
            <a:r>
              <a:rPr sz="1400" dirty="0"/>
              <a:t> </a:t>
            </a:r>
            <a:r>
              <a:rPr sz="1400" dirty="0" err="1"/>
              <a:t>გაერთიანებას</a:t>
            </a:r>
            <a:r>
              <a:rPr sz="1400" dirty="0"/>
              <a:t>. </a:t>
            </a:r>
            <a:r>
              <a:rPr sz="1400" dirty="0" err="1"/>
              <a:t>გაერთიანებამდე</a:t>
            </a:r>
            <a:r>
              <a:rPr sz="1400" dirty="0"/>
              <a:t> </a:t>
            </a:r>
            <a:r>
              <a:rPr sz="1400" dirty="0" err="1"/>
              <a:t>მოგეცემათ</a:t>
            </a:r>
            <a:r>
              <a:rPr sz="1400" dirty="0"/>
              <a:t> </a:t>
            </a:r>
            <a:r>
              <a:rPr sz="1400" dirty="0" err="1"/>
              <a:t>შესაძლებლობა</a:t>
            </a:r>
            <a:r>
              <a:rPr sz="1400" dirty="0"/>
              <a:t> </a:t>
            </a:r>
            <a:r>
              <a:rPr sz="1400" dirty="0" err="1"/>
              <a:t>გადაამოწმოთ</a:t>
            </a:r>
            <a:r>
              <a:rPr sz="1400" dirty="0"/>
              <a:t> </a:t>
            </a:r>
            <a:r>
              <a:rPr sz="1400" dirty="0" err="1"/>
              <a:t>დეტალები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lang="ka-GE" sz="1400" dirty="0"/>
              <a:t>კონფლიქტური ველების არსებობის შემთხვევაში (მაგ. ერთ დოკუმენტში მითითებულია რაღაცა მონაცემი, რომელიც მეორეში გამორჩენილია) შეიტანოთ საჭირო შესწორებები. შემდეგ დააჭირეთ ღილაკს „</a:t>
            </a:r>
            <a:r>
              <a:rPr lang="en-US" sz="1400" dirty="0"/>
              <a:t>Confirm Merge</a:t>
            </a:r>
            <a:r>
              <a:rPr lang="ka-GE" sz="1400" dirty="0"/>
              <a:t>“</a:t>
            </a:r>
            <a:r>
              <a:rPr lang="en-US" sz="1400" dirty="0"/>
              <a:t>.</a:t>
            </a:r>
            <a:endParaRPr sz="14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 sz="1400"/>
            </a:lvl1pPr>
          </a:lstStyle>
          <a:p>
            <a:pPr lvl="0">
              <a:defRPr sz="1800"/>
            </a:pPr>
            <a:r>
              <a:rPr lang="ka-GE" dirty="0"/>
              <a:t>იმ შემთხვევაში თუ თქვენს ბიბლიოთეკაში დაამატეთ სტატიების </a:t>
            </a:r>
            <a:r>
              <a:rPr dirty="0"/>
              <a:t>PDF-</a:t>
            </a:r>
            <a:r>
              <a:rPr dirty="0" err="1"/>
              <a:t>ები</a:t>
            </a:r>
            <a:r>
              <a:rPr dirty="0"/>
              <a:t>, </a:t>
            </a:r>
            <a:r>
              <a:rPr dirty="0" err="1"/>
              <a:t>Mendeley</a:t>
            </a:r>
            <a:r>
              <a:rPr dirty="0"/>
              <a:t> Desktop-</a:t>
            </a:r>
            <a:r>
              <a:rPr dirty="0" err="1"/>
              <a:t>ში</a:t>
            </a:r>
            <a:r>
              <a:rPr dirty="0"/>
              <a:t> </a:t>
            </a:r>
            <a:r>
              <a:rPr dirty="0" err="1"/>
              <a:t>შეძლებთ</a:t>
            </a:r>
            <a:r>
              <a:rPr dirty="0"/>
              <a:t> </a:t>
            </a:r>
            <a:r>
              <a:rPr dirty="0" err="1"/>
              <a:t>ასეთი</a:t>
            </a:r>
            <a:r>
              <a:rPr dirty="0"/>
              <a:t> </a:t>
            </a:r>
            <a:r>
              <a:rPr dirty="0" err="1"/>
              <a:t>სტატიების</a:t>
            </a:r>
            <a:r>
              <a:rPr dirty="0"/>
              <a:t> </a:t>
            </a:r>
            <a:r>
              <a:rPr dirty="0" err="1"/>
              <a:t>გახსნას</a:t>
            </a:r>
            <a:r>
              <a:rPr dirty="0"/>
              <a:t> </a:t>
            </a:r>
            <a:r>
              <a:rPr dirty="0" err="1"/>
              <a:t>და</a:t>
            </a:r>
            <a:r>
              <a:rPr dirty="0"/>
              <a:t> </a:t>
            </a:r>
            <a:r>
              <a:rPr dirty="0" err="1"/>
              <a:t>წაკითხვას</a:t>
            </a:r>
            <a:r>
              <a:rPr dirty="0"/>
              <a:t>. </a:t>
            </a:r>
            <a:r>
              <a:rPr dirty="0" err="1"/>
              <a:t>ასევე</a:t>
            </a:r>
            <a:r>
              <a:rPr dirty="0"/>
              <a:t> </a:t>
            </a:r>
            <a:r>
              <a:rPr dirty="0" err="1"/>
              <a:t>მოგეცემათ</a:t>
            </a:r>
            <a:r>
              <a:rPr dirty="0"/>
              <a:t> </a:t>
            </a:r>
            <a:r>
              <a:rPr dirty="0" err="1"/>
              <a:t>შემდეგი</a:t>
            </a:r>
            <a:r>
              <a:rPr dirty="0"/>
              <a:t> </a:t>
            </a:r>
            <a:r>
              <a:rPr dirty="0" err="1"/>
              <a:t>შესაძლებლობები</a:t>
            </a:r>
            <a:r>
              <a:rPr dirty="0"/>
              <a:t>…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ინტერფეისი</a:t>
            </a:r>
            <a:r>
              <a:rPr sz="1400" dirty="0"/>
              <a:t> </a:t>
            </a:r>
            <a:r>
              <a:rPr sz="1400" dirty="0" err="1"/>
              <a:t>მსგავსია</a:t>
            </a:r>
            <a:r>
              <a:rPr sz="1400" dirty="0"/>
              <a:t> Adobe Acrobat-</a:t>
            </a:r>
            <a:r>
              <a:rPr sz="1400" dirty="0" err="1"/>
              <a:t>ის</a:t>
            </a:r>
            <a:r>
              <a:rPr sz="1400" dirty="0"/>
              <a:t>. 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შესაძლებელია</a:t>
            </a:r>
            <a:r>
              <a:rPr sz="1400" dirty="0"/>
              <a:t> </a:t>
            </a:r>
            <a:r>
              <a:rPr sz="1400" dirty="0" err="1"/>
              <a:t>რამოდენიმე</a:t>
            </a:r>
            <a:r>
              <a:rPr sz="1400" dirty="0"/>
              <a:t> PDF-</a:t>
            </a:r>
            <a:r>
              <a:rPr sz="1400" dirty="0" err="1"/>
              <a:t>ის</a:t>
            </a:r>
            <a:r>
              <a:rPr sz="1400" dirty="0"/>
              <a:t> </a:t>
            </a:r>
            <a:r>
              <a:rPr sz="1400" dirty="0" err="1"/>
              <a:t>გახსნა</a:t>
            </a:r>
            <a:r>
              <a:rPr sz="1400" dirty="0"/>
              <a:t> </a:t>
            </a:r>
            <a:r>
              <a:rPr sz="1400" dirty="0" err="1"/>
              <a:t>ერთდროულად</a:t>
            </a:r>
            <a:r>
              <a:rPr lang="en-US" sz="1400" dirty="0"/>
              <a:t> </a:t>
            </a:r>
            <a:r>
              <a:rPr lang="ka-GE" sz="1400" dirty="0"/>
              <a:t>და შესაბამის სანიშნეზე დაწკაპვით გააქტიურებთ სასურველ სტატიას</a:t>
            </a:r>
            <a:r>
              <a:rPr sz="1400" dirty="0"/>
              <a:t>.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dirty="0" err="1"/>
              <a:t>იმახსოვრებს</a:t>
            </a:r>
            <a:r>
              <a:rPr sz="1400" dirty="0"/>
              <a:t> </a:t>
            </a:r>
            <a:r>
              <a:rPr sz="1400" dirty="0" err="1"/>
              <a:t>რომელ</a:t>
            </a:r>
            <a:r>
              <a:rPr sz="1400" dirty="0"/>
              <a:t> </a:t>
            </a:r>
            <a:r>
              <a:rPr sz="1400" dirty="0" err="1"/>
              <a:t>გვერდზე</a:t>
            </a:r>
            <a:r>
              <a:rPr sz="1400" dirty="0"/>
              <a:t> </a:t>
            </a:r>
            <a:r>
              <a:rPr sz="1400" dirty="0" err="1"/>
              <a:t>შეწყვიტეთ</a:t>
            </a:r>
            <a:r>
              <a:rPr sz="1400" dirty="0"/>
              <a:t> </a:t>
            </a:r>
            <a:r>
              <a:rPr sz="1400" dirty="0" err="1"/>
              <a:t>კითხვა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შემდეგზე</a:t>
            </a:r>
            <a:r>
              <a:rPr sz="1400" dirty="0"/>
              <a:t>, </a:t>
            </a:r>
            <a:r>
              <a:rPr sz="1400" dirty="0" err="1"/>
              <a:t>როდესაც</a:t>
            </a:r>
            <a:r>
              <a:rPr sz="1400" dirty="0"/>
              <a:t> </a:t>
            </a:r>
            <a:r>
              <a:rPr sz="1400" dirty="0" err="1"/>
              <a:t>მიუბრუნდებით</a:t>
            </a:r>
            <a:r>
              <a:rPr sz="1400" dirty="0"/>
              <a:t> </a:t>
            </a:r>
            <a:r>
              <a:rPr sz="1400" dirty="0" err="1"/>
              <a:t>აღნიშნულ</a:t>
            </a:r>
            <a:r>
              <a:rPr sz="1400" dirty="0"/>
              <a:t> </a:t>
            </a:r>
            <a:r>
              <a:rPr sz="1400" dirty="0" err="1"/>
              <a:t>დოკუმენტს</a:t>
            </a:r>
            <a:r>
              <a:rPr sz="1400" dirty="0"/>
              <a:t> </a:t>
            </a:r>
            <a:r>
              <a:rPr sz="1400" dirty="0" err="1"/>
              <a:t>გახსნის</a:t>
            </a:r>
            <a:r>
              <a:rPr sz="1400" dirty="0"/>
              <a:t> </a:t>
            </a:r>
            <a:r>
              <a:rPr sz="1400" dirty="0" err="1"/>
              <a:t>დამახსოვრებულ</a:t>
            </a:r>
            <a:r>
              <a:rPr sz="1400" dirty="0"/>
              <a:t> </a:t>
            </a:r>
            <a:r>
              <a:rPr sz="1400" dirty="0" err="1"/>
              <a:t>ადგილს</a:t>
            </a:r>
            <a:r>
              <a:rPr sz="1400" dirty="0"/>
              <a:t>. </a:t>
            </a:r>
            <a:endParaRPr sz="14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en-US" sz="1400" dirty="0" err="1"/>
              <a:t>Mendeley</a:t>
            </a:r>
            <a:r>
              <a:rPr lang="en-US" sz="1400" dirty="0"/>
              <a:t> </a:t>
            </a:r>
            <a:r>
              <a:rPr lang="ka-GE" sz="1400" dirty="0"/>
              <a:t>არის უფასო პროგრამული უზრუნველყოფა, რომელიც თავსებადია სხვადასხვა პლატფორმასთან და ყველა ძირითად ინტერნეტ ბრაუზერთან. </a:t>
            </a:r>
            <a:r>
              <a:rPr lang="en-US" sz="1400" dirty="0" err="1"/>
              <a:t>Mendeley</a:t>
            </a:r>
            <a:r>
              <a:rPr lang="ka-GE" sz="1400" dirty="0"/>
              <a:t>-ის გამოყენება შესაძლებელია კომპიუტერიდან, ლეპტოპიდან, ტელეფონიდან, ტაბლეტიდან. 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Mendeley’s</a:t>
            </a:r>
            <a:r>
              <a:rPr sz="1400" dirty="0"/>
              <a:t> Desktop </a:t>
            </a:r>
            <a:r>
              <a:rPr sz="1400" dirty="0" err="1"/>
              <a:t>ვერსია</a:t>
            </a:r>
            <a:r>
              <a:rPr sz="1400" dirty="0"/>
              <a:t> </a:t>
            </a:r>
            <a:r>
              <a:rPr sz="1400" dirty="0" err="1"/>
              <a:t>არის</a:t>
            </a:r>
            <a:r>
              <a:rPr sz="1400" dirty="0"/>
              <a:t> </a:t>
            </a:r>
            <a:r>
              <a:rPr sz="1400" dirty="0" err="1"/>
              <a:t>ყველაზე</a:t>
            </a:r>
            <a:r>
              <a:rPr sz="1400" dirty="0"/>
              <a:t> </a:t>
            </a:r>
            <a:r>
              <a:rPr sz="1400" dirty="0" err="1"/>
              <a:t>სრულყოფილი</a:t>
            </a:r>
            <a:r>
              <a:rPr sz="1400" dirty="0"/>
              <a:t>, </a:t>
            </a:r>
            <a:r>
              <a:rPr sz="1400" dirty="0" err="1"/>
              <a:t>რომლიც</a:t>
            </a:r>
            <a:r>
              <a:rPr sz="1400" dirty="0"/>
              <a:t> </a:t>
            </a:r>
            <a:r>
              <a:rPr sz="1400" dirty="0" err="1"/>
              <a:t>საშუალებითაც</a:t>
            </a:r>
            <a:r>
              <a:rPr sz="1400" dirty="0"/>
              <a:t> </a:t>
            </a:r>
            <a:r>
              <a:rPr sz="1400" dirty="0" err="1"/>
              <a:t>შესაძლებელია</a:t>
            </a:r>
            <a:r>
              <a:rPr sz="1400" dirty="0"/>
              <a:t> </a:t>
            </a:r>
            <a:r>
              <a:rPr sz="1400" dirty="0" err="1"/>
              <a:t>ორგანიზება</a:t>
            </a:r>
            <a:r>
              <a:rPr sz="1400" dirty="0"/>
              <a:t>, </a:t>
            </a:r>
            <a:r>
              <a:rPr sz="1400" dirty="0" err="1"/>
              <a:t>კოლაბორაცია</a:t>
            </a:r>
            <a:r>
              <a:rPr sz="1400" dirty="0"/>
              <a:t>, </a:t>
            </a:r>
            <a:r>
              <a:rPr sz="1400" dirty="0" err="1"/>
              <a:t>ძიება</a:t>
            </a:r>
            <a:r>
              <a:rPr sz="1400" dirty="0"/>
              <a:t>/</a:t>
            </a:r>
            <a:r>
              <a:rPr sz="1400" dirty="0" err="1"/>
              <a:t>აღმოჩენა</a:t>
            </a:r>
            <a:r>
              <a:rPr sz="1400" dirty="0"/>
              <a:t>. </a:t>
            </a:r>
            <a:r>
              <a:rPr sz="1400" dirty="0" err="1"/>
              <a:t>ასევე</a:t>
            </a:r>
            <a:r>
              <a:rPr sz="1400" dirty="0"/>
              <a:t> </a:t>
            </a:r>
            <a:r>
              <a:rPr sz="1400" dirty="0" err="1"/>
              <a:t>შესაძლებელია</a:t>
            </a:r>
            <a:r>
              <a:rPr sz="1400" dirty="0"/>
              <a:t> </a:t>
            </a:r>
            <a:r>
              <a:rPr sz="1400" dirty="0" err="1"/>
              <a:t>ციტირების</a:t>
            </a:r>
            <a:r>
              <a:rPr sz="1400" dirty="0"/>
              <a:t> </a:t>
            </a:r>
            <a:r>
              <a:rPr sz="1400" dirty="0" err="1"/>
              <a:t>პლაგინის</a:t>
            </a:r>
            <a:r>
              <a:rPr sz="1400" dirty="0"/>
              <a:t> </a:t>
            </a:r>
            <a:r>
              <a:rPr sz="1400" dirty="0" err="1"/>
              <a:t>გამოყენება</a:t>
            </a:r>
            <a:r>
              <a:rPr sz="1400" dirty="0"/>
              <a:t>, </a:t>
            </a:r>
            <a:r>
              <a:rPr sz="1400" dirty="0" err="1"/>
              <a:t>რომლის</a:t>
            </a:r>
            <a:r>
              <a:rPr sz="1400" dirty="0"/>
              <a:t> </a:t>
            </a:r>
            <a:r>
              <a:rPr sz="1400" dirty="0" err="1"/>
              <a:t>საშუალებითაც</a:t>
            </a:r>
            <a:r>
              <a:rPr sz="1400" dirty="0"/>
              <a:t> </a:t>
            </a:r>
            <a:r>
              <a:rPr sz="1400" dirty="0" err="1"/>
              <a:t>მარტივად</a:t>
            </a:r>
            <a:r>
              <a:rPr sz="1400" dirty="0"/>
              <a:t> </a:t>
            </a:r>
            <a:r>
              <a:rPr sz="1400" dirty="0" err="1"/>
              <a:t>შესაძლებელია</a:t>
            </a:r>
            <a:r>
              <a:rPr sz="1400" dirty="0"/>
              <a:t> </a:t>
            </a:r>
            <a:r>
              <a:rPr sz="1400" dirty="0" err="1"/>
              <a:t>ციტირეების</a:t>
            </a:r>
            <a:r>
              <a:rPr sz="1400" dirty="0"/>
              <a:t> </a:t>
            </a:r>
            <a:r>
              <a:rPr sz="1400" dirty="0" err="1"/>
              <a:t>ჩასმა</a:t>
            </a:r>
            <a:r>
              <a:rPr sz="1400" dirty="0"/>
              <a:t> </a:t>
            </a:r>
            <a:r>
              <a:rPr lang="en-US" sz="1400" dirty="0"/>
              <a:t>Microsoft Word </a:t>
            </a:r>
            <a:r>
              <a:rPr lang="ka-GE" sz="1400" dirty="0"/>
              <a:t>ან </a:t>
            </a:r>
            <a:r>
              <a:rPr lang="en-US" sz="1400" dirty="0"/>
              <a:t>LibreOffice</a:t>
            </a:r>
            <a:r>
              <a:rPr lang="ka-GE" sz="1400" dirty="0"/>
              <a:t>-ში </a:t>
            </a:r>
            <a:r>
              <a:rPr sz="1400" dirty="0" err="1"/>
              <a:t>მუშაობის</a:t>
            </a:r>
            <a:r>
              <a:rPr sz="1400" dirty="0"/>
              <a:t> </a:t>
            </a:r>
            <a:r>
              <a:rPr sz="1400" dirty="0" err="1"/>
              <a:t>დროს</a:t>
            </a:r>
            <a:r>
              <a:rPr sz="1400" dirty="0"/>
              <a:t>.  </a:t>
            </a:r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დანარჩენი</a:t>
            </a:r>
            <a:r>
              <a:rPr sz="1400" dirty="0"/>
              <a:t> </a:t>
            </a:r>
            <a:r>
              <a:rPr sz="1400" dirty="0" err="1"/>
              <a:t>ვერსიების</a:t>
            </a:r>
            <a:r>
              <a:rPr sz="1400" dirty="0"/>
              <a:t> </a:t>
            </a:r>
            <a:r>
              <a:rPr sz="1400" dirty="0" err="1"/>
              <a:t>გამოყენებით</a:t>
            </a:r>
            <a:r>
              <a:rPr sz="1400" dirty="0"/>
              <a:t> (Web </a:t>
            </a:r>
            <a:r>
              <a:rPr sz="1400" dirty="0" err="1"/>
              <a:t>და</a:t>
            </a:r>
            <a:r>
              <a:rPr sz="1400" dirty="0"/>
              <a:t> Mobile) </a:t>
            </a:r>
            <a:r>
              <a:rPr lang="ka-GE" sz="1400" dirty="0"/>
              <a:t>გექნებათ </a:t>
            </a:r>
            <a:r>
              <a:rPr sz="1400" dirty="0" err="1"/>
              <a:t>წვდომა</a:t>
            </a:r>
            <a:r>
              <a:rPr sz="1400" dirty="0"/>
              <a:t> </a:t>
            </a:r>
            <a:r>
              <a:rPr sz="1400" dirty="0" err="1"/>
              <a:t>თქვენს</a:t>
            </a:r>
            <a:r>
              <a:rPr sz="1400" dirty="0"/>
              <a:t> </a:t>
            </a:r>
            <a:r>
              <a:rPr sz="1400" dirty="0" err="1"/>
              <a:t>რეფერენსებზე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გექნებათ</a:t>
            </a:r>
            <a:r>
              <a:rPr sz="1400" dirty="0"/>
              <a:t> </a:t>
            </a:r>
            <a:r>
              <a:rPr sz="1400" dirty="0" err="1"/>
              <a:t>საშუალება</a:t>
            </a:r>
            <a:r>
              <a:rPr sz="1400" dirty="0"/>
              <a:t> </a:t>
            </a:r>
            <a:r>
              <a:rPr sz="1400" dirty="0" err="1"/>
              <a:t>ჩანიშნოთ</a:t>
            </a:r>
            <a:r>
              <a:rPr sz="1400" dirty="0"/>
              <a:t> </a:t>
            </a:r>
            <a:r>
              <a:rPr sz="1400" dirty="0" err="1"/>
              <a:t>კომენტარები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ანოტაციები</a:t>
            </a:r>
            <a:r>
              <a:rPr sz="1400" dirty="0"/>
              <a:t>.</a:t>
            </a:r>
            <a:endParaRPr sz="14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ტექსტში</a:t>
            </a:r>
            <a:r>
              <a:rPr sz="1400" dirty="0"/>
              <a:t> </a:t>
            </a:r>
            <a:r>
              <a:rPr sz="1400" dirty="0" err="1"/>
              <a:t>შეგიძლიათ</a:t>
            </a:r>
            <a:r>
              <a:rPr sz="1400" dirty="0"/>
              <a:t> </a:t>
            </a:r>
            <a:r>
              <a:rPr sz="1400" dirty="0" err="1"/>
              <a:t>მონიშნოთ</a:t>
            </a:r>
            <a:r>
              <a:rPr sz="1400" dirty="0"/>
              <a:t> </a:t>
            </a:r>
            <a:r>
              <a:rPr sz="1400" dirty="0" err="1"/>
              <a:t>მნიშვნელოვანი</a:t>
            </a:r>
            <a:r>
              <a:rPr sz="1400" dirty="0"/>
              <a:t> </a:t>
            </a:r>
            <a:r>
              <a:rPr sz="1400" dirty="0" err="1"/>
              <a:t>მონაკვეთები</a:t>
            </a:r>
            <a:r>
              <a:rPr sz="1400" dirty="0"/>
              <a:t> 'Highlight tool' </a:t>
            </a:r>
            <a:r>
              <a:rPr sz="1400" dirty="0" err="1"/>
              <a:t>ინსტრუმენტის</a:t>
            </a:r>
            <a:r>
              <a:rPr sz="1400" dirty="0"/>
              <a:t> </a:t>
            </a:r>
            <a:r>
              <a:rPr sz="1400" dirty="0" err="1"/>
              <a:t>გამოყენებით</a:t>
            </a:r>
            <a:r>
              <a:rPr sz="1400" dirty="0"/>
              <a:t>. 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ასევე</a:t>
            </a:r>
            <a:r>
              <a:rPr sz="1400" dirty="0"/>
              <a:t> </a:t>
            </a:r>
            <a:r>
              <a:rPr sz="1400" dirty="0" err="1"/>
              <a:t>შეგიძლიათ</a:t>
            </a:r>
            <a:r>
              <a:rPr sz="1400" dirty="0"/>
              <a:t> </a:t>
            </a:r>
            <a:r>
              <a:rPr sz="1400" dirty="0" err="1"/>
              <a:t>დაამატოთ</a:t>
            </a:r>
            <a:r>
              <a:rPr sz="1400" dirty="0"/>
              <a:t> </a:t>
            </a:r>
            <a:r>
              <a:rPr sz="1400" dirty="0" err="1"/>
              <a:t>შენიშვნები</a:t>
            </a:r>
            <a:r>
              <a:rPr sz="1400" dirty="0"/>
              <a:t>, </a:t>
            </a:r>
            <a:r>
              <a:rPr sz="1400" dirty="0" err="1"/>
              <a:t>კომენტარები</a:t>
            </a:r>
            <a:r>
              <a:rPr sz="1400" dirty="0"/>
              <a:t>. </a:t>
            </a:r>
            <a:r>
              <a:rPr sz="1400" dirty="0" err="1"/>
              <a:t>ამის</a:t>
            </a:r>
            <a:r>
              <a:rPr sz="1400" dirty="0"/>
              <a:t> </a:t>
            </a:r>
            <a:r>
              <a:rPr sz="1400" dirty="0" err="1"/>
              <a:t>გაკეთება</a:t>
            </a:r>
            <a:r>
              <a:rPr sz="1400" dirty="0"/>
              <a:t> </a:t>
            </a:r>
            <a:r>
              <a:rPr sz="1400" dirty="0" err="1"/>
              <a:t>შესაძლებელია</a:t>
            </a:r>
            <a:r>
              <a:rPr sz="1400" dirty="0"/>
              <a:t> Notes box-</a:t>
            </a:r>
            <a:r>
              <a:rPr sz="1400" dirty="0" err="1"/>
              <a:t>ის</a:t>
            </a:r>
            <a:r>
              <a:rPr sz="1400" dirty="0"/>
              <a:t> </a:t>
            </a:r>
            <a:r>
              <a:rPr sz="1400" dirty="0" err="1"/>
              <a:t>გამოყენებით</a:t>
            </a:r>
            <a:r>
              <a:rPr sz="1400" dirty="0"/>
              <a:t>, </a:t>
            </a:r>
            <a:r>
              <a:rPr sz="1400" dirty="0" err="1"/>
              <a:t>რომელიც</a:t>
            </a:r>
            <a:r>
              <a:rPr sz="1400" dirty="0"/>
              <a:t> </a:t>
            </a:r>
            <a:r>
              <a:rPr sz="1400" dirty="0" err="1"/>
              <a:t>დოკუმენტის</a:t>
            </a:r>
            <a:r>
              <a:rPr sz="1400" dirty="0"/>
              <a:t> </a:t>
            </a:r>
            <a:r>
              <a:rPr sz="1400" dirty="0" err="1"/>
              <a:t>ზედა</a:t>
            </a:r>
            <a:r>
              <a:rPr sz="1400" dirty="0"/>
              <a:t> </a:t>
            </a:r>
            <a:r>
              <a:rPr sz="1400" dirty="0" err="1"/>
              <a:t>პანელზეა</a:t>
            </a:r>
            <a:r>
              <a:rPr sz="1400" dirty="0"/>
              <a:t> </a:t>
            </a:r>
            <a:r>
              <a:rPr sz="1400" dirty="0" err="1"/>
              <a:t>განთავსებული</a:t>
            </a:r>
            <a:r>
              <a:rPr sz="1400" dirty="0"/>
              <a:t>, </a:t>
            </a:r>
            <a:r>
              <a:rPr sz="1400" dirty="0" err="1"/>
              <a:t>ან</a:t>
            </a:r>
            <a:r>
              <a:rPr sz="1400" dirty="0"/>
              <a:t> </a:t>
            </a:r>
            <a:r>
              <a:rPr sz="1400" dirty="0" err="1"/>
              <a:t>მენიუდან</a:t>
            </a:r>
            <a:r>
              <a:rPr sz="1400" dirty="0"/>
              <a:t>, </a:t>
            </a:r>
            <a:r>
              <a:rPr sz="1400" dirty="0" err="1"/>
              <a:t>რომელიც</a:t>
            </a:r>
            <a:r>
              <a:rPr sz="1400" dirty="0"/>
              <a:t> </a:t>
            </a:r>
            <a:r>
              <a:rPr sz="1400" dirty="0" err="1"/>
              <a:t>გამოჩნდება</a:t>
            </a:r>
            <a:r>
              <a:rPr sz="1400" dirty="0"/>
              <a:t> </a:t>
            </a:r>
            <a:r>
              <a:rPr sz="1400" dirty="0" err="1"/>
              <a:t>სასურველი</a:t>
            </a:r>
            <a:r>
              <a:rPr sz="1400" dirty="0"/>
              <a:t> </a:t>
            </a:r>
            <a:r>
              <a:rPr sz="1400" dirty="0" err="1"/>
              <a:t>მონაკვეთის</a:t>
            </a:r>
            <a:r>
              <a:rPr sz="1400" dirty="0"/>
              <a:t> </a:t>
            </a:r>
            <a:r>
              <a:rPr sz="1400" dirty="0" err="1"/>
              <a:t>მონიშვნის</a:t>
            </a:r>
            <a:r>
              <a:rPr sz="1400" dirty="0"/>
              <a:t> </a:t>
            </a:r>
            <a:r>
              <a:rPr sz="1400" dirty="0" err="1"/>
              <a:t>შემდეგ</a:t>
            </a:r>
            <a:r>
              <a:rPr sz="1400" dirty="0"/>
              <a:t>. </a:t>
            </a:r>
            <a:r>
              <a:rPr sz="1400" dirty="0" err="1"/>
              <a:t>შენიშვნები</a:t>
            </a:r>
            <a:r>
              <a:rPr sz="1400" dirty="0"/>
              <a:t> </a:t>
            </a:r>
            <a:r>
              <a:rPr sz="1400" dirty="0" err="1"/>
              <a:t>ინახება</a:t>
            </a:r>
            <a:r>
              <a:rPr sz="1400" dirty="0"/>
              <a:t> </a:t>
            </a:r>
            <a:r>
              <a:rPr sz="1400" dirty="0" err="1"/>
              <a:t>შენიშვნების</a:t>
            </a:r>
            <a:r>
              <a:rPr sz="1400" dirty="0"/>
              <a:t> (</a:t>
            </a:r>
            <a:r>
              <a:rPr lang="en-US" sz="1400" dirty="0"/>
              <a:t>Notes</a:t>
            </a:r>
            <a:r>
              <a:rPr sz="1400" dirty="0"/>
              <a:t>) </a:t>
            </a:r>
            <a:r>
              <a:rPr sz="1400" dirty="0" err="1"/>
              <a:t>განყოფილებაში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ამ</a:t>
            </a:r>
            <a:r>
              <a:rPr sz="1400" dirty="0"/>
              <a:t> </a:t>
            </a:r>
            <a:r>
              <a:rPr sz="1400" dirty="0" err="1"/>
              <a:t>შენიშვნების</a:t>
            </a:r>
            <a:r>
              <a:rPr sz="1400" dirty="0"/>
              <a:t> </a:t>
            </a:r>
            <a:r>
              <a:rPr sz="1400" dirty="0" err="1"/>
              <a:t>ნახვა</a:t>
            </a:r>
            <a:r>
              <a:rPr sz="1400" dirty="0"/>
              <a:t> </a:t>
            </a:r>
            <a:r>
              <a:rPr sz="1400" dirty="0" err="1"/>
              <a:t>შესაძლებელი</a:t>
            </a:r>
            <a:r>
              <a:rPr sz="1400" dirty="0"/>
              <a:t> </a:t>
            </a:r>
            <a:r>
              <a:rPr sz="1400" dirty="0" err="1"/>
              <a:t>იქნება</a:t>
            </a:r>
            <a:r>
              <a:rPr sz="1400" dirty="0"/>
              <a:t> </a:t>
            </a:r>
            <a:r>
              <a:rPr sz="1400" dirty="0" err="1"/>
              <a:t>დოკუმენტის</a:t>
            </a:r>
            <a:r>
              <a:rPr sz="1400" dirty="0"/>
              <a:t> </a:t>
            </a:r>
            <a:r>
              <a:rPr sz="1400" dirty="0" err="1"/>
              <a:t>გახსნის</a:t>
            </a:r>
            <a:r>
              <a:rPr sz="1400" dirty="0"/>
              <a:t> </a:t>
            </a:r>
            <a:r>
              <a:rPr sz="1400" dirty="0" err="1"/>
              <a:t>გარეშეც</a:t>
            </a:r>
            <a:r>
              <a:rPr sz="1400" dirty="0"/>
              <a:t>.   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 sz="1400"/>
            </a:lvl1pPr>
          </a:lstStyle>
          <a:p>
            <a:pPr lvl="0">
              <a:defRPr sz="1800"/>
            </a:pPr>
            <a:r>
              <a:rPr dirty="0" err="1"/>
              <a:t>Mendeley-ის</a:t>
            </a:r>
            <a:r>
              <a:rPr dirty="0"/>
              <a:t> </a:t>
            </a:r>
            <a:r>
              <a:rPr dirty="0" err="1"/>
              <a:t>ყველაზე</a:t>
            </a:r>
            <a:r>
              <a:rPr dirty="0"/>
              <a:t> </a:t>
            </a:r>
            <a:r>
              <a:rPr dirty="0" err="1"/>
              <a:t>გავრცელებული</a:t>
            </a:r>
            <a:r>
              <a:rPr dirty="0"/>
              <a:t> </a:t>
            </a:r>
            <a:r>
              <a:rPr dirty="0" err="1"/>
              <a:t>შესაძლებლობაა</a:t>
            </a:r>
            <a:r>
              <a:rPr dirty="0"/>
              <a:t> </a:t>
            </a:r>
            <a:r>
              <a:rPr dirty="0" err="1"/>
              <a:t>ციტირების</a:t>
            </a:r>
            <a:r>
              <a:rPr dirty="0"/>
              <a:t> </a:t>
            </a:r>
            <a:r>
              <a:rPr dirty="0" err="1"/>
              <a:t>პროცესის</a:t>
            </a:r>
            <a:r>
              <a:rPr dirty="0"/>
              <a:t> </a:t>
            </a:r>
            <a:r>
              <a:rPr dirty="0" err="1"/>
              <a:t>გამარტივება</a:t>
            </a:r>
            <a:r>
              <a:rPr dirty="0"/>
              <a:t>. </a:t>
            </a:r>
            <a:r>
              <a:rPr dirty="0" err="1"/>
              <a:t>Mendeley-ის</a:t>
            </a:r>
            <a:r>
              <a:rPr dirty="0"/>
              <a:t> </a:t>
            </a:r>
            <a:r>
              <a:rPr dirty="0" err="1"/>
              <a:t>საშუალებით</a:t>
            </a:r>
            <a:r>
              <a:rPr dirty="0"/>
              <a:t> </a:t>
            </a:r>
            <a:r>
              <a:rPr lang="ka-GE" dirty="0"/>
              <a:t>თქვენს დოკუმენტში მარტივად ჩასვავთ </a:t>
            </a:r>
            <a:r>
              <a:rPr dirty="0" err="1"/>
              <a:t>სწორად</a:t>
            </a:r>
            <a:r>
              <a:rPr dirty="0"/>
              <a:t> </a:t>
            </a:r>
            <a:r>
              <a:rPr dirty="0" err="1"/>
              <a:t>დაფორმატებული</a:t>
            </a:r>
            <a:r>
              <a:rPr dirty="0"/>
              <a:t> </a:t>
            </a:r>
            <a:r>
              <a:rPr dirty="0" err="1"/>
              <a:t>ციტირებებს</a:t>
            </a:r>
            <a:r>
              <a:rPr dirty="0"/>
              <a:t>. </a:t>
            </a:r>
            <a:r>
              <a:rPr dirty="0" err="1"/>
              <a:t>შემდგომ</a:t>
            </a:r>
            <a:r>
              <a:rPr dirty="0"/>
              <a:t>, </a:t>
            </a:r>
            <a:r>
              <a:rPr dirty="0" err="1"/>
              <a:t>პროგრამა</a:t>
            </a:r>
            <a:r>
              <a:rPr dirty="0"/>
              <a:t> </a:t>
            </a:r>
            <a:r>
              <a:rPr dirty="0" err="1"/>
              <a:t>ავტომატურად</a:t>
            </a:r>
            <a:r>
              <a:rPr dirty="0"/>
              <a:t> </a:t>
            </a:r>
            <a:r>
              <a:rPr dirty="0" err="1"/>
              <a:t>დააგენერირებს</a:t>
            </a:r>
            <a:r>
              <a:rPr dirty="0"/>
              <a:t> </a:t>
            </a:r>
            <a:r>
              <a:rPr dirty="0" err="1"/>
              <a:t>შესაბამის</a:t>
            </a:r>
            <a:r>
              <a:rPr dirty="0"/>
              <a:t> </a:t>
            </a:r>
            <a:r>
              <a:rPr dirty="0" err="1"/>
              <a:t>ბიბლიოგრაფიულ</a:t>
            </a:r>
            <a:r>
              <a:rPr dirty="0"/>
              <a:t> </a:t>
            </a:r>
            <a:r>
              <a:rPr dirty="0" err="1"/>
              <a:t>სიას</a:t>
            </a:r>
            <a:r>
              <a:rPr dirty="0"/>
              <a:t>. </a:t>
            </a:r>
            <a:r>
              <a:rPr dirty="0" err="1"/>
              <a:t>ასევე</a:t>
            </a:r>
            <a:r>
              <a:rPr dirty="0"/>
              <a:t> </a:t>
            </a:r>
            <a:r>
              <a:rPr dirty="0" err="1"/>
              <a:t>მარტივად</a:t>
            </a:r>
            <a:r>
              <a:rPr dirty="0"/>
              <a:t> </a:t>
            </a:r>
            <a:r>
              <a:rPr dirty="0" err="1"/>
              <a:t>შესაძლებელია</a:t>
            </a:r>
            <a:r>
              <a:rPr dirty="0"/>
              <a:t> </a:t>
            </a:r>
            <a:r>
              <a:rPr dirty="0" err="1"/>
              <a:t>ციტირებების</a:t>
            </a:r>
            <a:r>
              <a:rPr dirty="0"/>
              <a:t> </a:t>
            </a:r>
            <a:r>
              <a:rPr dirty="0" err="1"/>
              <a:t>სტილის</a:t>
            </a:r>
            <a:r>
              <a:rPr dirty="0"/>
              <a:t> </a:t>
            </a:r>
            <a:r>
              <a:rPr dirty="0" err="1"/>
              <a:t>შეცვლა</a:t>
            </a:r>
            <a:r>
              <a:rPr dirty="0"/>
              <a:t>, </a:t>
            </a:r>
            <a:r>
              <a:rPr dirty="0" err="1"/>
              <a:t>რაც</a:t>
            </a:r>
            <a:r>
              <a:rPr dirty="0"/>
              <a:t> </a:t>
            </a:r>
            <a:r>
              <a:rPr dirty="0" err="1"/>
              <a:t>იდეალურია</a:t>
            </a:r>
            <a:r>
              <a:rPr dirty="0"/>
              <a:t> </a:t>
            </a:r>
            <a:r>
              <a:rPr dirty="0" err="1"/>
              <a:t>მანუსკიპტის</a:t>
            </a:r>
            <a:r>
              <a:rPr dirty="0"/>
              <a:t> </a:t>
            </a:r>
            <a:r>
              <a:rPr dirty="0" err="1"/>
              <a:t>სხვა</a:t>
            </a:r>
            <a:r>
              <a:rPr dirty="0"/>
              <a:t> </a:t>
            </a:r>
            <a:r>
              <a:rPr dirty="0" err="1"/>
              <a:t>ჟურნალისთვის</a:t>
            </a:r>
            <a:r>
              <a:rPr dirty="0"/>
              <a:t> </a:t>
            </a:r>
            <a:r>
              <a:rPr dirty="0" err="1"/>
              <a:t>მომზადებისთვის</a:t>
            </a:r>
            <a:r>
              <a:rPr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პირველ</a:t>
            </a:r>
            <a:r>
              <a:rPr sz="1400" dirty="0"/>
              <a:t> </a:t>
            </a:r>
            <a:r>
              <a:rPr sz="1400" dirty="0" err="1"/>
              <a:t>რიგში</a:t>
            </a:r>
            <a:r>
              <a:rPr sz="1400" dirty="0"/>
              <a:t> </a:t>
            </a:r>
            <a:r>
              <a:rPr sz="1400" dirty="0" err="1"/>
              <a:t>დააინსტალირეთ</a:t>
            </a:r>
            <a:r>
              <a:rPr sz="1400" dirty="0"/>
              <a:t> citation </a:t>
            </a:r>
            <a:r>
              <a:rPr sz="1400" dirty="0"/>
              <a:t>plugin. </a:t>
            </a:r>
            <a:r>
              <a:rPr sz="1400" dirty="0" err="1"/>
              <a:t>Mendeley</a:t>
            </a:r>
            <a:r>
              <a:rPr sz="1400" dirty="0"/>
              <a:t> Desktop-</a:t>
            </a:r>
            <a:r>
              <a:rPr sz="1400" dirty="0" err="1"/>
              <a:t>ში</a:t>
            </a:r>
            <a:r>
              <a:rPr sz="1400" dirty="0"/>
              <a:t> </a:t>
            </a:r>
            <a:r>
              <a:rPr sz="1400" dirty="0" err="1"/>
              <a:t>გახსენით</a:t>
            </a:r>
            <a:r>
              <a:rPr sz="1400" dirty="0"/>
              <a:t> </a:t>
            </a:r>
            <a:r>
              <a:rPr sz="1400" dirty="0" err="1"/>
              <a:t>მენიუ</a:t>
            </a:r>
            <a:r>
              <a:rPr sz="1400" dirty="0"/>
              <a:t> </a:t>
            </a:r>
            <a:r>
              <a:rPr lang="en-US" sz="1400" dirty="0"/>
              <a:t>Tools </a:t>
            </a:r>
            <a:r>
              <a:rPr lang="ka-GE" sz="1400" dirty="0"/>
              <a:t>და დაწკაპეთ სასურველ პლაგინზე</a:t>
            </a:r>
            <a:r>
              <a:rPr sz="1400" dirty="0"/>
              <a:t>. </a:t>
            </a:r>
            <a:r>
              <a:rPr lang="en-US" sz="1400" dirty="0"/>
              <a:t>Citation </a:t>
            </a:r>
            <a:r>
              <a:rPr sz="1400" dirty="0"/>
              <a:t>plugin-</a:t>
            </a:r>
            <a:r>
              <a:rPr sz="1400" dirty="0" err="1"/>
              <a:t>ის</a:t>
            </a:r>
            <a:r>
              <a:rPr sz="1400" dirty="0"/>
              <a:t> </a:t>
            </a:r>
            <a:r>
              <a:rPr sz="1400" dirty="0" err="1"/>
              <a:t>ჩაშენება</a:t>
            </a:r>
            <a:r>
              <a:rPr sz="1400" dirty="0"/>
              <a:t> </a:t>
            </a:r>
            <a:r>
              <a:rPr sz="1400" dirty="0" err="1"/>
              <a:t>შესაძლებელია</a:t>
            </a:r>
            <a:r>
              <a:rPr sz="1400" dirty="0"/>
              <a:t> Microsoft </a:t>
            </a:r>
            <a:r>
              <a:rPr sz="1400" dirty="0"/>
              <a:t>Word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/>
              <a:t>LibreOffice. </a:t>
            </a:r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ციტირების</a:t>
            </a:r>
            <a:r>
              <a:rPr sz="1400" dirty="0"/>
              <a:t> </a:t>
            </a:r>
            <a:r>
              <a:rPr sz="1400" dirty="0" err="1"/>
              <a:t>ჩასმა</a:t>
            </a:r>
            <a:r>
              <a:rPr sz="1400" dirty="0"/>
              <a:t> </a:t>
            </a:r>
            <a:r>
              <a:rPr sz="1400" dirty="0" err="1"/>
              <a:t>ხდება</a:t>
            </a:r>
            <a:r>
              <a:rPr sz="1400" dirty="0"/>
              <a:t> </a:t>
            </a:r>
            <a:r>
              <a:rPr sz="1400" dirty="0" err="1"/>
              <a:t>შემდეგნაირად</a:t>
            </a:r>
            <a:r>
              <a:rPr sz="1400" dirty="0"/>
              <a:t>: </a:t>
            </a:r>
            <a:r>
              <a:rPr sz="1400" dirty="0" err="1"/>
              <a:t>კურსორი</a:t>
            </a:r>
            <a:r>
              <a:rPr sz="1400" dirty="0"/>
              <a:t> </a:t>
            </a:r>
            <a:r>
              <a:rPr sz="1400" dirty="0" err="1"/>
              <a:t>დააყენეთ</a:t>
            </a:r>
            <a:r>
              <a:rPr sz="1400" dirty="0"/>
              <a:t> </a:t>
            </a:r>
            <a:r>
              <a:rPr sz="1400" dirty="0" err="1"/>
              <a:t>იმ</a:t>
            </a:r>
            <a:r>
              <a:rPr sz="1400" dirty="0"/>
              <a:t> </a:t>
            </a:r>
            <a:r>
              <a:rPr sz="1400" dirty="0" err="1"/>
              <a:t>პოზიციაზე</a:t>
            </a:r>
            <a:r>
              <a:rPr sz="1400" dirty="0"/>
              <a:t>, </a:t>
            </a:r>
            <a:r>
              <a:rPr sz="1400" dirty="0" err="1"/>
              <a:t>სადაც</a:t>
            </a:r>
            <a:r>
              <a:rPr sz="1400" dirty="0"/>
              <a:t> </a:t>
            </a:r>
            <a:r>
              <a:rPr sz="1400" dirty="0" err="1"/>
              <a:t>გსურთ</a:t>
            </a:r>
            <a:r>
              <a:rPr sz="1400" dirty="0"/>
              <a:t>, </a:t>
            </a:r>
            <a:r>
              <a:rPr sz="1400" dirty="0" err="1"/>
              <a:t>რომ</a:t>
            </a:r>
            <a:r>
              <a:rPr sz="1400" dirty="0"/>
              <a:t> </a:t>
            </a:r>
            <a:r>
              <a:rPr sz="1400" dirty="0" err="1"/>
              <a:t>გამოჩნდეს</a:t>
            </a:r>
            <a:r>
              <a:rPr sz="1400" dirty="0"/>
              <a:t> </a:t>
            </a:r>
            <a:r>
              <a:rPr sz="1400" dirty="0" err="1"/>
              <a:t>წყარო</a:t>
            </a:r>
            <a:r>
              <a:rPr sz="1400" dirty="0"/>
              <a:t>, </a:t>
            </a:r>
            <a:r>
              <a:rPr sz="1400" dirty="0" err="1"/>
              <a:t>შემდეგ</a:t>
            </a:r>
            <a:r>
              <a:rPr sz="1400" dirty="0"/>
              <a:t> </a:t>
            </a:r>
            <a:r>
              <a:rPr sz="1400" dirty="0" err="1"/>
              <a:t>დააჭირეთ</a:t>
            </a:r>
            <a:r>
              <a:rPr sz="1400" dirty="0"/>
              <a:t> ‘</a:t>
            </a:r>
            <a:r>
              <a:rPr sz="1400" dirty="0"/>
              <a:t>Insert Citation’ </a:t>
            </a:r>
            <a:r>
              <a:rPr sz="1400" dirty="0" err="1"/>
              <a:t>ღილაკს</a:t>
            </a:r>
            <a:r>
              <a:rPr sz="1400" dirty="0"/>
              <a:t>, </a:t>
            </a:r>
            <a:r>
              <a:rPr sz="1400" dirty="0" err="1"/>
              <a:t>რომელიც</a:t>
            </a:r>
            <a:r>
              <a:rPr sz="1400" dirty="0"/>
              <a:t> </a:t>
            </a:r>
            <a:r>
              <a:rPr sz="1400" dirty="0" err="1"/>
              <a:t>გამოჩნდება</a:t>
            </a:r>
            <a:r>
              <a:rPr sz="1400" dirty="0"/>
              <a:t> </a:t>
            </a: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dirty="0" err="1"/>
              <a:t>პანელში</a:t>
            </a:r>
            <a:r>
              <a:rPr sz="1400" dirty="0"/>
              <a:t> (</a:t>
            </a:r>
            <a:r>
              <a:rPr lang="en-US" sz="1400" dirty="0"/>
              <a:t>Word-</a:t>
            </a:r>
            <a:r>
              <a:rPr lang="ka-GE" sz="1400" dirty="0"/>
              <a:t>ში იხილეთ</a:t>
            </a:r>
            <a:r>
              <a:rPr lang="en-US" sz="1400" dirty="0"/>
              <a:t> Reference</a:t>
            </a:r>
            <a:r>
              <a:rPr lang="ka-GE" sz="1400" dirty="0"/>
              <a:t> მენიუ</a:t>
            </a:r>
            <a:r>
              <a:rPr sz="1400" dirty="0"/>
              <a:t>). </a:t>
            </a:r>
            <a:r>
              <a:rPr sz="1400" dirty="0" err="1"/>
              <a:t>ამავდროულად</a:t>
            </a:r>
            <a:r>
              <a:rPr sz="1400" dirty="0"/>
              <a:t>, </a:t>
            </a:r>
            <a:r>
              <a:rPr sz="1400" dirty="0" err="1"/>
              <a:t>უნდა</a:t>
            </a:r>
            <a:r>
              <a:rPr sz="1400" dirty="0"/>
              <a:t> </a:t>
            </a:r>
            <a:r>
              <a:rPr sz="1400" dirty="0" err="1"/>
              <a:t>გქონდეთ</a:t>
            </a:r>
            <a:r>
              <a:rPr sz="1400" dirty="0"/>
              <a:t> </a:t>
            </a:r>
            <a:r>
              <a:rPr sz="1400" dirty="0" err="1"/>
              <a:t>გაშვებული</a:t>
            </a:r>
            <a:r>
              <a:rPr sz="1400" dirty="0"/>
              <a:t> </a:t>
            </a:r>
            <a:r>
              <a:rPr sz="1400" dirty="0" err="1"/>
              <a:t>Mendeley</a:t>
            </a:r>
            <a:r>
              <a:rPr sz="1400" dirty="0"/>
              <a:t> Desktop-ი (</a:t>
            </a:r>
            <a:r>
              <a:rPr sz="1400" dirty="0" err="1"/>
              <a:t>წინააღმდეგ</a:t>
            </a:r>
            <a:r>
              <a:rPr sz="1400" dirty="0"/>
              <a:t> </a:t>
            </a:r>
            <a:r>
              <a:rPr sz="1400" dirty="0" err="1"/>
              <a:t>შემთხვევაში</a:t>
            </a:r>
            <a:r>
              <a:rPr sz="1400" dirty="0"/>
              <a:t> </a:t>
            </a:r>
            <a:r>
              <a:rPr sz="1400" dirty="0" err="1"/>
              <a:t>გაიშვება</a:t>
            </a:r>
            <a:r>
              <a:rPr sz="1400" dirty="0"/>
              <a:t> </a:t>
            </a:r>
            <a:r>
              <a:rPr sz="1400" dirty="0" err="1"/>
              <a:t>ავტომატურად</a:t>
            </a:r>
            <a:r>
              <a:rPr sz="1400" dirty="0"/>
              <a:t>).  </a:t>
            </a:r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400" dirty="0"/>
              <a:t>‘Insert Citation’ </a:t>
            </a:r>
            <a:r>
              <a:rPr lang="ka-GE" sz="1400" dirty="0"/>
              <a:t>ღილაკზე დაჭერით გაიხსნება </a:t>
            </a: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dirty="0"/>
              <a:t>search </a:t>
            </a:r>
            <a:r>
              <a:rPr sz="1400" dirty="0"/>
              <a:t>tool (</a:t>
            </a:r>
            <a:r>
              <a:rPr sz="1400" dirty="0" err="1"/>
              <a:t>ძიების</a:t>
            </a:r>
            <a:r>
              <a:rPr sz="1400" dirty="0"/>
              <a:t> </a:t>
            </a:r>
            <a:r>
              <a:rPr sz="1400" dirty="0" err="1"/>
              <a:t>ინსტრუმემნტი</a:t>
            </a:r>
            <a:r>
              <a:rPr sz="1400" dirty="0"/>
              <a:t>). </a:t>
            </a:r>
            <a:r>
              <a:rPr sz="1400" dirty="0" err="1"/>
              <a:t>გახსნილ</a:t>
            </a:r>
            <a:r>
              <a:rPr sz="1400" dirty="0"/>
              <a:t> </a:t>
            </a:r>
            <a:r>
              <a:rPr sz="1400" dirty="0" err="1"/>
              <a:t>ფანჯარაში</a:t>
            </a:r>
            <a:r>
              <a:rPr sz="1400" dirty="0"/>
              <a:t> </a:t>
            </a:r>
            <a:r>
              <a:rPr sz="1400" dirty="0" err="1"/>
              <a:t>ძიების</a:t>
            </a:r>
            <a:r>
              <a:rPr sz="1400" dirty="0"/>
              <a:t> </a:t>
            </a:r>
            <a:r>
              <a:rPr sz="1400" dirty="0" err="1"/>
              <a:t>ველში</a:t>
            </a:r>
            <a:r>
              <a:rPr sz="1400" dirty="0"/>
              <a:t> </a:t>
            </a:r>
            <a:r>
              <a:rPr sz="1400" dirty="0" err="1"/>
              <a:t>მიუთეთებთ</a:t>
            </a:r>
            <a:r>
              <a:rPr sz="1400" dirty="0"/>
              <a:t> </a:t>
            </a:r>
            <a:r>
              <a:rPr sz="1400" dirty="0" err="1"/>
              <a:t>სასურველ</a:t>
            </a:r>
            <a:r>
              <a:rPr sz="1400" dirty="0"/>
              <a:t> </a:t>
            </a:r>
            <a:r>
              <a:rPr sz="1400" dirty="0" err="1"/>
              <a:t>ტერმინს</a:t>
            </a:r>
            <a:r>
              <a:rPr sz="1400" dirty="0"/>
              <a:t>, </a:t>
            </a:r>
            <a:r>
              <a:rPr sz="1400" dirty="0" err="1"/>
              <a:t>მაგ</a:t>
            </a:r>
            <a:r>
              <a:rPr sz="1400" dirty="0"/>
              <a:t>.: </a:t>
            </a:r>
            <a:r>
              <a:rPr sz="1400" dirty="0" err="1"/>
              <a:t>ავტორის</a:t>
            </a:r>
            <a:r>
              <a:rPr sz="1400" dirty="0"/>
              <a:t> </a:t>
            </a:r>
            <a:r>
              <a:rPr sz="1400" dirty="0" err="1"/>
              <a:t>გვარი</a:t>
            </a:r>
            <a:r>
              <a:rPr sz="1400" dirty="0"/>
              <a:t>, </a:t>
            </a:r>
            <a:r>
              <a:rPr sz="1400" dirty="0" err="1"/>
              <a:t>წელი</a:t>
            </a:r>
            <a:r>
              <a:rPr sz="1400" dirty="0"/>
              <a:t>. </a:t>
            </a:r>
            <a:r>
              <a:rPr sz="1400" dirty="0" err="1"/>
              <a:t>პასუხად</a:t>
            </a:r>
            <a:r>
              <a:rPr sz="1400" dirty="0"/>
              <a:t> </a:t>
            </a:r>
            <a:r>
              <a:rPr sz="1400" dirty="0" err="1"/>
              <a:t>დაბრუნებული</a:t>
            </a:r>
            <a:r>
              <a:rPr sz="1400" dirty="0"/>
              <a:t> </a:t>
            </a:r>
            <a:r>
              <a:rPr sz="1400" dirty="0" err="1"/>
              <a:t>ჩამონათვალიდან</a:t>
            </a:r>
            <a:r>
              <a:rPr sz="1400" dirty="0"/>
              <a:t> </a:t>
            </a:r>
            <a:r>
              <a:rPr sz="1400" dirty="0" err="1"/>
              <a:t>დაწკაპეთ</a:t>
            </a:r>
            <a:r>
              <a:rPr sz="1400" dirty="0"/>
              <a:t> </a:t>
            </a:r>
            <a:r>
              <a:rPr sz="1400" dirty="0" err="1"/>
              <a:t>იმ</a:t>
            </a:r>
            <a:r>
              <a:rPr sz="1400" dirty="0"/>
              <a:t> </a:t>
            </a:r>
            <a:r>
              <a:rPr sz="1400" dirty="0" err="1"/>
              <a:t>რეფერენსზე</a:t>
            </a:r>
            <a:r>
              <a:rPr sz="1400" dirty="0"/>
              <a:t>, </a:t>
            </a:r>
            <a:r>
              <a:rPr sz="1400" dirty="0" err="1"/>
              <a:t>რომლის</a:t>
            </a:r>
            <a:r>
              <a:rPr sz="1400" dirty="0"/>
              <a:t> </a:t>
            </a:r>
            <a:r>
              <a:rPr sz="1400" dirty="0" err="1"/>
              <a:t>მითითებაც</a:t>
            </a:r>
            <a:r>
              <a:rPr sz="1400" dirty="0"/>
              <a:t> </a:t>
            </a:r>
            <a:r>
              <a:rPr sz="1400" dirty="0" err="1"/>
              <a:t>გნებავთ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დააჭირეთ</a:t>
            </a:r>
            <a:r>
              <a:rPr sz="1400" dirty="0"/>
              <a:t> </a:t>
            </a:r>
            <a:r>
              <a:rPr sz="1400" dirty="0" err="1"/>
              <a:t>ღილაკს</a:t>
            </a:r>
            <a:r>
              <a:rPr sz="1400" dirty="0"/>
              <a:t> Ok. </a:t>
            </a:r>
            <a:r>
              <a:rPr sz="1400" dirty="0" err="1"/>
              <a:t>ციტირება</a:t>
            </a:r>
            <a:r>
              <a:rPr sz="1400" dirty="0"/>
              <a:t> </a:t>
            </a:r>
            <a:r>
              <a:rPr sz="1400" dirty="0" err="1"/>
              <a:t>გამოჩნდება</a:t>
            </a:r>
            <a:r>
              <a:rPr sz="1400" dirty="0"/>
              <a:t> </a:t>
            </a:r>
            <a:r>
              <a:rPr sz="1400" dirty="0" err="1"/>
              <a:t>თქვენს</a:t>
            </a:r>
            <a:r>
              <a:rPr sz="1400" dirty="0"/>
              <a:t> </a:t>
            </a:r>
            <a:r>
              <a:rPr sz="1400" dirty="0" err="1"/>
              <a:t>დოკუმენტში</a:t>
            </a:r>
            <a:r>
              <a:rPr sz="1400" dirty="0"/>
              <a:t>. </a:t>
            </a:r>
            <a:r>
              <a:rPr sz="1400" dirty="0" err="1"/>
              <a:t>სტილზე</a:t>
            </a:r>
            <a:r>
              <a:rPr sz="1400" dirty="0"/>
              <a:t> </a:t>
            </a:r>
            <a:r>
              <a:rPr sz="1400" dirty="0" err="1"/>
              <a:t>ვისაუბრებთ</a:t>
            </a:r>
            <a:r>
              <a:rPr sz="1400" dirty="0"/>
              <a:t> </a:t>
            </a:r>
            <a:r>
              <a:rPr sz="1400" dirty="0" err="1"/>
              <a:t>ცოტა</a:t>
            </a:r>
            <a:r>
              <a:rPr sz="1400" dirty="0"/>
              <a:t> </a:t>
            </a:r>
            <a:r>
              <a:rPr sz="1400" dirty="0" err="1"/>
              <a:t>მოგვიანებით</a:t>
            </a:r>
            <a:r>
              <a:rPr sz="1400" dirty="0"/>
              <a:t>. 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თუ</a:t>
            </a:r>
            <a:r>
              <a:rPr sz="1400" dirty="0"/>
              <a:t> </a:t>
            </a:r>
            <a:r>
              <a:rPr sz="1400" dirty="0" err="1"/>
              <a:t>არ</a:t>
            </a:r>
            <a:r>
              <a:rPr sz="1400" dirty="0"/>
              <a:t> </a:t>
            </a:r>
            <a:r>
              <a:rPr sz="1400" dirty="0" err="1"/>
              <a:t>გახსოვთ</a:t>
            </a:r>
            <a:r>
              <a:rPr sz="1400" dirty="0"/>
              <a:t> </a:t>
            </a:r>
            <a:r>
              <a:rPr sz="1400" dirty="0" err="1"/>
              <a:t>ციტირების</a:t>
            </a:r>
            <a:r>
              <a:rPr sz="1400" dirty="0"/>
              <a:t> </a:t>
            </a:r>
            <a:r>
              <a:rPr sz="1400" dirty="0" err="1"/>
              <a:t>დეტალები</a:t>
            </a:r>
            <a:r>
              <a:rPr sz="1400" dirty="0"/>
              <a:t> </a:t>
            </a:r>
            <a:r>
              <a:rPr lang="en-US" sz="1400" dirty="0"/>
              <a:t>, </a:t>
            </a:r>
            <a:r>
              <a:rPr lang="ka-GE" sz="1400" dirty="0"/>
              <a:t>დაწკაპეთ </a:t>
            </a:r>
            <a:r>
              <a:rPr lang="en-US" sz="1400" dirty="0"/>
              <a:t>‘Go to </a:t>
            </a:r>
            <a:r>
              <a:rPr lang="en-US" sz="1400" dirty="0" err="1"/>
              <a:t>Mendeley</a:t>
            </a:r>
            <a:r>
              <a:rPr lang="en-US" sz="1400" dirty="0"/>
              <a:t>’ </a:t>
            </a:r>
            <a:r>
              <a:rPr lang="ka-GE" sz="1400" dirty="0"/>
              <a:t>ღილაკზე. გადახვალთ თქვენს </a:t>
            </a:r>
            <a:r>
              <a:rPr sz="1400" dirty="0" err="1"/>
              <a:t>Mendeley</a:t>
            </a:r>
            <a:r>
              <a:rPr sz="1400" dirty="0"/>
              <a:t> desktop-</a:t>
            </a:r>
            <a:r>
              <a:rPr sz="1400" dirty="0" err="1"/>
              <a:t>ში</a:t>
            </a:r>
            <a:r>
              <a:rPr sz="1400" dirty="0"/>
              <a:t>, </a:t>
            </a:r>
            <a:r>
              <a:rPr sz="1400" dirty="0" err="1"/>
              <a:t>მოძებნით</a:t>
            </a:r>
            <a:r>
              <a:rPr sz="1400" dirty="0"/>
              <a:t> </a:t>
            </a:r>
            <a:r>
              <a:rPr sz="1400" dirty="0" err="1"/>
              <a:t>სასურველ</a:t>
            </a:r>
            <a:r>
              <a:rPr sz="1400" dirty="0"/>
              <a:t> </a:t>
            </a:r>
            <a:r>
              <a:rPr sz="1400" dirty="0" err="1"/>
              <a:t>წყაროს</a:t>
            </a:r>
            <a:r>
              <a:rPr sz="1400" dirty="0"/>
              <a:t>, </a:t>
            </a:r>
            <a:r>
              <a:rPr sz="1400" dirty="0" err="1"/>
              <a:t>დაწკაპეთ</a:t>
            </a:r>
            <a:r>
              <a:rPr sz="1400" dirty="0"/>
              <a:t> </a:t>
            </a:r>
            <a:r>
              <a:rPr sz="1400" dirty="0" err="1"/>
              <a:t>ერთხელ</a:t>
            </a:r>
            <a:r>
              <a:rPr sz="1400" dirty="0"/>
              <a:t> </a:t>
            </a:r>
            <a:r>
              <a:rPr sz="1400" dirty="0" err="1"/>
              <a:t>სათაურზე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 </a:t>
            </a:r>
            <a:r>
              <a:rPr sz="1400" dirty="0" err="1"/>
              <a:t>დააჭირეთ</a:t>
            </a:r>
            <a:r>
              <a:rPr sz="1400" dirty="0"/>
              <a:t> </a:t>
            </a:r>
            <a:r>
              <a:rPr sz="1400" dirty="0" err="1"/>
              <a:t>ღილაკს</a:t>
            </a:r>
            <a:r>
              <a:rPr sz="1400" dirty="0"/>
              <a:t> </a:t>
            </a:r>
            <a:r>
              <a:rPr sz="1400" dirty="0"/>
              <a:t>‘Cite</a:t>
            </a:r>
            <a:r>
              <a:rPr sz="1400" dirty="0"/>
              <a:t>’, </a:t>
            </a:r>
            <a:r>
              <a:rPr sz="1400" dirty="0" err="1"/>
              <a:t>რომელიც</a:t>
            </a:r>
            <a:r>
              <a:rPr sz="1400" dirty="0"/>
              <a:t> </a:t>
            </a:r>
            <a:r>
              <a:rPr sz="1400" dirty="0" err="1" smtClean="0"/>
              <a:t>დროებით</a:t>
            </a:r>
            <a:r>
              <a:rPr sz="1400" dirty="0" smtClean="0"/>
              <a:t> </a:t>
            </a:r>
            <a:r>
              <a:rPr sz="1400" dirty="0" err="1"/>
              <a:t>გამოჩნდება</a:t>
            </a:r>
            <a:r>
              <a:rPr sz="1400" dirty="0"/>
              <a:t> </a:t>
            </a:r>
            <a:r>
              <a:rPr lang="en-US" sz="1400" dirty="0" err="1"/>
              <a:t>Mendeley</a:t>
            </a:r>
            <a:r>
              <a:rPr lang="en-US" sz="1400" dirty="0"/>
              <a:t> Desktop</a:t>
            </a:r>
            <a:r>
              <a:rPr lang="ka-GE" sz="1400" dirty="0"/>
              <a:t>-ის</a:t>
            </a:r>
            <a:r>
              <a:rPr sz="1400" dirty="0"/>
              <a:t> </a:t>
            </a:r>
            <a:r>
              <a:rPr sz="1400" dirty="0" err="1"/>
              <a:t>ზედა</a:t>
            </a:r>
            <a:r>
              <a:rPr sz="1400" dirty="0"/>
              <a:t> </a:t>
            </a:r>
            <a:r>
              <a:rPr sz="1400" dirty="0" err="1"/>
              <a:t>მენიუში</a:t>
            </a:r>
            <a:r>
              <a:rPr sz="1400" dirty="0"/>
              <a:t>. </a:t>
            </a:r>
            <a:r>
              <a:rPr sz="1400" dirty="0" err="1"/>
              <a:t>იმისათვის</a:t>
            </a:r>
            <a:r>
              <a:rPr sz="1400" dirty="0"/>
              <a:t> </a:t>
            </a:r>
            <a:r>
              <a:rPr sz="1400" dirty="0" err="1"/>
              <a:t>რომ</a:t>
            </a:r>
            <a:r>
              <a:rPr sz="1400" dirty="0"/>
              <a:t> </a:t>
            </a:r>
            <a:r>
              <a:rPr sz="1400" dirty="0" err="1"/>
              <a:t>გააუქმოთ</a:t>
            </a:r>
            <a:r>
              <a:rPr sz="1400" dirty="0"/>
              <a:t> </a:t>
            </a:r>
            <a:r>
              <a:rPr sz="1400" dirty="0" err="1"/>
              <a:t>ეს</a:t>
            </a:r>
            <a:r>
              <a:rPr sz="1400" dirty="0"/>
              <a:t> </a:t>
            </a:r>
            <a:r>
              <a:rPr sz="1400" dirty="0" err="1"/>
              <a:t>პროცესი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დაბრუნდეთ</a:t>
            </a:r>
            <a:r>
              <a:rPr sz="1400" dirty="0"/>
              <a:t> </a:t>
            </a:r>
            <a:r>
              <a:rPr sz="1400" dirty="0" err="1"/>
              <a:t>თქვენს</a:t>
            </a:r>
            <a:r>
              <a:rPr sz="1400" dirty="0"/>
              <a:t> </a:t>
            </a:r>
            <a:r>
              <a:rPr sz="1400" dirty="0" err="1"/>
              <a:t>მანუსკრიპტში</a:t>
            </a:r>
            <a:r>
              <a:rPr sz="1400" dirty="0"/>
              <a:t>, </a:t>
            </a:r>
            <a:r>
              <a:rPr sz="1400" dirty="0" err="1"/>
              <a:t>დააჭირეთ</a:t>
            </a:r>
            <a:r>
              <a:rPr sz="1400" dirty="0"/>
              <a:t> </a:t>
            </a:r>
            <a:r>
              <a:rPr sz="1400" dirty="0" err="1"/>
              <a:t>ღილაკს</a:t>
            </a:r>
            <a:r>
              <a:rPr sz="1400" dirty="0"/>
              <a:t> 'cancel'.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გაითვალისწინეთ</a:t>
            </a:r>
            <a:r>
              <a:rPr sz="1400" dirty="0"/>
              <a:t>, </a:t>
            </a:r>
            <a:r>
              <a:rPr sz="1400" dirty="0" err="1"/>
              <a:t>რომ</a:t>
            </a:r>
            <a:r>
              <a:rPr sz="1400" dirty="0"/>
              <a:t> </a:t>
            </a:r>
            <a:r>
              <a:rPr sz="1400" dirty="0" err="1"/>
              <a:t>თქვენი</a:t>
            </a:r>
            <a:r>
              <a:rPr sz="1400" dirty="0"/>
              <a:t> </a:t>
            </a:r>
            <a:r>
              <a:rPr sz="1400" dirty="0" err="1"/>
              <a:t>მანუსკრიპტი</a:t>
            </a:r>
            <a:r>
              <a:rPr sz="1400" dirty="0"/>
              <a:t> </a:t>
            </a:r>
            <a:r>
              <a:rPr sz="1400" dirty="0" err="1"/>
              <a:t>არ</a:t>
            </a:r>
            <a:r>
              <a:rPr sz="1400" dirty="0"/>
              <a:t> </a:t>
            </a:r>
            <a:r>
              <a:rPr sz="1400" dirty="0" err="1"/>
              <a:t>გააქტიურდება</a:t>
            </a:r>
            <a:r>
              <a:rPr sz="1400" dirty="0"/>
              <a:t> </a:t>
            </a:r>
            <a:r>
              <a:rPr sz="1400" dirty="0" err="1"/>
              <a:t>მანამ</a:t>
            </a:r>
            <a:r>
              <a:rPr sz="1400" dirty="0"/>
              <a:t>, </a:t>
            </a:r>
            <a:r>
              <a:rPr sz="1400" dirty="0" err="1"/>
              <a:t>სანამ</a:t>
            </a:r>
            <a:r>
              <a:rPr sz="1400" dirty="0"/>
              <a:t> </a:t>
            </a:r>
            <a:r>
              <a:rPr sz="1400" dirty="0" err="1"/>
              <a:t>არ</a:t>
            </a:r>
            <a:r>
              <a:rPr sz="1400" dirty="0"/>
              <a:t> </a:t>
            </a:r>
            <a:r>
              <a:rPr sz="1400" dirty="0" err="1"/>
              <a:t>მორჩება</a:t>
            </a:r>
            <a:r>
              <a:rPr sz="1400" dirty="0"/>
              <a:t>/</a:t>
            </a:r>
            <a:r>
              <a:rPr sz="1400" dirty="0" err="1"/>
              <a:t>გაუქმდება</a:t>
            </a:r>
            <a:r>
              <a:rPr sz="1400" dirty="0"/>
              <a:t> </a:t>
            </a:r>
            <a:r>
              <a:rPr sz="1400" dirty="0" err="1"/>
              <a:t>ციტირების</a:t>
            </a:r>
            <a:r>
              <a:rPr sz="1400" dirty="0"/>
              <a:t> </a:t>
            </a:r>
            <a:r>
              <a:rPr sz="1400" dirty="0" err="1"/>
              <a:t>ჩასმის</a:t>
            </a:r>
            <a:r>
              <a:rPr sz="1400" dirty="0"/>
              <a:t> </a:t>
            </a:r>
            <a:r>
              <a:rPr sz="1400" dirty="0" err="1"/>
              <a:t>პროცესი</a:t>
            </a:r>
            <a:r>
              <a:rPr sz="1400" dirty="0"/>
              <a:t>. </a:t>
            </a:r>
            <a:endParaRPr sz="14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 sz="1400"/>
            </a:lvl1pPr>
          </a:lstStyle>
          <a:p>
            <a:pPr lvl="0">
              <a:defRPr sz="1800"/>
            </a:pPr>
            <a:r>
              <a:rPr dirty="0" err="1"/>
              <a:t>ბევრი</a:t>
            </a:r>
            <a:r>
              <a:rPr dirty="0"/>
              <a:t> </a:t>
            </a:r>
            <a:r>
              <a:rPr dirty="0" err="1"/>
              <a:t>გამომცემლობა</a:t>
            </a:r>
            <a:r>
              <a:rPr dirty="0"/>
              <a:t> </a:t>
            </a:r>
            <a:r>
              <a:rPr dirty="0" err="1"/>
              <a:t>ითხოვს</a:t>
            </a:r>
            <a:r>
              <a:rPr dirty="0"/>
              <a:t> </a:t>
            </a:r>
            <a:r>
              <a:rPr dirty="0" err="1"/>
              <a:t>გვერდიგვერდ</a:t>
            </a:r>
            <a:r>
              <a:rPr dirty="0"/>
              <a:t> </a:t>
            </a:r>
            <a:r>
              <a:rPr dirty="0" err="1"/>
              <a:t>ჩასმული</a:t>
            </a:r>
            <a:r>
              <a:rPr dirty="0"/>
              <a:t> </a:t>
            </a:r>
            <a:r>
              <a:rPr dirty="0" err="1"/>
              <a:t>ციტირებების</a:t>
            </a:r>
            <a:r>
              <a:rPr dirty="0"/>
              <a:t> </a:t>
            </a:r>
            <a:r>
              <a:rPr dirty="0" err="1"/>
              <a:t>გაერთიანებას</a:t>
            </a:r>
            <a:r>
              <a:rPr dirty="0"/>
              <a:t>. </a:t>
            </a:r>
            <a:r>
              <a:rPr dirty="0" err="1"/>
              <a:t>ამისათვის</a:t>
            </a:r>
            <a:r>
              <a:rPr dirty="0"/>
              <a:t>, </a:t>
            </a:r>
            <a:r>
              <a:rPr dirty="0" err="1"/>
              <a:t>მონიშნეთ</a:t>
            </a:r>
            <a:r>
              <a:rPr dirty="0"/>
              <a:t> </a:t>
            </a:r>
            <a:r>
              <a:rPr dirty="0" err="1"/>
              <a:t>გასაერთიანებელი</a:t>
            </a:r>
            <a:r>
              <a:rPr dirty="0"/>
              <a:t> </a:t>
            </a:r>
            <a:r>
              <a:rPr dirty="0" err="1"/>
              <a:t>ციტირებები</a:t>
            </a:r>
            <a:r>
              <a:rPr dirty="0"/>
              <a:t> </a:t>
            </a:r>
            <a:r>
              <a:rPr dirty="0" err="1"/>
              <a:t>და</a:t>
            </a:r>
            <a:r>
              <a:rPr dirty="0"/>
              <a:t> </a:t>
            </a:r>
            <a:r>
              <a:rPr dirty="0" err="1"/>
              <a:t>დააჭირეთ</a:t>
            </a:r>
            <a:r>
              <a:rPr dirty="0"/>
              <a:t> ‘</a:t>
            </a:r>
            <a:r>
              <a:rPr dirty="0"/>
              <a:t>Merge Citations</a:t>
            </a:r>
            <a:r>
              <a:rPr dirty="0"/>
              <a:t>’ </a:t>
            </a:r>
            <a:r>
              <a:rPr dirty="0" err="1"/>
              <a:t>ღილაკს</a:t>
            </a:r>
            <a:r>
              <a:rPr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7" name="Shape 3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ციტირებების</a:t>
            </a:r>
            <a:r>
              <a:rPr sz="1400" dirty="0"/>
              <a:t> </a:t>
            </a:r>
            <a:r>
              <a:rPr sz="1400" dirty="0" err="1"/>
              <a:t>ჩასმას</a:t>
            </a:r>
            <a:r>
              <a:rPr sz="1400" dirty="0"/>
              <a:t> </a:t>
            </a:r>
            <a:r>
              <a:rPr sz="1400" dirty="0" err="1"/>
              <a:t>რომ</a:t>
            </a:r>
            <a:r>
              <a:rPr sz="1400" dirty="0"/>
              <a:t> </a:t>
            </a:r>
            <a:r>
              <a:rPr sz="1400" dirty="0" err="1"/>
              <a:t>მორჩებით</a:t>
            </a:r>
            <a:r>
              <a:rPr sz="1400" dirty="0"/>
              <a:t>, </a:t>
            </a:r>
            <a:r>
              <a:rPr sz="1400" dirty="0" err="1"/>
              <a:t>კურსორი</a:t>
            </a:r>
            <a:r>
              <a:rPr sz="1400" dirty="0"/>
              <a:t> </a:t>
            </a:r>
            <a:r>
              <a:rPr sz="1400" dirty="0" err="1"/>
              <a:t>დააყენეთ</a:t>
            </a:r>
            <a:r>
              <a:rPr sz="1400" dirty="0"/>
              <a:t> </a:t>
            </a:r>
            <a:r>
              <a:rPr sz="1400" dirty="0" err="1"/>
              <a:t>იმ</a:t>
            </a:r>
            <a:r>
              <a:rPr sz="1400" dirty="0"/>
              <a:t> </a:t>
            </a:r>
            <a:r>
              <a:rPr sz="1400" dirty="0" err="1"/>
              <a:t>პოზიციაზე</a:t>
            </a:r>
            <a:r>
              <a:rPr sz="1400" dirty="0"/>
              <a:t>, </a:t>
            </a:r>
            <a:r>
              <a:rPr sz="1400" dirty="0" err="1"/>
              <a:t>სადაც</a:t>
            </a:r>
            <a:r>
              <a:rPr sz="1400" dirty="0"/>
              <a:t> </a:t>
            </a:r>
            <a:r>
              <a:rPr sz="1400" dirty="0" err="1"/>
              <a:t>გსურთ</a:t>
            </a:r>
            <a:r>
              <a:rPr sz="1400" dirty="0"/>
              <a:t>, </a:t>
            </a:r>
            <a:r>
              <a:rPr sz="1400" dirty="0" err="1"/>
              <a:t>რომ</a:t>
            </a:r>
            <a:r>
              <a:rPr sz="1400" dirty="0"/>
              <a:t> </a:t>
            </a:r>
            <a:r>
              <a:rPr sz="1400" dirty="0" err="1"/>
              <a:t>გამოაჩინოთ</a:t>
            </a:r>
            <a:r>
              <a:rPr sz="1400" dirty="0"/>
              <a:t> </a:t>
            </a:r>
            <a:r>
              <a:rPr sz="1400" dirty="0" err="1"/>
              <a:t>თქვენი</a:t>
            </a:r>
            <a:r>
              <a:rPr sz="1400" dirty="0"/>
              <a:t> </a:t>
            </a:r>
            <a:r>
              <a:rPr sz="1400" dirty="0" err="1"/>
              <a:t>ბიბლიოგრაფია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დააჭირეთ</a:t>
            </a:r>
            <a:r>
              <a:rPr sz="1400" dirty="0"/>
              <a:t> </a:t>
            </a:r>
            <a:r>
              <a:rPr sz="1400" dirty="0" err="1"/>
              <a:t>ღილაკს</a:t>
            </a:r>
            <a:r>
              <a:rPr sz="1400" dirty="0"/>
              <a:t> ‘</a:t>
            </a:r>
            <a:r>
              <a:rPr sz="1400" dirty="0"/>
              <a:t>Insert Bibliography</a:t>
            </a:r>
            <a:r>
              <a:rPr sz="1400" dirty="0"/>
              <a:t>’.</a:t>
            </a:r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dirty="0" err="1"/>
              <a:t>გადახედავს</a:t>
            </a:r>
            <a:r>
              <a:rPr sz="1400" dirty="0"/>
              <a:t> </a:t>
            </a:r>
            <a:r>
              <a:rPr sz="1400" dirty="0" err="1"/>
              <a:t>თქვენს</a:t>
            </a:r>
            <a:r>
              <a:rPr sz="1400" dirty="0"/>
              <a:t> </a:t>
            </a:r>
            <a:r>
              <a:rPr sz="1400" dirty="0" err="1"/>
              <a:t>მანუსკრიპტს</a:t>
            </a:r>
            <a:r>
              <a:rPr sz="1400" dirty="0"/>
              <a:t>, </a:t>
            </a:r>
            <a:r>
              <a:rPr sz="1400" dirty="0" err="1"/>
              <a:t>ამოარჩევს</a:t>
            </a:r>
            <a:r>
              <a:rPr sz="1400" dirty="0"/>
              <a:t> </a:t>
            </a:r>
            <a:r>
              <a:rPr sz="1400" dirty="0" err="1"/>
              <a:t>ციტირებებს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დაალაგებს</a:t>
            </a:r>
            <a:r>
              <a:rPr sz="1400" dirty="0"/>
              <a:t> </a:t>
            </a:r>
            <a:r>
              <a:rPr sz="1400" dirty="0" err="1"/>
              <a:t>მათ</a:t>
            </a:r>
            <a:r>
              <a:rPr sz="1400" dirty="0"/>
              <a:t> </a:t>
            </a:r>
            <a:r>
              <a:rPr sz="1400" dirty="0" err="1"/>
              <a:t>ბიბლიოგრაფიული</a:t>
            </a:r>
            <a:r>
              <a:rPr sz="1400" dirty="0"/>
              <a:t> </a:t>
            </a:r>
            <a:r>
              <a:rPr sz="1400" dirty="0" err="1"/>
              <a:t>სიის</a:t>
            </a:r>
            <a:r>
              <a:rPr sz="1400" dirty="0"/>
              <a:t> </a:t>
            </a:r>
            <a:r>
              <a:rPr sz="1400" dirty="0" err="1"/>
              <a:t>სახით</a:t>
            </a:r>
            <a:r>
              <a:rPr sz="1400" dirty="0"/>
              <a:t>. </a:t>
            </a:r>
            <a:r>
              <a:rPr sz="1400" dirty="0" err="1"/>
              <a:t>დალაგების</a:t>
            </a:r>
            <a:r>
              <a:rPr sz="1400" dirty="0"/>
              <a:t> </a:t>
            </a:r>
            <a:r>
              <a:rPr sz="1400" dirty="0" err="1"/>
              <a:t>წესი</a:t>
            </a:r>
            <a:r>
              <a:rPr sz="1400" dirty="0"/>
              <a:t> </a:t>
            </a:r>
            <a:r>
              <a:rPr sz="1400" dirty="0" err="1"/>
              <a:t>იქნება</a:t>
            </a:r>
            <a:r>
              <a:rPr sz="1400" dirty="0"/>
              <a:t> </a:t>
            </a:r>
            <a:r>
              <a:rPr sz="1400" dirty="0" err="1"/>
              <a:t>დამოკიდებული</a:t>
            </a:r>
            <a:r>
              <a:rPr sz="1400" dirty="0"/>
              <a:t> </a:t>
            </a:r>
            <a:r>
              <a:rPr sz="1400" dirty="0" err="1"/>
              <a:t>ციტირებების</a:t>
            </a:r>
            <a:r>
              <a:rPr sz="1400" dirty="0"/>
              <a:t> </a:t>
            </a:r>
            <a:r>
              <a:rPr sz="1400" dirty="0" err="1"/>
              <a:t>ჩასმის</a:t>
            </a:r>
            <a:r>
              <a:rPr sz="1400" dirty="0"/>
              <a:t> </a:t>
            </a:r>
            <a:r>
              <a:rPr sz="1400" dirty="0" err="1"/>
              <a:t>შერჩეულ</a:t>
            </a:r>
            <a:r>
              <a:rPr sz="1400" dirty="0"/>
              <a:t> </a:t>
            </a:r>
            <a:r>
              <a:rPr sz="1400" dirty="0" err="1"/>
              <a:t>სტილზე</a:t>
            </a:r>
            <a:r>
              <a:rPr sz="1400" dirty="0"/>
              <a:t>.</a:t>
            </a:r>
            <a:endParaRPr sz="14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სხვადასხვა</a:t>
            </a:r>
            <a:r>
              <a:rPr sz="1400" dirty="0"/>
              <a:t> </a:t>
            </a:r>
            <a:r>
              <a:rPr sz="1400" dirty="0" err="1"/>
              <a:t>ჟურნალი</a:t>
            </a:r>
            <a:r>
              <a:rPr sz="1400" dirty="0"/>
              <a:t> </a:t>
            </a:r>
            <a:r>
              <a:rPr sz="1400" dirty="0" err="1"/>
              <a:t>ციტირებების</a:t>
            </a:r>
            <a:r>
              <a:rPr sz="1400" dirty="0"/>
              <a:t> </a:t>
            </a:r>
            <a:r>
              <a:rPr sz="1400" dirty="0" err="1"/>
              <a:t>ფორმატს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ბიბლიოგრაფიულ</a:t>
            </a:r>
            <a:r>
              <a:rPr sz="1400" dirty="0"/>
              <a:t> </a:t>
            </a:r>
            <a:r>
              <a:rPr sz="1400" dirty="0" err="1"/>
              <a:t>სიას</a:t>
            </a:r>
            <a:r>
              <a:rPr sz="1400" dirty="0"/>
              <a:t> </a:t>
            </a:r>
            <a:r>
              <a:rPr sz="1400" dirty="0" err="1"/>
              <a:t>სხვადასხვა</a:t>
            </a:r>
            <a:r>
              <a:rPr sz="1400" dirty="0"/>
              <a:t> </a:t>
            </a:r>
            <a:r>
              <a:rPr sz="1400" dirty="0" err="1"/>
              <a:t>სტილში</a:t>
            </a:r>
            <a:r>
              <a:rPr sz="1400" dirty="0"/>
              <a:t> </a:t>
            </a:r>
            <a:r>
              <a:rPr sz="1400" dirty="0" err="1"/>
              <a:t>ითხოვს</a:t>
            </a:r>
            <a:r>
              <a:rPr sz="1400" dirty="0"/>
              <a:t>.</a:t>
            </a:r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Mendeley-ში</a:t>
            </a:r>
            <a:r>
              <a:rPr sz="1400" dirty="0"/>
              <a:t> </a:t>
            </a:r>
            <a:r>
              <a:rPr sz="1400" dirty="0" err="1"/>
              <a:t>ჩაშენებული</a:t>
            </a:r>
            <a:r>
              <a:rPr sz="1400" dirty="0"/>
              <a:t> </a:t>
            </a:r>
            <a:r>
              <a:rPr sz="1400" dirty="0" err="1"/>
              <a:t>სტილებიდან</a:t>
            </a:r>
            <a:r>
              <a:rPr sz="1400" dirty="0"/>
              <a:t> </a:t>
            </a:r>
            <a:r>
              <a:rPr sz="1400" dirty="0" err="1"/>
              <a:t>აარჩიეთ</a:t>
            </a:r>
            <a:r>
              <a:rPr sz="1400" dirty="0"/>
              <a:t> </a:t>
            </a:r>
            <a:r>
              <a:rPr sz="1400" dirty="0" err="1"/>
              <a:t>სასურველი</a:t>
            </a:r>
            <a:r>
              <a:rPr sz="1400" dirty="0"/>
              <a:t>,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პროგრამა</a:t>
            </a:r>
            <a:r>
              <a:rPr sz="1400" dirty="0"/>
              <a:t> </a:t>
            </a:r>
            <a:r>
              <a:rPr sz="1400" dirty="0" err="1"/>
              <a:t>ავტომატურად</a:t>
            </a:r>
            <a:r>
              <a:rPr sz="1400" dirty="0"/>
              <a:t> </a:t>
            </a:r>
            <a:r>
              <a:rPr sz="1400" dirty="0" err="1"/>
              <a:t>დაგილაგებთ</a:t>
            </a:r>
            <a:r>
              <a:rPr sz="1400" dirty="0"/>
              <a:t> </a:t>
            </a:r>
            <a:r>
              <a:rPr sz="1400" dirty="0" err="1"/>
              <a:t>ციტირებებს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ბიბლიოგრაფიას</a:t>
            </a:r>
            <a:r>
              <a:rPr sz="1400" dirty="0"/>
              <a:t> </a:t>
            </a:r>
            <a:r>
              <a:rPr sz="1400" dirty="0" err="1"/>
              <a:t>შერჩეული</a:t>
            </a:r>
            <a:r>
              <a:rPr sz="1400" dirty="0"/>
              <a:t> </a:t>
            </a:r>
            <a:r>
              <a:rPr sz="1400" dirty="0" err="1"/>
              <a:t>სტილის</a:t>
            </a:r>
            <a:r>
              <a:rPr sz="1400" dirty="0"/>
              <a:t> </a:t>
            </a:r>
            <a:r>
              <a:rPr sz="1400" dirty="0" err="1"/>
              <a:t>შესაბამისად</a:t>
            </a:r>
            <a:r>
              <a:rPr sz="1400" dirty="0"/>
              <a:t>. </a:t>
            </a:r>
            <a:r>
              <a:rPr sz="1400" dirty="0" err="1"/>
              <a:t>თუ</a:t>
            </a:r>
            <a:r>
              <a:rPr sz="1400" dirty="0"/>
              <a:t> </a:t>
            </a:r>
            <a:r>
              <a:rPr lang="ka-GE" sz="1400" dirty="0"/>
              <a:t>ჩამონათვალში </a:t>
            </a:r>
            <a:r>
              <a:rPr sz="1400" dirty="0" err="1"/>
              <a:t>სასურველი</a:t>
            </a:r>
            <a:r>
              <a:rPr sz="1400" dirty="0"/>
              <a:t> </a:t>
            </a:r>
            <a:r>
              <a:rPr sz="1400" dirty="0" err="1"/>
              <a:t>სტილი</a:t>
            </a:r>
            <a:r>
              <a:rPr sz="1400" dirty="0"/>
              <a:t> </a:t>
            </a:r>
            <a:r>
              <a:rPr sz="1400" dirty="0" err="1"/>
              <a:t>არ</a:t>
            </a:r>
            <a:r>
              <a:rPr sz="1400" dirty="0"/>
              <a:t> </a:t>
            </a:r>
            <a:r>
              <a:rPr sz="1400" dirty="0" err="1"/>
              <a:t>არის</a:t>
            </a:r>
            <a:r>
              <a:rPr sz="1400" dirty="0"/>
              <a:t>, </a:t>
            </a:r>
            <a:r>
              <a:rPr sz="1400" dirty="0" err="1"/>
              <a:t>დაწკაპეთ</a:t>
            </a:r>
            <a:r>
              <a:rPr sz="1400" dirty="0"/>
              <a:t> </a:t>
            </a:r>
            <a:r>
              <a:rPr sz="1400" dirty="0" err="1"/>
              <a:t>ღილაკს</a:t>
            </a:r>
            <a:r>
              <a:rPr sz="1400" dirty="0"/>
              <a:t> ‘More Styles’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წამებში</a:t>
            </a:r>
            <a:r>
              <a:rPr sz="1400" dirty="0"/>
              <a:t> </a:t>
            </a:r>
            <a:r>
              <a:rPr sz="1400" dirty="0" err="1"/>
              <a:t>გადმოქაჩეთ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დააყენეთ</a:t>
            </a:r>
            <a:r>
              <a:rPr sz="1400" dirty="0"/>
              <a:t> </a:t>
            </a:r>
            <a:r>
              <a:rPr sz="1400" dirty="0" err="1"/>
              <a:t>ახალი</a:t>
            </a:r>
            <a:r>
              <a:rPr sz="1400" dirty="0"/>
              <a:t> </a:t>
            </a:r>
            <a:r>
              <a:rPr sz="1400" dirty="0" err="1"/>
              <a:t>სტილები</a:t>
            </a:r>
            <a:r>
              <a:rPr sz="1400" dirty="0"/>
              <a:t>.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Mendeley-ში</a:t>
            </a:r>
            <a:r>
              <a:rPr sz="1400" dirty="0"/>
              <a:t> </a:t>
            </a:r>
            <a:r>
              <a:rPr sz="1400" dirty="0" err="1"/>
              <a:t>ხელმისაწვდომია</a:t>
            </a:r>
            <a:r>
              <a:rPr sz="1400" dirty="0"/>
              <a:t> </a:t>
            </a:r>
            <a:r>
              <a:rPr sz="1400" dirty="0" err="1"/>
              <a:t>ციტირების</a:t>
            </a:r>
            <a:r>
              <a:rPr sz="1400" dirty="0"/>
              <a:t> 1,600-ზე </a:t>
            </a:r>
            <a:r>
              <a:rPr sz="1400" dirty="0" err="1"/>
              <a:t>მეტი</a:t>
            </a:r>
            <a:r>
              <a:rPr sz="1400" dirty="0"/>
              <a:t> </a:t>
            </a:r>
            <a:r>
              <a:rPr sz="1400" dirty="0" err="1"/>
              <a:t>სხვადასხვა</a:t>
            </a:r>
            <a:r>
              <a:rPr sz="1400" dirty="0"/>
              <a:t> </a:t>
            </a:r>
            <a:r>
              <a:rPr sz="1400" dirty="0" err="1"/>
              <a:t>სტილი</a:t>
            </a:r>
            <a:r>
              <a:rPr sz="1400" dirty="0"/>
              <a:t>. </a:t>
            </a:r>
            <a:r>
              <a:rPr sz="1400" dirty="0" err="1"/>
              <a:t>წინასწარ</a:t>
            </a:r>
            <a:r>
              <a:rPr sz="1400" dirty="0"/>
              <a:t> </a:t>
            </a:r>
            <a:r>
              <a:rPr sz="1400" dirty="0" err="1"/>
              <a:t>ჩაშენებული</a:t>
            </a:r>
            <a:r>
              <a:rPr sz="1400" dirty="0"/>
              <a:t> </a:t>
            </a:r>
            <a:r>
              <a:rPr sz="1400" dirty="0" err="1"/>
              <a:t>აქვს</a:t>
            </a:r>
            <a:r>
              <a:rPr sz="1400" dirty="0"/>
              <a:t> </a:t>
            </a:r>
            <a:r>
              <a:rPr sz="1400" dirty="0" err="1"/>
              <a:t>ყველაზე</a:t>
            </a:r>
            <a:r>
              <a:rPr sz="1400" dirty="0"/>
              <a:t> </a:t>
            </a:r>
            <a:r>
              <a:rPr sz="1400" dirty="0" err="1"/>
              <a:t>ხშირად</a:t>
            </a:r>
            <a:r>
              <a:rPr sz="1400" dirty="0"/>
              <a:t> </a:t>
            </a:r>
            <a:r>
              <a:rPr sz="1400" dirty="0" err="1"/>
              <a:t>გამოყენებული</a:t>
            </a:r>
            <a:r>
              <a:rPr sz="1400" dirty="0"/>
              <a:t> </a:t>
            </a:r>
            <a:r>
              <a:rPr sz="1400" dirty="0" err="1"/>
              <a:t>სტილები</a:t>
            </a:r>
            <a:r>
              <a:rPr sz="1400" dirty="0"/>
              <a:t>, </a:t>
            </a:r>
            <a:r>
              <a:rPr sz="1400" dirty="0" err="1"/>
              <a:t>როგორებიცაა</a:t>
            </a:r>
            <a:r>
              <a:rPr sz="1400" dirty="0"/>
              <a:t> APA</a:t>
            </a:r>
            <a:r>
              <a:rPr sz="1400" dirty="0"/>
              <a:t>, Harvard </a:t>
            </a:r>
            <a:r>
              <a:rPr sz="1400" dirty="0" err="1"/>
              <a:t>და</a:t>
            </a:r>
            <a:r>
              <a:rPr sz="1400" dirty="0"/>
              <a:t> IEEE</a:t>
            </a:r>
            <a:r>
              <a:rPr sz="1400" dirty="0"/>
              <a:t>.</a:t>
            </a:r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გარდა</a:t>
            </a:r>
            <a:r>
              <a:rPr sz="1400" dirty="0"/>
              <a:t> </a:t>
            </a:r>
            <a:r>
              <a:rPr sz="1400" dirty="0" err="1"/>
              <a:t>იმისა</a:t>
            </a:r>
            <a:r>
              <a:rPr sz="1400" dirty="0"/>
              <a:t>, </a:t>
            </a:r>
            <a:r>
              <a:rPr sz="1400" dirty="0" err="1"/>
              <a:t>რომ</a:t>
            </a:r>
            <a:r>
              <a:rPr sz="1400" dirty="0"/>
              <a:t> </a:t>
            </a:r>
            <a:r>
              <a:rPr sz="1400" dirty="0" err="1"/>
              <a:t>შეგიძლიათ</a:t>
            </a:r>
            <a:r>
              <a:rPr sz="1400" dirty="0"/>
              <a:t> </a:t>
            </a:r>
            <a:r>
              <a:rPr sz="1400" dirty="0" err="1"/>
              <a:t>გამოიყენოთ</a:t>
            </a:r>
            <a:r>
              <a:rPr sz="1400" dirty="0"/>
              <a:t> </a:t>
            </a:r>
            <a:r>
              <a:rPr sz="1400" dirty="0" err="1"/>
              <a:t>უკვე</a:t>
            </a:r>
            <a:r>
              <a:rPr sz="1400" dirty="0"/>
              <a:t> </a:t>
            </a:r>
            <a:r>
              <a:rPr sz="1400" dirty="0" err="1"/>
              <a:t>ჩაშენებული</a:t>
            </a:r>
            <a:r>
              <a:rPr sz="1400" dirty="0"/>
              <a:t> </a:t>
            </a:r>
            <a:r>
              <a:rPr sz="1400" dirty="0" err="1"/>
              <a:t>ან</a:t>
            </a:r>
            <a:r>
              <a:rPr sz="1400" dirty="0"/>
              <a:t> </a:t>
            </a:r>
            <a:r>
              <a:rPr sz="1400" dirty="0" err="1"/>
              <a:t>გადმოქაჩული</a:t>
            </a:r>
            <a:r>
              <a:rPr sz="1400" dirty="0"/>
              <a:t> </a:t>
            </a:r>
            <a:r>
              <a:rPr sz="1400" dirty="0" err="1"/>
              <a:t>სტილები</a:t>
            </a:r>
            <a:r>
              <a:rPr sz="1400" dirty="0"/>
              <a:t>, </a:t>
            </a:r>
            <a:r>
              <a:rPr sz="1400" dirty="0" err="1"/>
              <a:t>შეგიძლიათ</a:t>
            </a:r>
            <a:r>
              <a:rPr sz="1400" dirty="0"/>
              <a:t> </a:t>
            </a:r>
            <a:r>
              <a:rPr sz="1400" dirty="0" err="1"/>
              <a:t>გადააკეთოთ</a:t>
            </a:r>
            <a:r>
              <a:rPr sz="1400" dirty="0"/>
              <a:t> </a:t>
            </a:r>
            <a:r>
              <a:rPr sz="1400" dirty="0" err="1"/>
              <a:t>უკვე</a:t>
            </a:r>
            <a:r>
              <a:rPr sz="1400" dirty="0"/>
              <a:t> </a:t>
            </a:r>
            <a:r>
              <a:rPr sz="1400" dirty="0" err="1"/>
              <a:t>არსებული</a:t>
            </a:r>
            <a:r>
              <a:rPr sz="1400" dirty="0"/>
              <a:t> </a:t>
            </a:r>
            <a:r>
              <a:rPr sz="1400" dirty="0" err="1"/>
              <a:t>სტილი</a:t>
            </a:r>
            <a:r>
              <a:rPr sz="1400" dirty="0"/>
              <a:t> </a:t>
            </a: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dirty="0"/>
              <a:t>CSL </a:t>
            </a:r>
            <a:r>
              <a:rPr sz="1400" dirty="0"/>
              <a:t>Editor-</a:t>
            </a:r>
            <a:r>
              <a:rPr sz="1400" dirty="0" err="1"/>
              <a:t>ის</a:t>
            </a:r>
            <a:r>
              <a:rPr sz="1400" dirty="0"/>
              <a:t> </a:t>
            </a:r>
            <a:r>
              <a:rPr sz="1400" dirty="0" err="1"/>
              <a:t>გამოყენებით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შეინახოთ</a:t>
            </a:r>
            <a:r>
              <a:rPr sz="1400" dirty="0"/>
              <a:t> </a:t>
            </a:r>
            <a:r>
              <a:rPr sz="1400" dirty="0" err="1"/>
              <a:t>ახალი</a:t>
            </a:r>
            <a:r>
              <a:rPr sz="1400" dirty="0"/>
              <a:t> </a:t>
            </a:r>
            <a:r>
              <a:rPr sz="1400" dirty="0" err="1"/>
              <a:t>სტილი</a:t>
            </a:r>
            <a:r>
              <a:rPr sz="1400" dirty="0"/>
              <a:t> </a:t>
            </a: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dirty="0" err="1"/>
              <a:t>ბაზაში</a:t>
            </a:r>
            <a:r>
              <a:rPr sz="1400" dirty="0"/>
              <a:t>. </a:t>
            </a:r>
            <a:r>
              <a:rPr sz="1400" dirty="0" err="1"/>
              <a:t>შემდგომ</a:t>
            </a:r>
            <a:r>
              <a:rPr sz="1400" dirty="0"/>
              <a:t> </a:t>
            </a:r>
            <a:r>
              <a:rPr sz="1400" dirty="0" err="1"/>
              <a:t>ეს</a:t>
            </a:r>
            <a:r>
              <a:rPr sz="1400" dirty="0"/>
              <a:t> </a:t>
            </a:r>
            <a:r>
              <a:rPr sz="1400" dirty="0" err="1"/>
              <a:t>სტილი</a:t>
            </a:r>
            <a:r>
              <a:rPr sz="1400" dirty="0"/>
              <a:t> </a:t>
            </a:r>
            <a:r>
              <a:rPr sz="1400" dirty="0" err="1"/>
              <a:t>გამოჩნდება</a:t>
            </a:r>
            <a:r>
              <a:rPr sz="1400" dirty="0"/>
              <a:t> </a:t>
            </a:r>
            <a:r>
              <a:rPr sz="1400" dirty="0" err="1"/>
              <a:t>სტილების</a:t>
            </a:r>
            <a:r>
              <a:rPr sz="1400" dirty="0"/>
              <a:t> </a:t>
            </a:r>
            <a:r>
              <a:rPr sz="1400" dirty="0" err="1"/>
              <a:t>ჩამონათვალში</a:t>
            </a:r>
            <a:r>
              <a:rPr sz="1400" dirty="0"/>
              <a:t>.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lang="ka-GE" sz="1400" dirty="0"/>
              <a:t>შექმნილი სტილი შეგიძლიათ გაუზიაროთ </a:t>
            </a: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dirty="0" err="1"/>
              <a:t>სხვა</a:t>
            </a:r>
            <a:r>
              <a:rPr sz="1400" dirty="0"/>
              <a:t> </a:t>
            </a:r>
            <a:r>
              <a:rPr sz="1400" dirty="0" err="1"/>
              <a:t>მომხმარებლებს</a:t>
            </a:r>
            <a:r>
              <a:rPr sz="1400" dirty="0"/>
              <a:t>. </a:t>
            </a:r>
            <a:r>
              <a:rPr sz="1400" dirty="0" err="1"/>
              <a:t>რედაქტორი</a:t>
            </a:r>
            <a:r>
              <a:rPr sz="1400" dirty="0"/>
              <a:t> </a:t>
            </a:r>
            <a:r>
              <a:rPr sz="1400" dirty="0" err="1"/>
              <a:t>იხილეთ</a:t>
            </a:r>
            <a:r>
              <a:rPr sz="1400" dirty="0"/>
              <a:t> </a:t>
            </a:r>
            <a:r>
              <a:rPr sz="1400" dirty="0" err="1"/>
              <a:t>შემდეგ</a:t>
            </a:r>
            <a:r>
              <a:rPr sz="1400" dirty="0"/>
              <a:t> </a:t>
            </a:r>
            <a:r>
              <a:rPr sz="1400" dirty="0" err="1"/>
              <a:t>მისამართზე</a:t>
            </a:r>
            <a:r>
              <a:rPr sz="1400" dirty="0"/>
              <a:t>: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http://csl.mendeley.com</a:t>
            </a:r>
            <a:r>
              <a:rPr sz="1400" dirty="0"/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 sz="1400"/>
            </a:lvl1pPr>
          </a:lstStyle>
          <a:p>
            <a:pPr lvl="0">
              <a:defRPr sz="1800"/>
            </a:pPr>
            <a:r>
              <a:rPr dirty="0" err="1"/>
              <a:t>ხშირად</a:t>
            </a:r>
            <a:r>
              <a:rPr dirty="0"/>
              <a:t> </a:t>
            </a:r>
            <a:r>
              <a:rPr lang="en-US" dirty="0" err="1"/>
              <a:t>Mendeley</a:t>
            </a:r>
            <a:r>
              <a:rPr lang="ka-GE" dirty="0"/>
              <a:t>-ს მომხმარებლებს უჩნდებათ სხვადასხვა მასალის გაზიარების, ან გარკვეულ პუბლიკაციაზე ერთობლივი მუშაობის სურვილი.</a:t>
            </a:r>
            <a:r>
              <a:rPr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ჯგუფების</a:t>
            </a:r>
            <a:r>
              <a:rPr sz="1400" dirty="0"/>
              <a:t> </a:t>
            </a:r>
            <a:r>
              <a:rPr sz="1400" dirty="0" err="1"/>
              <a:t>შექმნა</a:t>
            </a:r>
            <a:r>
              <a:rPr sz="1400" dirty="0"/>
              <a:t> </a:t>
            </a:r>
            <a:r>
              <a:rPr sz="1400" dirty="0" err="1"/>
              <a:t>არის</a:t>
            </a:r>
            <a:r>
              <a:rPr sz="1400" dirty="0"/>
              <a:t> </a:t>
            </a:r>
            <a:r>
              <a:rPr sz="1400" dirty="0" err="1"/>
              <a:t>Mendeley-ის</a:t>
            </a:r>
            <a:r>
              <a:rPr sz="1400" dirty="0"/>
              <a:t> </a:t>
            </a:r>
            <a:r>
              <a:rPr sz="1400" dirty="0" err="1"/>
              <a:t>გადაწყვეტილება</a:t>
            </a:r>
            <a:r>
              <a:rPr sz="1400" dirty="0"/>
              <a:t> </a:t>
            </a:r>
            <a:r>
              <a:rPr sz="1400" dirty="0" err="1"/>
              <a:t>თანამშრომლობის</a:t>
            </a:r>
            <a:r>
              <a:rPr sz="1400" dirty="0"/>
              <a:t> </a:t>
            </a:r>
            <a:r>
              <a:rPr sz="1400" dirty="0" err="1"/>
              <a:t>ხელშეწყობისთვის</a:t>
            </a:r>
            <a:r>
              <a:rPr sz="1400" dirty="0"/>
              <a:t>. </a:t>
            </a:r>
            <a:r>
              <a:rPr sz="1400" dirty="0" err="1"/>
              <a:t>ჯგუფში</a:t>
            </a:r>
            <a:r>
              <a:rPr sz="1400" dirty="0"/>
              <a:t> </a:t>
            </a:r>
            <a:r>
              <a:rPr sz="1400" dirty="0" err="1"/>
              <a:t>შეგიძლიათ</a:t>
            </a:r>
            <a:r>
              <a:rPr sz="1400" dirty="0"/>
              <a:t> </a:t>
            </a:r>
            <a:r>
              <a:rPr sz="1400" dirty="0" err="1"/>
              <a:t>რესურსების</a:t>
            </a:r>
            <a:r>
              <a:rPr sz="1400" dirty="0"/>
              <a:t> </a:t>
            </a:r>
            <a:r>
              <a:rPr sz="1400" dirty="0" err="1"/>
              <a:t>გაზიარება</a:t>
            </a:r>
            <a:r>
              <a:rPr sz="1400" dirty="0"/>
              <a:t>. </a:t>
            </a:r>
            <a:r>
              <a:rPr lang="en-US" sz="1400" dirty="0" err="1"/>
              <a:t>Mendeley</a:t>
            </a:r>
            <a:r>
              <a:rPr lang="en-US" sz="1400" dirty="0"/>
              <a:t> Desktop</a:t>
            </a:r>
            <a:r>
              <a:rPr lang="ka-GE" sz="1400" dirty="0"/>
              <a:t>-ის მარცხენა პანელში ნახავთ </a:t>
            </a:r>
            <a:r>
              <a:rPr sz="1400" dirty="0" err="1"/>
              <a:t>იმ</a:t>
            </a:r>
            <a:r>
              <a:rPr sz="1400" dirty="0"/>
              <a:t> </a:t>
            </a:r>
            <a:r>
              <a:rPr sz="1400" dirty="0" err="1"/>
              <a:t>ჯგუფების</a:t>
            </a:r>
            <a:r>
              <a:rPr sz="1400" dirty="0"/>
              <a:t> </a:t>
            </a:r>
            <a:r>
              <a:rPr sz="1400" dirty="0" err="1"/>
              <a:t>ჩამონათვალს</a:t>
            </a:r>
            <a:r>
              <a:rPr sz="1400" dirty="0"/>
              <a:t>, </a:t>
            </a:r>
            <a:r>
              <a:rPr sz="1400" dirty="0" err="1"/>
              <a:t>რომლებიც</a:t>
            </a:r>
            <a:r>
              <a:rPr sz="1400" dirty="0"/>
              <a:t> </a:t>
            </a:r>
            <a:r>
              <a:rPr sz="1400" dirty="0" err="1"/>
              <a:t>შექმენით</a:t>
            </a:r>
            <a:r>
              <a:rPr sz="1400" dirty="0"/>
              <a:t>, </a:t>
            </a:r>
            <a:r>
              <a:rPr sz="1400" dirty="0" err="1"/>
              <a:t>ან</a:t>
            </a:r>
            <a:r>
              <a:rPr sz="1400" dirty="0"/>
              <a:t> </a:t>
            </a:r>
            <a:r>
              <a:rPr sz="1400" dirty="0" err="1"/>
              <a:t>რომლებშიც</a:t>
            </a:r>
            <a:r>
              <a:rPr sz="1400" dirty="0"/>
              <a:t> </a:t>
            </a:r>
            <a:r>
              <a:rPr sz="1400" dirty="0" err="1"/>
              <a:t>გაწევრიანდით</a:t>
            </a:r>
            <a:r>
              <a:rPr sz="1400" dirty="0"/>
              <a:t>. </a:t>
            </a:r>
            <a:r>
              <a:rPr sz="1400" dirty="0" err="1"/>
              <a:t>ჯგუფში</a:t>
            </a:r>
            <a:r>
              <a:rPr sz="1400" dirty="0"/>
              <a:t> </a:t>
            </a:r>
            <a:r>
              <a:rPr sz="1400" dirty="0" err="1"/>
              <a:t>მასალების</a:t>
            </a:r>
            <a:r>
              <a:rPr sz="1400" dirty="0"/>
              <a:t> </a:t>
            </a:r>
            <a:r>
              <a:rPr sz="1400" dirty="0" err="1"/>
              <a:t>დასამატებლად</a:t>
            </a:r>
            <a:r>
              <a:rPr sz="1400" dirty="0"/>
              <a:t> </a:t>
            </a:r>
            <a:r>
              <a:rPr sz="1400" dirty="0" err="1"/>
              <a:t>უბრალოდ</a:t>
            </a:r>
            <a:r>
              <a:rPr sz="1400" dirty="0"/>
              <a:t> </a:t>
            </a:r>
            <a:r>
              <a:rPr sz="1400" dirty="0" err="1"/>
              <a:t>გადმოაჩოჩეთ</a:t>
            </a:r>
            <a:r>
              <a:rPr sz="1400" dirty="0"/>
              <a:t> </a:t>
            </a:r>
            <a:r>
              <a:rPr sz="1400" dirty="0" err="1"/>
              <a:t>სასურველი</a:t>
            </a:r>
            <a:r>
              <a:rPr sz="1400" dirty="0"/>
              <a:t> </a:t>
            </a:r>
            <a:r>
              <a:rPr sz="1400" dirty="0" err="1"/>
              <a:t>რეფერენსი</a:t>
            </a:r>
            <a:r>
              <a:rPr sz="1400" dirty="0"/>
              <a:t> </a:t>
            </a:r>
            <a:r>
              <a:rPr sz="1400" dirty="0" err="1"/>
              <a:t>ჯგუფის</a:t>
            </a:r>
            <a:r>
              <a:rPr sz="1400" dirty="0"/>
              <a:t> </a:t>
            </a:r>
            <a:r>
              <a:rPr sz="1400" dirty="0" err="1"/>
              <a:t>სათაურში</a:t>
            </a:r>
            <a:r>
              <a:rPr sz="1400" dirty="0"/>
              <a:t>. 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ნებისმიერ</a:t>
            </a:r>
            <a:r>
              <a:rPr sz="1400" dirty="0"/>
              <a:t> </a:t>
            </a:r>
            <a:r>
              <a:rPr sz="1400" dirty="0" err="1"/>
              <a:t>დრ</a:t>
            </a:r>
            <a:r>
              <a:rPr lang="ka-GE" sz="1400" dirty="0"/>
              <a:t>ო</a:t>
            </a:r>
            <a:r>
              <a:rPr sz="1400" dirty="0"/>
              <a:t>ს </a:t>
            </a:r>
            <a:r>
              <a:rPr sz="1400" dirty="0" err="1"/>
              <a:t>შეგიძლიათ</a:t>
            </a:r>
            <a:r>
              <a:rPr sz="1400" dirty="0"/>
              <a:t> </a:t>
            </a:r>
            <a:r>
              <a:rPr sz="1400" dirty="0" err="1"/>
              <a:t>ახალი</a:t>
            </a:r>
            <a:r>
              <a:rPr sz="1400" dirty="0"/>
              <a:t> </a:t>
            </a:r>
            <a:r>
              <a:rPr sz="1400" dirty="0" err="1"/>
              <a:t>ჯგუფის</a:t>
            </a:r>
            <a:r>
              <a:rPr sz="1400" dirty="0"/>
              <a:t> </a:t>
            </a:r>
            <a:r>
              <a:rPr sz="1400" dirty="0" err="1"/>
              <a:t>შექმნა</a:t>
            </a:r>
            <a:r>
              <a:rPr sz="1400" dirty="0"/>
              <a:t> ‘</a:t>
            </a:r>
            <a:r>
              <a:rPr sz="1400" dirty="0"/>
              <a:t>Create Group…’ </a:t>
            </a:r>
            <a:r>
              <a:rPr sz="1400" dirty="0" err="1"/>
              <a:t>ფუნქციის</a:t>
            </a:r>
            <a:r>
              <a:rPr sz="1400" dirty="0"/>
              <a:t> </a:t>
            </a:r>
            <a:r>
              <a:rPr sz="1400" dirty="0" err="1"/>
              <a:t>გამოყენებით</a:t>
            </a:r>
            <a:r>
              <a:rPr sz="1400" dirty="0"/>
              <a:t>.  </a:t>
            </a:r>
            <a:r>
              <a:rPr sz="1400" dirty="0" err="1"/>
              <a:t>პროცესი</a:t>
            </a:r>
            <a:r>
              <a:rPr sz="1400" dirty="0"/>
              <a:t> </a:t>
            </a:r>
            <a:r>
              <a:rPr sz="1400" dirty="0" err="1"/>
              <a:t>სწრაფი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მარტივია</a:t>
            </a:r>
            <a:r>
              <a:rPr sz="1400" dirty="0"/>
              <a:t>. </a:t>
            </a: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dirty="0" err="1"/>
              <a:t>გვთავაზობს</a:t>
            </a:r>
            <a:r>
              <a:rPr sz="1400" dirty="0"/>
              <a:t> </a:t>
            </a:r>
            <a:r>
              <a:rPr sz="1400" dirty="0" err="1"/>
              <a:t>ჯგუფების</a:t>
            </a:r>
            <a:r>
              <a:rPr sz="1400" dirty="0"/>
              <a:t> </a:t>
            </a:r>
            <a:r>
              <a:rPr sz="1400" dirty="0" err="1"/>
              <a:t>სამ</a:t>
            </a:r>
            <a:r>
              <a:rPr sz="1400" dirty="0"/>
              <a:t> </a:t>
            </a:r>
            <a:r>
              <a:rPr sz="1400" dirty="0" err="1"/>
              <a:t>ტიპს</a:t>
            </a:r>
            <a:r>
              <a:rPr sz="1400" dirty="0"/>
              <a:t>: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marL="291179" lvl="3" indent="-291179">
              <a:buSzPct val="100000"/>
              <a:buFont typeface="Symbol" panose="05050102010706020507" pitchFamily="18" charset="2"/>
              <a:buChar char="-"/>
              <a:defRPr sz="1800"/>
            </a:pPr>
            <a:r>
              <a:rPr sz="1400" dirty="0" err="1"/>
              <a:t>ღია</a:t>
            </a:r>
            <a:r>
              <a:rPr sz="1400" dirty="0"/>
              <a:t> (Open) </a:t>
            </a:r>
            <a:r>
              <a:rPr sz="1400" dirty="0"/>
              <a:t>- </a:t>
            </a:r>
            <a:r>
              <a:rPr sz="1400" dirty="0" err="1"/>
              <a:t>ასეთი</a:t>
            </a:r>
            <a:r>
              <a:rPr sz="1400" dirty="0"/>
              <a:t> </a:t>
            </a:r>
            <a:r>
              <a:rPr sz="1400" dirty="0" err="1"/>
              <a:t>ჯგუფები</a:t>
            </a:r>
            <a:r>
              <a:rPr sz="1400" dirty="0"/>
              <a:t> </a:t>
            </a:r>
            <a:r>
              <a:rPr sz="1400" dirty="0" err="1"/>
              <a:t>ყველასთვის</a:t>
            </a:r>
            <a:r>
              <a:rPr sz="1400" dirty="0"/>
              <a:t> </a:t>
            </a:r>
            <a:r>
              <a:rPr sz="1400" dirty="0" err="1"/>
              <a:t>ხელმისაწვდომია</a:t>
            </a:r>
            <a:r>
              <a:rPr sz="1400" dirty="0"/>
              <a:t>. </a:t>
            </a:r>
            <a:r>
              <a:rPr sz="1400" dirty="0" err="1"/>
              <a:t>Mendeley’s</a:t>
            </a:r>
            <a:r>
              <a:rPr sz="1400" dirty="0"/>
              <a:t> </a:t>
            </a:r>
            <a:r>
              <a:rPr sz="1400" dirty="0" err="1"/>
              <a:t>ვებგვერდზე</a:t>
            </a:r>
            <a:r>
              <a:rPr sz="1400" dirty="0"/>
              <a:t> </a:t>
            </a:r>
            <a:r>
              <a:rPr sz="1400" dirty="0" err="1"/>
              <a:t>შეგიძლიათ</a:t>
            </a:r>
            <a:r>
              <a:rPr sz="1400" dirty="0"/>
              <a:t> </a:t>
            </a:r>
            <a:r>
              <a:rPr sz="1400" dirty="0" err="1"/>
              <a:t>ნახოთ</a:t>
            </a:r>
            <a:r>
              <a:rPr sz="1400" dirty="0"/>
              <a:t> </a:t>
            </a:r>
            <a:r>
              <a:rPr sz="1400" dirty="0" err="1"/>
              <a:t>ღია</a:t>
            </a:r>
            <a:r>
              <a:rPr sz="1400" dirty="0"/>
              <a:t> </a:t>
            </a:r>
            <a:r>
              <a:rPr sz="1400" dirty="0" err="1"/>
              <a:t>ჯგუფების</a:t>
            </a:r>
            <a:r>
              <a:rPr sz="1400" dirty="0"/>
              <a:t> </a:t>
            </a:r>
            <a:r>
              <a:rPr sz="1400" dirty="0" err="1"/>
              <a:t>ჩამონათვალი</a:t>
            </a:r>
            <a:r>
              <a:rPr sz="1400" dirty="0"/>
              <a:t>. </a:t>
            </a:r>
            <a:r>
              <a:rPr sz="1400" dirty="0" err="1"/>
              <a:t>მომხმარებლებს</a:t>
            </a:r>
            <a:r>
              <a:rPr sz="1400" dirty="0"/>
              <a:t> </a:t>
            </a:r>
            <a:r>
              <a:rPr sz="1400" dirty="0" err="1"/>
              <a:t>შეუძლიათ</a:t>
            </a:r>
            <a:r>
              <a:rPr sz="1400" dirty="0"/>
              <a:t> </a:t>
            </a:r>
            <a:r>
              <a:rPr sz="1400" dirty="0" err="1"/>
              <a:t>რეფერენსების</a:t>
            </a:r>
            <a:r>
              <a:rPr sz="1400" dirty="0"/>
              <a:t> </a:t>
            </a:r>
            <a:r>
              <a:rPr sz="1400" dirty="0" err="1"/>
              <a:t>დამატება</a:t>
            </a:r>
            <a:r>
              <a:rPr sz="1400" dirty="0"/>
              <a:t> </a:t>
            </a:r>
            <a:r>
              <a:rPr sz="1400" dirty="0" err="1"/>
              <a:t>ჯგუფში</a:t>
            </a:r>
            <a:r>
              <a:rPr sz="1400" dirty="0"/>
              <a:t>. 	</a:t>
            </a:r>
            <a:r>
              <a:rPr sz="1400" dirty="0" err="1"/>
              <a:t>დაემატება</a:t>
            </a:r>
            <a:r>
              <a:rPr sz="1400" dirty="0"/>
              <a:t> </a:t>
            </a:r>
            <a:r>
              <a:rPr sz="1400" dirty="0" err="1"/>
              <a:t>მხოლოდ</a:t>
            </a:r>
            <a:r>
              <a:rPr sz="1400" dirty="0"/>
              <a:t> </a:t>
            </a:r>
            <a:r>
              <a:rPr sz="1400" dirty="0" err="1"/>
              <a:t>რეფერენსის</a:t>
            </a:r>
            <a:r>
              <a:rPr sz="1400" dirty="0"/>
              <a:t> </a:t>
            </a:r>
            <a:r>
              <a:rPr sz="1400" dirty="0" err="1"/>
              <a:t>დეტალები</a:t>
            </a:r>
            <a:r>
              <a:rPr sz="1400" dirty="0"/>
              <a:t>. </a:t>
            </a:r>
            <a:endParaRPr sz="1400" dirty="0"/>
          </a:p>
          <a:p>
            <a:pPr marL="291179" indent="-291179" defTabSz="931774">
              <a:buFont typeface="Symbol" panose="05050102010706020507" pitchFamily="18" charset="2"/>
              <a:buChar char="-"/>
              <a:defRPr/>
            </a:pPr>
            <a:r>
              <a:rPr lang="ka-GE" sz="1400" dirty="0"/>
              <a:t>ჯგუფი მხოლოდ მოწვევით (</a:t>
            </a:r>
            <a:r>
              <a:rPr lang="pl-PL" sz="1400" dirty="0"/>
              <a:t>I</a:t>
            </a:r>
            <a:r>
              <a:rPr lang="en-US" sz="1400" dirty="0" err="1"/>
              <a:t>nvite</a:t>
            </a:r>
            <a:r>
              <a:rPr lang="en-US" sz="1400" dirty="0"/>
              <a:t>-only</a:t>
            </a:r>
            <a:r>
              <a:rPr lang="ka-GE" sz="1400" dirty="0"/>
              <a:t>)</a:t>
            </a:r>
            <a:r>
              <a:rPr lang="ka-GE" sz="1400" b="1" dirty="0"/>
              <a:t> </a:t>
            </a:r>
            <a:r>
              <a:rPr lang="en-US" sz="1400" dirty="0"/>
              <a:t>– </a:t>
            </a:r>
            <a:r>
              <a:rPr lang="ka-GE" sz="1400" dirty="0"/>
              <a:t>ყველას შეუძლია თვალყური ადევნოს ჯგუფს, მაგრამ ჯგუფის წევრობა და ბიბლიოგრაფიული სიების გაზიარება შეუძლიათ მხოლოდ მოწვეულ წევრებს</a:t>
            </a:r>
          </a:p>
          <a:p>
            <a:pPr marL="291179" indent="-291179" defTabSz="931774">
              <a:lnSpc>
                <a:spcPct val="100000"/>
              </a:lnSpc>
              <a:buFont typeface="Symbol" panose="05050102010706020507" pitchFamily="18" charset="2"/>
              <a:buChar char="-"/>
              <a:defRPr/>
            </a:pPr>
            <a:r>
              <a:rPr lang="ka-GE" sz="1400" dirty="0"/>
              <a:t>კერძო ჯგუფები (</a:t>
            </a:r>
            <a:r>
              <a:rPr lang="pl-PL" sz="1400" dirty="0"/>
              <a:t>Private groups</a:t>
            </a:r>
            <a:r>
              <a:rPr lang="ka-GE" sz="1400" dirty="0"/>
              <a:t>)</a:t>
            </a:r>
            <a:r>
              <a:rPr lang="pl-PL" sz="1400" dirty="0"/>
              <a:t> </a:t>
            </a:r>
            <a:r>
              <a:rPr lang="en-US" sz="1400" dirty="0"/>
              <a:t>–</a:t>
            </a:r>
            <a:r>
              <a:rPr lang="ka-GE" sz="1400" dirty="0"/>
              <a:t> სრულიად პრივატული ჯგუფები, წევრობა შესაძლებელია მხოლოდ მოწვევით; წევრებს შეუძლიათ სრული ტექსტების და კომენტარების გაზიარება</a:t>
            </a:r>
            <a:endParaRPr sz="14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2" name="Shape 3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მსგავსად</a:t>
            </a:r>
            <a:r>
              <a:rPr sz="1400" dirty="0"/>
              <a:t> </a:t>
            </a:r>
            <a:r>
              <a:rPr sz="1400" dirty="0" err="1"/>
              <a:t>ჩვეულებრივ</a:t>
            </a:r>
            <a:r>
              <a:rPr sz="1400" dirty="0"/>
              <a:t> </a:t>
            </a:r>
            <a:r>
              <a:rPr sz="1400" dirty="0" err="1"/>
              <a:t>ჯგუფებისა</a:t>
            </a:r>
            <a:r>
              <a:rPr sz="1400" dirty="0"/>
              <a:t>, </a:t>
            </a:r>
            <a:r>
              <a:rPr sz="1400" dirty="0" err="1"/>
              <a:t>კერძო</a:t>
            </a:r>
            <a:r>
              <a:rPr sz="1400" dirty="0"/>
              <a:t> </a:t>
            </a:r>
            <a:r>
              <a:rPr sz="1400" dirty="0" err="1"/>
              <a:t>ჯგუფების</a:t>
            </a:r>
            <a:r>
              <a:rPr sz="1400" dirty="0"/>
              <a:t> </a:t>
            </a:r>
            <a:r>
              <a:rPr sz="1400" dirty="0" err="1"/>
              <a:t>წევრებს</a:t>
            </a:r>
            <a:r>
              <a:rPr sz="1400" dirty="0"/>
              <a:t> </a:t>
            </a:r>
            <a:r>
              <a:rPr sz="1400" dirty="0" err="1"/>
              <a:t>შეუძლიათ</a:t>
            </a:r>
            <a:r>
              <a:rPr sz="1400" dirty="0"/>
              <a:t> </a:t>
            </a:r>
            <a:r>
              <a:rPr sz="1400" dirty="0" err="1"/>
              <a:t>დაუკავშირდნენ</a:t>
            </a:r>
            <a:r>
              <a:rPr sz="1400" dirty="0"/>
              <a:t> </a:t>
            </a:r>
            <a:r>
              <a:rPr sz="1400" dirty="0" err="1"/>
              <a:t>ერთმანეთს</a:t>
            </a:r>
            <a:r>
              <a:rPr sz="1400" dirty="0"/>
              <a:t> </a:t>
            </a:r>
            <a:r>
              <a:rPr sz="1400" dirty="0" err="1"/>
              <a:t>შეტყობინებების</a:t>
            </a:r>
            <a:r>
              <a:rPr sz="1400" dirty="0"/>
              <a:t> </a:t>
            </a:r>
            <a:r>
              <a:rPr sz="1400" dirty="0" err="1"/>
              <a:t>განთავსების</a:t>
            </a:r>
            <a:r>
              <a:rPr sz="1400" dirty="0"/>
              <a:t> </a:t>
            </a:r>
            <a:r>
              <a:rPr sz="1400" dirty="0" err="1"/>
              <a:t>საშუალებით</a:t>
            </a:r>
            <a:r>
              <a:rPr sz="1400" dirty="0"/>
              <a:t>. 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ყოველ</a:t>
            </a:r>
            <a:r>
              <a:rPr sz="1400" dirty="0"/>
              <a:t> </a:t>
            </a:r>
            <a:r>
              <a:rPr sz="1400" dirty="0" err="1"/>
              <a:t>შეტყობინებაზე</a:t>
            </a:r>
            <a:r>
              <a:rPr sz="1400" dirty="0"/>
              <a:t> </a:t>
            </a:r>
            <a:r>
              <a:rPr sz="1400" dirty="0" err="1"/>
              <a:t>ჯგუფის</a:t>
            </a:r>
            <a:r>
              <a:rPr sz="1400" dirty="0"/>
              <a:t> </a:t>
            </a:r>
            <a:r>
              <a:rPr sz="1400" dirty="0" err="1"/>
              <a:t>წევრებს</a:t>
            </a:r>
            <a:r>
              <a:rPr sz="1400" dirty="0"/>
              <a:t> </a:t>
            </a:r>
            <a:r>
              <a:rPr sz="1400" dirty="0" err="1"/>
              <a:t>შეუძლიათ</a:t>
            </a:r>
            <a:r>
              <a:rPr sz="1400" dirty="0"/>
              <a:t> </a:t>
            </a:r>
            <a:r>
              <a:rPr sz="1400" dirty="0" err="1"/>
              <a:t>კომენტარების</a:t>
            </a:r>
            <a:r>
              <a:rPr sz="1400" dirty="0"/>
              <a:t> </a:t>
            </a:r>
            <a:r>
              <a:rPr sz="1400" dirty="0" err="1"/>
              <a:t>დატოვება</a:t>
            </a:r>
            <a:r>
              <a:rPr sz="1400" dirty="0"/>
              <a:t>. 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შეგიძლიათ</a:t>
            </a:r>
            <a:r>
              <a:rPr sz="1400" dirty="0"/>
              <a:t> </a:t>
            </a:r>
            <a:r>
              <a:rPr sz="1400" dirty="0" err="1"/>
              <a:t>გახსნათ</a:t>
            </a:r>
            <a:r>
              <a:rPr sz="1400" dirty="0"/>
              <a:t> </a:t>
            </a:r>
            <a:r>
              <a:rPr sz="1400" dirty="0" err="1"/>
              <a:t>გაზიარებული</a:t>
            </a:r>
            <a:r>
              <a:rPr sz="1400" dirty="0"/>
              <a:t> </a:t>
            </a:r>
            <a:r>
              <a:rPr sz="1400" dirty="0" err="1"/>
              <a:t>დოკუმენტი</a:t>
            </a:r>
            <a:r>
              <a:rPr sz="1400" dirty="0"/>
              <a:t> </a:t>
            </a: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dirty="0"/>
              <a:t>PDF </a:t>
            </a:r>
            <a:r>
              <a:rPr sz="1400" dirty="0"/>
              <a:t>Reader </a:t>
            </a:r>
            <a:r>
              <a:rPr sz="1400" dirty="0" err="1"/>
              <a:t>საშუალებით</a:t>
            </a:r>
            <a:r>
              <a:rPr sz="1400" dirty="0"/>
              <a:t>. </a:t>
            </a:r>
            <a:r>
              <a:rPr sz="1400" dirty="0" err="1"/>
              <a:t>ნებისმიერ</a:t>
            </a:r>
            <a:r>
              <a:rPr sz="1400" dirty="0"/>
              <a:t> </a:t>
            </a:r>
            <a:r>
              <a:rPr sz="1400" dirty="0" err="1"/>
              <a:t>დამატებულ</a:t>
            </a:r>
            <a:r>
              <a:rPr sz="1400" dirty="0"/>
              <a:t> </a:t>
            </a:r>
            <a:r>
              <a:rPr sz="1400" dirty="0" err="1"/>
              <a:t>კომენტარს</a:t>
            </a:r>
            <a:r>
              <a:rPr sz="1400" dirty="0"/>
              <a:t>/</a:t>
            </a:r>
            <a:r>
              <a:rPr sz="1400" dirty="0" err="1"/>
              <a:t>მიმოხილვას</a:t>
            </a:r>
            <a:r>
              <a:rPr sz="1400" dirty="0"/>
              <a:t> </a:t>
            </a:r>
            <a:r>
              <a:rPr sz="1400" dirty="0" err="1"/>
              <a:t>დაინახავს</a:t>
            </a:r>
            <a:r>
              <a:rPr sz="1400" dirty="0"/>
              <a:t> </a:t>
            </a:r>
            <a:r>
              <a:rPr sz="1400" dirty="0" err="1"/>
              <a:t>ჯგუფის</a:t>
            </a:r>
            <a:r>
              <a:rPr sz="1400" dirty="0"/>
              <a:t> </a:t>
            </a:r>
            <a:r>
              <a:rPr sz="1400" dirty="0" err="1"/>
              <a:t>ყველა</a:t>
            </a:r>
            <a:r>
              <a:rPr sz="1400" dirty="0"/>
              <a:t> </a:t>
            </a:r>
            <a:r>
              <a:rPr sz="1400" dirty="0" err="1"/>
              <a:t>წევრი</a:t>
            </a:r>
            <a:r>
              <a:rPr sz="1400" dirty="0"/>
              <a:t>. </a:t>
            </a:r>
            <a:r>
              <a:rPr sz="1400" dirty="0" err="1"/>
              <a:t>ჯგუფის</a:t>
            </a:r>
            <a:r>
              <a:rPr sz="1400" dirty="0"/>
              <a:t> </a:t>
            </a:r>
            <a:r>
              <a:rPr sz="1400" dirty="0" err="1"/>
              <a:t>ყოველი</a:t>
            </a:r>
            <a:r>
              <a:rPr sz="1400" dirty="0"/>
              <a:t> </a:t>
            </a:r>
            <a:r>
              <a:rPr sz="1400" dirty="0" err="1"/>
              <a:t>წევრი</a:t>
            </a:r>
            <a:r>
              <a:rPr sz="1400" dirty="0"/>
              <a:t> </a:t>
            </a:r>
            <a:r>
              <a:rPr sz="1400" dirty="0" err="1"/>
              <a:t>შეარჩევს</a:t>
            </a:r>
            <a:r>
              <a:rPr sz="1400" dirty="0"/>
              <a:t> </a:t>
            </a:r>
            <a:r>
              <a:rPr sz="1400" dirty="0" err="1"/>
              <a:t>ფერს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ჩანაწერები</a:t>
            </a:r>
            <a:r>
              <a:rPr sz="1400" dirty="0"/>
              <a:t> </a:t>
            </a:r>
            <a:r>
              <a:rPr sz="1400" dirty="0" err="1"/>
              <a:t>გამოჩნდება</a:t>
            </a:r>
            <a:r>
              <a:rPr sz="1400" dirty="0"/>
              <a:t> </a:t>
            </a:r>
            <a:r>
              <a:rPr sz="1400" dirty="0" err="1"/>
              <a:t>შესაბამის</a:t>
            </a:r>
            <a:r>
              <a:rPr sz="1400" dirty="0"/>
              <a:t> </a:t>
            </a:r>
            <a:r>
              <a:rPr sz="1400" dirty="0" err="1"/>
              <a:t>ფერებში</a:t>
            </a:r>
            <a:r>
              <a:rPr sz="1400" dirty="0"/>
              <a:t>.   </a:t>
            </a:r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დაამატეთ</a:t>
            </a:r>
            <a:r>
              <a:rPr sz="1400" dirty="0"/>
              <a:t> </a:t>
            </a:r>
            <a:r>
              <a:rPr sz="1400" dirty="0" err="1"/>
              <a:t>შენიშვნები</a:t>
            </a:r>
            <a:r>
              <a:rPr sz="1400" dirty="0"/>
              <a:t>, </a:t>
            </a:r>
            <a:r>
              <a:rPr sz="1400" dirty="0" err="1"/>
              <a:t>კომენტარები</a:t>
            </a:r>
            <a:r>
              <a:rPr sz="1400" dirty="0"/>
              <a:t>, </a:t>
            </a:r>
            <a:r>
              <a:rPr sz="1400" dirty="0" err="1"/>
              <a:t>მონიშნეთ</a:t>
            </a:r>
            <a:r>
              <a:rPr sz="1400" dirty="0"/>
              <a:t> </a:t>
            </a:r>
            <a:r>
              <a:rPr sz="1400" dirty="0" err="1"/>
              <a:t>ტექსტის</a:t>
            </a:r>
            <a:r>
              <a:rPr sz="1400" dirty="0"/>
              <a:t> </a:t>
            </a:r>
            <a:r>
              <a:rPr sz="1400" dirty="0" err="1"/>
              <a:t>ის</a:t>
            </a:r>
            <a:r>
              <a:rPr sz="1400" dirty="0"/>
              <a:t> </a:t>
            </a:r>
            <a:r>
              <a:rPr sz="1400" dirty="0" err="1"/>
              <a:t>ნაწილები</a:t>
            </a:r>
            <a:r>
              <a:rPr sz="1400" dirty="0"/>
              <a:t>, </a:t>
            </a:r>
            <a:r>
              <a:rPr sz="1400" dirty="0" err="1"/>
              <a:t>რომელზეც</a:t>
            </a:r>
            <a:r>
              <a:rPr sz="1400" dirty="0"/>
              <a:t> </a:t>
            </a:r>
            <a:r>
              <a:rPr sz="1400" dirty="0" err="1"/>
              <a:t>გსურთ</a:t>
            </a:r>
            <a:r>
              <a:rPr sz="1400" dirty="0"/>
              <a:t> </a:t>
            </a:r>
            <a:r>
              <a:rPr sz="1400" dirty="0" err="1"/>
              <a:t>ჯგუფის</a:t>
            </a:r>
            <a:r>
              <a:rPr sz="1400" dirty="0"/>
              <a:t> </a:t>
            </a:r>
            <a:r>
              <a:rPr sz="1400" dirty="0" err="1"/>
              <a:t>წევრებს</a:t>
            </a:r>
            <a:r>
              <a:rPr sz="1400" dirty="0"/>
              <a:t> </a:t>
            </a:r>
            <a:r>
              <a:rPr sz="1400" dirty="0" err="1"/>
              <a:t>გაამახვილებინოთ</a:t>
            </a:r>
            <a:r>
              <a:rPr sz="1400" dirty="0"/>
              <a:t> </a:t>
            </a:r>
            <a:r>
              <a:rPr sz="1400" dirty="0" err="1"/>
              <a:t>ყურადღება</a:t>
            </a:r>
            <a:r>
              <a:rPr sz="1400" dirty="0"/>
              <a:t>. </a:t>
            </a:r>
            <a:endParaRPr sz="14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dirty="0" err="1"/>
              <a:t>არის</a:t>
            </a:r>
            <a:r>
              <a:rPr sz="1400" dirty="0"/>
              <a:t> </a:t>
            </a:r>
            <a:r>
              <a:rPr sz="1400" dirty="0" err="1"/>
              <a:t>თქვენი</a:t>
            </a:r>
            <a:r>
              <a:rPr sz="1400" dirty="0"/>
              <a:t> </a:t>
            </a:r>
            <a:r>
              <a:rPr sz="1400" dirty="0" err="1"/>
              <a:t>ინფორმაციის</a:t>
            </a:r>
            <a:r>
              <a:rPr sz="1400" dirty="0"/>
              <a:t> </a:t>
            </a:r>
            <a:r>
              <a:rPr sz="1400" dirty="0" err="1"/>
              <a:t>რეპოზიტორი</a:t>
            </a:r>
            <a:r>
              <a:rPr sz="1400" dirty="0"/>
              <a:t>. </a:t>
            </a:r>
            <a:r>
              <a:rPr lang="ka-GE" sz="1400" dirty="0"/>
              <a:t>თქვენს ბიბლიოთეკაში ამატებთ პუბლიკაციებს იმპორტის გზით. შესაძლებელია კომპიუტერზე არსებული პუბლიკაციების იმპორტი (</a:t>
            </a:r>
            <a:r>
              <a:rPr lang="en-US" sz="1400" dirty="0"/>
              <a:t>PDF </a:t>
            </a:r>
            <a:r>
              <a:rPr lang="ka-GE" sz="1400" dirty="0"/>
              <a:t>ფორმატეში), ან იმპორტი </a:t>
            </a:r>
            <a:r>
              <a:rPr sz="1400" dirty="0" err="1"/>
              <a:t>ონლაინ</a:t>
            </a:r>
            <a:r>
              <a:rPr sz="1400" dirty="0"/>
              <a:t> </a:t>
            </a:r>
            <a:r>
              <a:rPr sz="1400" dirty="0" err="1"/>
              <a:t>კატალოგებიდან</a:t>
            </a:r>
            <a:r>
              <a:rPr sz="1400" dirty="0"/>
              <a:t>, </a:t>
            </a:r>
            <a:r>
              <a:rPr sz="1400" dirty="0" err="1"/>
              <a:t>როგორებიცაა</a:t>
            </a:r>
            <a:r>
              <a:rPr sz="1400" dirty="0"/>
              <a:t> </a:t>
            </a:r>
            <a:r>
              <a:rPr sz="1400" dirty="0" err="1"/>
              <a:t>ScienceDirect</a:t>
            </a:r>
            <a:r>
              <a:rPr sz="1400" dirty="0"/>
              <a:t>, Scopus, </a:t>
            </a:r>
            <a:r>
              <a:rPr sz="1400" dirty="0" err="1"/>
              <a:t>Pubmed</a:t>
            </a:r>
            <a:r>
              <a:rPr sz="1400" dirty="0"/>
              <a:t> </a:t>
            </a:r>
            <a:r>
              <a:rPr sz="1400" dirty="0" err="1"/>
              <a:t>ან</a:t>
            </a:r>
            <a:r>
              <a:rPr sz="1400" dirty="0"/>
              <a:t> PLOS . </a:t>
            </a:r>
            <a:r>
              <a:rPr sz="1400" dirty="0" err="1"/>
              <a:t>ასევე</a:t>
            </a:r>
            <a:r>
              <a:rPr sz="1400" dirty="0"/>
              <a:t> </a:t>
            </a:r>
            <a:r>
              <a:rPr sz="1400" dirty="0" err="1"/>
              <a:t>შესაძლებელია</a:t>
            </a:r>
            <a:r>
              <a:rPr sz="1400" dirty="0"/>
              <a:t> </a:t>
            </a:r>
            <a:r>
              <a:rPr sz="1400" dirty="0" err="1"/>
              <a:t>ჩანაწერების</a:t>
            </a:r>
            <a:r>
              <a:rPr sz="1400" dirty="0"/>
              <a:t> </a:t>
            </a:r>
            <a:r>
              <a:rPr sz="1400" dirty="0" err="1"/>
              <a:t>შექმნა</a:t>
            </a:r>
            <a:r>
              <a:rPr sz="1400" dirty="0"/>
              <a:t> </a:t>
            </a:r>
            <a:r>
              <a:rPr sz="1400" dirty="0" err="1"/>
              <a:t>იმ</a:t>
            </a:r>
            <a:r>
              <a:rPr sz="1400" dirty="0"/>
              <a:t> </a:t>
            </a:r>
            <a:r>
              <a:rPr sz="1400" dirty="0" err="1"/>
              <a:t>პუბლიკაციებისთვის</a:t>
            </a:r>
            <a:r>
              <a:rPr sz="1400" dirty="0"/>
              <a:t>, </a:t>
            </a:r>
            <a:r>
              <a:rPr sz="1400" dirty="0" err="1"/>
              <a:t>რომლებიც</a:t>
            </a:r>
            <a:r>
              <a:rPr sz="1400" dirty="0"/>
              <a:t> PDF-</a:t>
            </a:r>
            <a:r>
              <a:rPr sz="1400" dirty="0" err="1"/>
              <a:t>ში</a:t>
            </a:r>
            <a:r>
              <a:rPr sz="1400" dirty="0"/>
              <a:t> </a:t>
            </a:r>
            <a:r>
              <a:rPr sz="1400" dirty="0" err="1"/>
              <a:t>არ</a:t>
            </a:r>
            <a:r>
              <a:rPr sz="1400" dirty="0"/>
              <a:t> </a:t>
            </a:r>
            <a:r>
              <a:rPr sz="1400" dirty="0" err="1"/>
              <a:t>გაქკვთ</a:t>
            </a:r>
            <a:r>
              <a:rPr sz="1400" dirty="0"/>
              <a:t>; </a:t>
            </a:r>
            <a:r>
              <a:rPr sz="1400" dirty="0" err="1"/>
              <a:t>ამ</a:t>
            </a:r>
            <a:r>
              <a:rPr sz="1400" dirty="0"/>
              <a:t> </a:t>
            </a:r>
            <a:r>
              <a:rPr sz="1400" dirty="0" err="1"/>
              <a:t>შემთხვევაში</a:t>
            </a:r>
            <a:r>
              <a:rPr sz="1400" dirty="0"/>
              <a:t> </a:t>
            </a:r>
            <a:r>
              <a:rPr sz="1400" dirty="0" err="1"/>
              <a:t>მონაცემებს</a:t>
            </a:r>
            <a:r>
              <a:rPr sz="1400" dirty="0"/>
              <a:t> </a:t>
            </a:r>
            <a:r>
              <a:rPr sz="1400" dirty="0" err="1"/>
              <a:t>ავსებთ</a:t>
            </a:r>
            <a:r>
              <a:rPr sz="1400" dirty="0"/>
              <a:t> </a:t>
            </a:r>
            <a:r>
              <a:rPr sz="1400" dirty="0" err="1"/>
              <a:t>ხელით</a:t>
            </a:r>
            <a:r>
              <a:rPr sz="1400" dirty="0"/>
              <a:t>.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მასალები</a:t>
            </a:r>
            <a:r>
              <a:rPr sz="1400" dirty="0"/>
              <a:t>, </a:t>
            </a:r>
            <a:r>
              <a:rPr sz="1400" dirty="0" err="1"/>
              <a:t>რომლებსაც</a:t>
            </a:r>
            <a:r>
              <a:rPr sz="1400" dirty="0"/>
              <a:t> </a:t>
            </a:r>
            <a:r>
              <a:rPr sz="1400" dirty="0" err="1"/>
              <a:t>ამატებთ</a:t>
            </a:r>
            <a:r>
              <a:rPr sz="1400" dirty="0"/>
              <a:t>, </a:t>
            </a:r>
            <a:r>
              <a:rPr sz="1400" dirty="0" err="1"/>
              <a:t>შემდგომ</a:t>
            </a:r>
            <a:r>
              <a:rPr sz="1400" dirty="0"/>
              <a:t> </a:t>
            </a:r>
            <a:r>
              <a:rPr sz="1400" dirty="0" err="1"/>
              <a:t>ინახება</a:t>
            </a:r>
            <a:r>
              <a:rPr sz="1400" dirty="0"/>
              <a:t> </a:t>
            </a:r>
            <a:r>
              <a:rPr sz="1400" dirty="0" err="1"/>
              <a:t>თქვენს</a:t>
            </a:r>
            <a:r>
              <a:rPr sz="1400" dirty="0"/>
              <a:t> </a:t>
            </a:r>
            <a:r>
              <a:rPr sz="1400" dirty="0" err="1"/>
              <a:t>ინტერნეტ</a:t>
            </a:r>
            <a:r>
              <a:rPr sz="1400" dirty="0"/>
              <a:t> </a:t>
            </a:r>
            <a:r>
              <a:rPr sz="1400" dirty="0" err="1"/>
              <a:t>სივრცეში</a:t>
            </a:r>
            <a:r>
              <a:rPr sz="1400" dirty="0"/>
              <a:t> (</a:t>
            </a:r>
            <a:r>
              <a:rPr sz="1400" dirty="0" err="1"/>
              <a:t>ეგრეთ</a:t>
            </a:r>
            <a:r>
              <a:rPr sz="1400" dirty="0"/>
              <a:t> </a:t>
            </a:r>
            <a:r>
              <a:rPr sz="1400" dirty="0" err="1"/>
              <a:t>წოდებული</a:t>
            </a:r>
            <a:r>
              <a:rPr sz="1400" dirty="0"/>
              <a:t> cloud-ი). </a:t>
            </a:r>
            <a:r>
              <a:rPr sz="1400" dirty="0" err="1"/>
              <a:t>შესაბამისად</a:t>
            </a:r>
            <a:r>
              <a:rPr sz="1400" dirty="0"/>
              <a:t>, </a:t>
            </a:r>
            <a:r>
              <a:rPr sz="1400" dirty="0" err="1"/>
              <a:t>ამ</a:t>
            </a:r>
            <a:r>
              <a:rPr sz="1400" dirty="0"/>
              <a:t> </a:t>
            </a:r>
            <a:r>
              <a:rPr sz="1400" dirty="0" err="1"/>
              <a:t>მასალებზე</a:t>
            </a:r>
            <a:r>
              <a:rPr sz="1400" dirty="0"/>
              <a:t> </a:t>
            </a:r>
            <a:r>
              <a:rPr sz="1400" dirty="0" err="1"/>
              <a:t>წვდომა</a:t>
            </a:r>
            <a:r>
              <a:rPr sz="1400" dirty="0"/>
              <a:t> </a:t>
            </a:r>
            <a:r>
              <a:rPr sz="1400" dirty="0" err="1"/>
              <a:t>გექნებათ</a:t>
            </a:r>
            <a:r>
              <a:rPr sz="1400" dirty="0"/>
              <a:t> </a:t>
            </a:r>
            <a:r>
              <a:rPr sz="1400" dirty="0" err="1"/>
              <a:t>ნებისმიერი</a:t>
            </a:r>
            <a:r>
              <a:rPr sz="1400" dirty="0"/>
              <a:t> </a:t>
            </a:r>
            <a:r>
              <a:rPr sz="1400" dirty="0" err="1"/>
              <a:t>ადგილიდან</a:t>
            </a:r>
            <a:r>
              <a:rPr sz="1400" dirty="0"/>
              <a:t>. </a:t>
            </a:r>
            <a:endParaRPr sz="14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მოიძიეთ</a:t>
            </a:r>
            <a:r>
              <a:rPr sz="1400" dirty="0"/>
              <a:t> </a:t>
            </a:r>
            <a:r>
              <a:rPr sz="1400" dirty="0" err="1"/>
              <a:t>ჯგუფები</a:t>
            </a:r>
            <a:r>
              <a:rPr sz="1400" dirty="0"/>
              <a:t> </a:t>
            </a:r>
            <a:r>
              <a:rPr sz="1400" dirty="0" err="1"/>
              <a:t>თემატიკის</a:t>
            </a:r>
            <a:r>
              <a:rPr sz="1400" dirty="0"/>
              <a:t>, </a:t>
            </a:r>
            <a:r>
              <a:rPr sz="1400" dirty="0" err="1"/>
              <a:t>დისცილპინის</a:t>
            </a:r>
            <a:r>
              <a:rPr sz="1400" dirty="0"/>
              <a:t> </a:t>
            </a:r>
            <a:r>
              <a:rPr sz="1400" dirty="0" err="1"/>
              <a:t>მიხედვით</a:t>
            </a:r>
            <a:r>
              <a:rPr sz="1400" dirty="0"/>
              <a:t>.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გაერთიანდით</a:t>
            </a:r>
            <a:r>
              <a:rPr sz="1400" dirty="0"/>
              <a:t> </a:t>
            </a:r>
            <a:r>
              <a:rPr sz="1400" dirty="0" err="1"/>
              <a:t>ჯგუფებში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დაუკავშირდით</a:t>
            </a:r>
            <a:r>
              <a:rPr sz="1400" dirty="0"/>
              <a:t> </a:t>
            </a:r>
            <a:r>
              <a:rPr sz="1400" dirty="0" err="1"/>
              <a:t>თქვენს</a:t>
            </a:r>
            <a:r>
              <a:rPr sz="1400" dirty="0"/>
              <a:t> </a:t>
            </a:r>
            <a:r>
              <a:rPr sz="1400" dirty="0" err="1"/>
              <a:t>დარგში</a:t>
            </a:r>
            <a:r>
              <a:rPr sz="1400" dirty="0"/>
              <a:t> </a:t>
            </a:r>
            <a:r>
              <a:rPr sz="1400" dirty="0" err="1"/>
              <a:t>აქტიურ</a:t>
            </a:r>
            <a:r>
              <a:rPr sz="1400" dirty="0"/>
              <a:t> </a:t>
            </a:r>
            <a:r>
              <a:rPr sz="1400" dirty="0" err="1"/>
              <a:t>Mendeley-ის</a:t>
            </a:r>
            <a:r>
              <a:rPr sz="1400" dirty="0"/>
              <a:t> </a:t>
            </a:r>
            <a:r>
              <a:rPr sz="1400" dirty="0" err="1"/>
              <a:t>მომხმარებლებს</a:t>
            </a:r>
            <a:r>
              <a:rPr sz="1400" dirty="0"/>
              <a:t>.</a:t>
            </a:r>
            <a:endParaRPr sz="14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შექმენით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შეავსეთ</a:t>
            </a:r>
            <a:r>
              <a:rPr sz="1400" dirty="0"/>
              <a:t> </a:t>
            </a:r>
            <a:r>
              <a:rPr sz="1400" dirty="0" err="1"/>
              <a:t>თქვენი</a:t>
            </a:r>
            <a:r>
              <a:rPr sz="1400" dirty="0"/>
              <a:t> </a:t>
            </a:r>
            <a:r>
              <a:rPr sz="1400" dirty="0" err="1"/>
              <a:t>პროფილი</a:t>
            </a:r>
            <a:r>
              <a:rPr sz="1400" dirty="0"/>
              <a:t> </a:t>
            </a:r>
            <a:r>
              <a:rPr sz="1400" dirty="0" err="1"/>
              <a:t>Mendeley-ში</a:t>
            </a:r>
            <a:r>
              <a:rPr sz="1400" dirty="0"/>
              <a:t>. </a:t>
            </a:r>
            <a:r>
              <a:rPr sz="1400" dirty="0" err="1"/>
              <a:t>დაუკავშირდით</a:t>
            </a:r>
            <a:r>
              <a:rPr sz="1400" dirty="0"/>
              <a:t>/</a:t>
            </a:r>
            <a:r>
              <a:rPr sz="1400" dirty="0" err="1"/>
              <a:t>დაიმეგობრეთ</a:t>
            </a:r>
            <a:r>
              <a:rPr sz="1400" dirty="0"/>
              <a:t> </a:t>
            </a:r>
            <a:r>
              <a:rPr sz="1400" dirty="0" err="1"/>
              <a:t>სხვა</a:t>
            </a:r>
            <a:r>
              <a:rPr sz="1400" dirty="0"/>
              <a:t> </a:t>
            </a:r>
            <a:r>
              <a:rPr sz="1400" dirty="0" err="1"/>
              <a:t>მომხმარებლები</a:t>
            </a:r>
            <a:r>
              <a:rPr sz="1400" dirty="0"/>
              <a:t>. </a:t>
            </a:r>
            <a:r>
              <a:rPr sz="1400" dirty="0" err="1"/>
              <a:t>გაუზიარეთ</a:t>
            </a:r>
            <a:r>
              <a:rPr sz="1400" dirty="0"/>
              <a:t> </a:t>
            </a:r>
            <a:r>
              <a:rPr sz="1400" dirty="0" err="1"/>
              <a:t>სამყაროს</a:t>
            </a:r>
            <a:r>
              <a:rPr sz="1400" dirty="0"/>
              <a:t> </a:t>
            </a:r>
            <a:r>
              <a:rPr sz="1400" dirty="0" err="1"/>
              <a:t>თქვენი</a:t>
            </a:r>
            <a:r>
              <a:rPr sz="1400" dirty="0"/>
              <a:t> </a:t>
            </a:r>
            <a:r>
              <a:rPr sz="1400" dirty="0" err="1"/>
              <a:t>ინტერესები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პუბლიკაციები</a:t>
            </a:r>
            <a:r>
              <a:rPr sz="1400" dirty="0"/>
              <a:t>.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სხვა</a:t>
            </a:r>
            <a:r>
              <a:rPr sz="1400" dirty="0"/>
              <a:t> </a:t>
            </a:r>
            <a:r>
              <a:rPr sz="1400" dirty="0" err="1"/>
              <a:t>მომხმარებლის</a:t>
            </a:r>
            <a:r>
              <a:rPr sz="1400" dirty="0"/>
              <a:t> </a:t>
            </a:r>
            <a:r>
              <a:rPr sz="1400" dirty="0" err="1"/>
              <a:t>პროფილის</a:t>
            </a:r>
            <a:r>
              <a:rPr sz="1400" dirty="0"/>
              <a:t> </a:t>
            </a:r>
            <a:r>
              <a:rPr sz="1400" dirty="0" err="1" smtClean="0"/>
              <a:t>დათვალიერების</a:t>
            </a:r>
            <a:r>
              <a:rPr sz="1400" dirty="0" smtClean="0"/>
              <a:t> </a:t>
            </a:r>
            <a:r>
              <a:rPr sz="1400" dirty="0" err="1"/>
              <a:t>დროს</a:t>
            </a:r>
            <a:r>
              <a:rPr sz="1400" dirty="0"/>
              <a:t> </a:t>
            </a:r>
            <a:r>
              <a:rPr sz="1400" dirty="0" err="1"/>
              <a:t>შეგიძლიათ</a:t>
            </a:r>
            <a:r>
              <a:rPr sz="1400" dirty="0"/>
              <a:t> </a:t>
            </a:r>
            <a:r>
              <a:rPr sz="1400" dirty="0" err="1"/>
              <a:t>დააჭიროთ</a:t>
            </a:r>
            <a:r>
              <a:rPr sz="1400" dirty="0"/>
              <a:t> </a:t>
            </a:r>
            <a:r>
              <a:rPr sz="1400" dirty="0" err="1"/>
              <a:t>ღილაკს</a:t>
            </a:r>
            <a:r>
              <a:rPr sz="1400" dirty="0"/>
              <a:t> ‘follow’, </a:t>
            </a:r>
            <a:r>
              <a:rPr sz="1400" dirty="0" err="1"/>
              <a:t>რაც</a:t>
            </a:r>
            <a:r>
              <a:rPr sz="1400" dirty="0"/>
              <a:t> </a:t>
            </a:r>
            <a:r>
              <a:rPr sz="1400" dirty="0" err="1"/>
              <a:t>მოგცემთ</a:t>
            </a:r>
            <a:r>
              <a:rPr sz="1400" dirty="0"/>
              <a:t> </a:t>
            </a:r>
            <a:r>
              <a:rPr sz="1400" dirty="0" err="1"/>
              <a:t>იმის</a:t>
            </a:r>
            <a:r>
              <a:rPr sz="1400" dirty="0"/>
              <a:t> </a:t>
            </a:r>
            <a:r>
              <a:rPr sz="1400" dirty="0" err="1"/>
              <a:t>საშუალებას</a:t>
            </a:r>
            <a:r>
              <a:rPr sz="1400" dirty="0"/>
              <a:t>, </a:t>
            </a:r>
            <a:r>
              <a:rPr sz="1400" dirty="0" err="1"/>
              <a:t>რომ</a:t>
            </a:r>
            <a:r>
              <a:rPr sz="1400" dirty="0"/>
              <a:t> </a:t>
            </a:r>
            <a:r>
              <a:rPr sz="1400" dirty="0" err="1"/>
              <a:t>სასურველი</a:t>
            </a:r>
            <a:r>
              <a:rPr sz="1400" dirty="0"/>
              <a:t> </a:t>
            </a:r>
            <a:r>
              <a:rPr sz="1400" dirty="0" err="1"/>
              <a:t>მეცნიერის</a:t>
            </a:r>
            <a:r>
              <a:rPr sz="1400" dirty="0"/>
              <a:t> </a:t>
            </a:r>
            <a:r>
              <a:rPr sz="1400" dirty="0" err="1"/>
              <a:t>აქტივობას</a:t>
            </a:r>
            <a:r>
              <a:rPr sz="1400" dirty="0"/>
              <a:t> </a:t>
            </a:r>
            <a:r>
              <a:rPr sz="1400" dirty="0" err="1"/>
              <a:t>ადევნოთ</a:t>
            </a:r>
            <a:r>
              <a:rPr sz="1400" dirty="0"/>
              <a:t> </a:t>
            </a:r>
            <a:r>
              <a:rPr sz="1400" dirty="0" err="1"/>
              <a:t>თვალი</a:t>
            </a:r>
            <a:r>
              <a:rPr sz="1400" dirty="0"/>
              <a:t>. </a:t>
            </a:r>
            <a:r>
              <a:rPr sz="1400" dirty="0" err="1"/>
              <a:t>შეგიძლიათ</a:t>
            </a:r>
            <a:r>
              <a:rPr sz="1400" dirty="0"/>
              <a:t> </a:t>
            </a:r>
            <a:r>
              <a:rPr sz="1400" dirty="0" err="1"/>
              <a:t>პირდაპირ</a:t>
            </a:r>
            <a:r>
              <a:rPr sz="1400" dirty="0"/>
              <a:t> </a:t>
            </a:r>
            <a:r>
              <a:rPr sz="1400" dirty="0" err="1"/>
              <a:t>დაუკავშირდეთ</a:t>
            </a:r>
            <a:r>
              <a:rPr sz="1400" dirty="0"/>
              <a:t> </a:t>
            </a:r>
            <a:r>
              <a:rPr sz="1400" dirty="0" err="1"/>
              <a:t>შეტყობინების</a:t>
            </a:r>
            <a:r>
              <a:rPr sz="1400" dirty="0"/>
              <a:t> </a:t>
            </a:r>
            <a:r>
              <a:rPr sz="1400" dirty="0" err="1"/>
              <a:t>გაგზავნით</a:t>
            </a:r>
            <a:r>
              <a:rPr sz="1400" dirty="0"/>
              <a:t>. </a:t>
            </a:r>
            <a:endParaRPr sz="140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59" name="Shape 3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Mendeley-ში</a:t>
            </a:r>
            <a:r>
              <a:rPr sz="1400" dirty="0"/>
              <a:t> </a:t>
            </a:r>
            <a:r>
              <a:rPr sz="1400" dirty="0" err="1"/>
              <a:t>თქვენს</a:t>
            </a:r>
            <a:r>
              <a:rPr sz="1400" dirty="0"/>
              <a:t> </a:t>
            </a:r>
            <a:r>
              <a:rPr sz="1400" dirty="0" err="1"/>
              <a:t>პროფილში</a:t>
            </a:r>
            <a:r>
              <a:rPr sz="1400" dirty="0"/>
              <a:t> </a:t>
            </a:r>
            <a:r>
              <a:rPr sz="1400" dirty="0" err="1"/>
              <a:t>ატვირთეთ</a:t>
            </a:r>
            <a:r>
              <a:rPr sz="1400" dirty="0"/>
              <a:t> </a:t>
            </a:r>
            <a:r>
              <a:rPr sz="1400" dirty="0" err="1"/>
              <a:t>თქვენი</a:t>
            </a:r>
            <a:r>
              <a:rPr sz="1400" dirty="0"/>
              <a:t> </a:t>
            </a:r>
            <a:r>
              <a:rPr sz="1400" dirty="0" err="1"/>
              <a:t>პუბლიკაციები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გაუზიარეთ</a:t>
            </a:r>
            <a:r>
              <a:rPr sz="1400" dirty="0"/>
              <a:t> </a:t>
            </a:r>
            <a:r>
              <a:rPr sz="1400" dirty="0" err="1"/>
              <a:t>სხვა</a:t>
            </a:r>
            <a:r>
              <a:rPr sz="1400" dirty="0"/>
              <a:t> </a:t>
            </a:r>
            <a:r>
              <a:rPr sz="1400" dirty="0" err="1"/>
              <a:t>მომხმარებლებს</a:t>
            </a:r>
            <a:r>
              <a:rPr sz="1400" dirty="0"/>
              <a:t>. </a:t>
            </a:r>
            <a:r>
              <a:rPr sz="1400" dirty="0" err="1"/>
              <a:t>დამატებული</a:t>
            </a:r>
            <a:r>
              <a:rPr sz="1400" dirty="0"/>
              <a:t> </a:t>
            </a:r>
            <a:r>
              <a:rPr sz="1400" dirty="0" err="1"/>
              <a:t>პუბლიკაციები</a:t>
            </a:r>
            <a:r>
              <a:rPr sz="1400" dirty="0"/>
              <a:t> </a:t>
            </a:r>
            <a:r>
              <a:rPr sz="1400" dirty="0" err="1"/>
              <a:t>ხელმისაწვდომია</a:t>
            </a:r>
            <a:r>
              <a:rPr sz="1400" dirty="0"/>
              <a:t> </a:t>
            </a:r>
            <a:r>
              <a:rPr sz="1400" dirty="0" err="1"/>
              <a:t>იმ</a:t>
            </a:r>
            <a:r>
              <a:rPr sz="1400" dirty="0"/>
              <a:t> </a:t>
            </a:r>
            <a:r>
              <a:rPr sz="1400" dirty="0" err="1"/>
              <a:t>მომხმარებლებისთვის</a:t>
            </a:r>
            <a:r>
              <a:rPr sz="1400" dirty="0"/>
              <a:t>, </a:t>
            </a:r>
            <a:r>
              <a:rPr sz="1400" dirty="0" err="1"/>
              <a:t>ვინც</a:t>
            </a:r>
            <a:r>
              <a:rPr sz="1400" dirty="0"/>
              <a:t> </a:t>
            </a:r>
            <a:r>
              <a:rPr sz="1400" dirty="0" err="1"/>
              <a:t>დაათვალიერებს</a:t>
            </a:r>
            <a:r>
              <a:rPr sz="1400" dirty="0"/>
              <a:t> </a:t>
            </a:r>
            <a:r>
              <a:rPr sz="1400" dirty="0" err="1"/>
              <a:t>თქვენს</a:t>
            </a:r>
            <a:r>
              <a:rPr sz="1400" dirty="0"/>
              <a:t> </a:t>
            </a:r>
            <a:r>
              <a:rPr sz="1400" dirty="0" err="1"/>
              <a:t>პროფილს</a:t>
            </a:r>
            <a:r>
              <a:rPr sz="1400" dirty="0"/>
              <a:t>. </a:t>
            </a:r>
            <a:r>
              <a:rPr sz="1400" dirty="0" err="1"/>
              <a:t>ასევე</a:t>
            </a:r>
            <a:r>
              <a:rPr sz="1400" dirty="0"/>
              <a:t>, </a:t>
            </a:r>
            <a:r>
              <a:rPr sz="1400" dirty="0" err="1"/>
              <a:t>თქვენი</a:t>
            </a:r>
            <a:r>
              <a:rPr sz="1400" dirty="0"/>
              <a:t> </a:t>
            </a:r>
            <a:r>
              <a:rPr sz="1400" dirty="0" err="1"/>
              <a:t>პუბლიკაციები</a:t>
            </a:r>
            <a:r>
              <a:rPr sz="1400" dirty="0"/>
              <a:t> </a:t>
            </a:r>
            <a:r>
              <a:rPr sz="1400" dirty="0" err="1"/>
              <a:t>გამოჩნდება</a:t>
            </a:r>
            <a:r>
              <a:rPr sz="1400" dirty="0"/>
              <a:t> </a:t>
            </a:r>
            <a:r>
              <a:rPr sz="1400" dirty="0" err="1"/>
              <a:t>Mendeley-ის</a:t>
            </a:r>
            <a:r>
              <a:rPr sz="1400" dirty="0"/>
              <a:t> </a:t>
            </a:r>
            <a:r>
              <a:rPr sz="1400" dirty="0" err="1"/>
              <a:t>ვებ</a:t>
            </a:r>
            <a:r>
              <a:rPr sz="1400" dirty="0"/>
              <a:t> </a:t>
            </a:r>
            <a:r>
              <a:rPr sz="1400" dirty="0" err="1"/>
              <a:t>კატალოგში</a:t>
            </a:r>
            <a:r>
              <a:rPr sz="1400" dirty="0"/>
              <a:t> (Web Catalog). </a:t>
            </a:r>
            <a:r>
              <a:rPr sz="1400" dirty="0" err="1"/>
              <a:t>შესაბამისად</a:t>
            </a:r>
            <a:r>
              <a:rPr sz="1400" dirty="0"/>
              <a:t>, </a:t>
            </a:r>
            <a:r>
              <a:rPr sz="1400" dirty="0" err="1"/>
              <a:t>როდესაც</a:t>
            </a:r>
            <a:r>
              <a:rPr sz="1400" dirty="0"/>
              <a:t> </a:t>
            </a:r>
            <a:r>
              <a:rPr sz="1400" dirty="0" err="1"/>
              <a:t>სხვა</a:t>
            </a:r>
            <a:r>
              <a:rPr sz="1400" dirty="0"/>
              <a:t> </a:t>
            </a:r>
            <a:r>
              <a:rPr sz="1400" dirty="0" err="1"/>
              <a:t>მომხმარებელი</a:t>
            </a:r>
            <a:r>
              <a:rPr sz="1400" dirty="0"/>
              <a:t> </a:t>
            </a:r>
            <a:r>
              <a:rPr sz="1400" dirty="0" err="1"/>
              <a:t>ნახავს</a:t>
            </a:r>
            <a:r>
              <a:rPr sz="1400" dirty="0"/>
              <a:t> </a:t>
            </a:r>
            <a:r>
              <a:rPr sz="1400" dirty="0" err="1"/>
              <a:t>თქვენს</a:t>
            </a:r>
            <a:r>
              <a:rPr sz="1400" dirty="0"/>
              <a:t> </a:t>
            </a:r>
            <a:r>
              <a:rPr sz="1400" dirty="0" err="1"/>
              <a:t>სტატიას</a:t>
            </a:r>
            <a:r>
              <a:rPr sz="1400" dirty="0"/>
              <a:t> </a:t>
            </a:r>
            <a:r>
              <a:rPr sz="1400" dirty="0" err="1"/>
              <a:t>ვებ-კატალოგში</a:t>
            </a:r>
            <a:r>
              <a:rPr sz="1400" dirty="0"/>
              <a:t>, </a:t>
            </a:r>
            <a:r>
              <a:rPr sz="1400" dirty="0" err="1"/>
              <a:t>მას</a:t>
            </a:r>
            <a:r>
              <a:rPr sz="1400" dirty="0"/>
              <a:t> </a:t>
            </a:r>
            <a:r>
              <a:rPr sz="1400" dirty="0" err="1"/>
              <a:t>მოეცემა</a:t>
            </a:r>
            <a:r>
              <a:rPr sz="1400" dirty="0"/>
              <a:t> </a:t>
            </a:r>
            <a:r>
              <a:rPr sz="1400" dirty="0" err="1"/>
              <a:t>შესაძლებლობა</a:t>
            </a:r>
            <a:r>
              <a:rPr sz="1400" dirty="0"/>
              <a:t>, </a:t>
            </a:r>
            <a:r>
              <a:rPr sz="1400" dirty="0" err="1"/>
              <a:t>რომ</a:t>
            </a:r>
            <a:r>
              <a:rPr sz="1400" dirty="0"/>
              <a:t> </a:t>
            </a:r>
            <a:r>
              <a:rPr sz="1400" dirty="0" err="1"/>
              <a:t>დაგიკავშირდეთ</a:t>
            </a:r>
            <a:r>
              <a:rPr sz="1400" dirty="0"/>
              <a:t>. </a:t>
            </a:r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თვენი</a:t>
            </a:r>
            <a:r>
              <a:rPr sz="1400" dirty="0"/>
              <a:t> </a:t>
            </a:r>
            <a:r>
              <a:rPr sz="1400" dirty="0" err="1"/>
              <a:t>პირადი</a:t>
            </a:r>
            <a:r>
              <a:rPr sz="1400" dirty="0"/>
              <a:t> </a:t>
            </a:r>
            <a:r>
              <a:rPr sz="1400" dirty="0" err="1"/>
              <a:t>პუბლიკაციების</a:t>
            </a:r>
            <a:r>
              <a:rPr sz="1400" dirty="0"/>
              <a:t> </a:t>
            </a:r>
            <a:r>
              <a:rPr sz="1400" dirty="0" err="1"/>
              <a:t>დასამატებლად</a:t>
            </a:r>
            <a:r>
              <a:rPr sz="1400" dirty="0"/>
              <a:t> </a:t>
            </a:r>
            <a:r>
              <a:rPr lang="en-US" sz="1400" dirty="0" err="1"/>
              <a:t>Mendeley</a:t>
            </a:r>
            <a:r>
              <a:rPr lang="en-US" sz="1400" dirty="0"/>
              <a:t> Desktop</a:t>
            </a:r>
            <a:r>
              <a:rPr lang="ka-GE" sz="1400" dirty="0"/>
              <a:t>-ში გახსენით </a:t>
            </a:r>
            <a:r>
              <a:rPr sz="1400" dirty="0"/>
              <a:t>‘</a:t>
            </a:r>
            <a:r>
              <a:rPr sz="1400" dirty="0"/>
              <a:t>My publications</a:t>
            </a:r>
            <a:r>
              <a:rPr sz="1400" dirty="0"/>
              <a:t>’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ან</a:t>
            </a:r>
            <a:r>
              <a:rPr sz="1400" dirty="0"/>
              <a:t> </a:t>
            </a:r>
            <a:r>
              <a:rPr sz="1400" dirty="0" err="1" smtClean="0"/>
              <a:t>ჩააგდეთ</a:t>
            </a:r>
            <a:r>
              <a:rPr sz="1400" dirty="0" smtClean="0"/>
              <a:t> </a:t>
            </a:r>
            <a:r>
              <a:rPr sz="1400" dirty="0" err="1"/>
              <a:t>გამოყოფილ</a:t>
            </a:r>
            <a:r>
              <a:rPr sz="1400" dirty="0"/>
              <a:t> </a:t>
            </a:r>
            <a:r>
              <a:rPr sz="1400" dirty="0" err="1"/>
              <a:t>სივრცეში</a:t>
            </a:r>
            <a:r>
              <a:rPr sz="1400" dirty="0"/>
              <a:t> </a:t>
            </a:r>
            <a:r>
              <a:rPr sz="1400" dirty="0" err="1"/>
              <a:t>თქვენი</a:t>
            </a:r>
            <a:r>
              <a:rPr sz="1400" dirty="0"/>
              <a:t> </a:t>
            </a:r>
            <a:r>
              <a:rPr sz="1400" dirty="0" err="1"/>
              <a:t>სტატია</a:t>
            </a:r>
            <a:r>
              <a:rPr sz="1400" dirty="0"/>
              <a:t>, </a:t>
            </a:r>
            <a:r>
              <a:rPr sz="1400" dirty="0" err="1"/>
              <a:t>ან</a:t>
            </a:r>
            <a:r>
              <a:rPr sz="1400" dirty="0"/>
              <a:t> </a:t>
            </a:r>
            <a:r>
              <a:rPr sz="1400" dirty="0" err="1"/>
              <a:t>მოიძიეთ</a:t>
            </a:r>
            <a:r>
              <a:rPr sz="1400" dirty="0"/>
              <a:t> </a:t>
            </a:r>
            <a:r>
              <a:rPr sz="1400" dirty="0" err="1"/>
              <a:t>ფაილი</a:t>
            </a:r>
            <a:r>
              <a:rPr sz="1400" dirty="0"/>
              <a:t> </a:t>
            </a:r>
            <a:r>
              <a:rPr sz="1400" dirty="0" err="1"/>
              <a:t>კომპიუტერზე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დაამატეთ</a:t>
            </a:r>
            <a:r>
              <a:rPr sz="1400" dirty="0"/>
              <a:t> </a:t>
            </a:r>
            <a:r>
              <a:rPr sz="1400" dirty="0" err="1" smtClean="0"/>
              <a:t>სიას</a:t>
            </a:r>
            <a:r>
              <a:rPr sz="1400" dirty="0" smtClean="0"/>
              <a:t>. </a:t>
            </a:r>
            <a:endParaRPr sz="140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65" name="Shape 3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 sz="1400"/>
            </a:lvl1pPr>
          </a:lstStyle>
          <a:p>
            <a:pPr lvl="0">
              <a:defRPr sz="1800"/>
            </a:pPr>
            <a:r>
              <a:rPr dirty="0" err="1"/>
              <a:t>Mendeley</a:t>
            </a:r>
            <a:r>
              <a:rPr dirty="0"/>
              <a:t> </a:t>
            </a:r>
            <a:r>
              <a:rPr dirty="0" err="1"/>
              <a:t>ამავდროულად</a:t>
            </a:r>
            <a:r>
              <a:rPr dirty="0"/>
              <a:t> </a:t>
            </a:r>
            <a:r>
              <a:rPr dirty="0" err="1"/>
              <a:t>წარმოადგენს</a:t>
            </a:r>
            <a:r>
              <a:rPr dirty="0"/>
              <a:t> </a:t>
            </a:r>
            <a:r>
              <a:rPr dirty="0" err="1"/>
              <a:t>უზარმაზარ</a:t>
            </a:r>
            <a:r>
              <a:rPr dirty="0"/>
              <a:t> </a:t>
            </a:r>
            <a:r>
              <a:rPr dirty="0" err="1"/>
              <a:t>ონლაინ</a:t>
            </a:r>
            <a:r>
              <a:rPr dirty="0"/>
              <a:t> </a:t>
            </a:r>
            <a:r>
              <a:rPr dirty="0" err="1"/>
              <a:t>ბიბლიოთეკას</a:t>
            </a:r>
            <a:r>
              <a:rPr dirty="0"/>
              <a:t> - </a:t>
            </a:r>
            <a:r>
              <a:rPr dirty="0" err="1"/>
              <a:t>მომხმარებლ</a:t>
            </a:r>
            <a:r>
              <a:rPr lang="ka-GE" dirty="0"/>
              <a:t>ე</a:t>
            </a:r>
            <a:r>
              <a:rPr dirty="0" err="1"/>
              <a:t>ბის</a:t>
            </a:r>
            <a:r>
              <a:rPr dirty="0"/>
              <a:t> </a:t>
            </a:r>
            <a:r>
              <a:rPr dirty="0" err="1"/>
              <a:t>მიერ</a:t>
            </a:r>
            <a:r>
              <a:rPr dirty="0"/>
              <a:t> </a:t>
            </a:r>
            <a:r>
              <a:rPr dirty="0" err="1"/>
              <a:t>ატვირთული</a:t>
            </a:r>
            <a:r>
              <a:rPr dirty="0"/>
              <a:t> </a:t>
            </a:r>
            <a:r>
              <a:rPr dirty="0" err="1"/>
              <a:t>მასალების</a:t>
            </a:r>
            <a:r>
              <a:rPr dirty="0"/>
              <a:t> </a:t>
            </a:r>
            <a:r>
              <a:rPr dirty="0" err="1"/>
              <a:t>კატალოგს</a:t>
            </a:r>
            <a:r>
              <a:rPr dirty="0"/>
              <a:t>, </a:t>
            </a:r>
            <a:r>
              <a:rPr dirty="0" err="1"/>
              <a:t>რომელიც</a:t>
            </a:r>
            <a:r>
              <a:rPr dirty="0"/>
              <a:t> </a:t>
            </a:r>
            <a:r>
              <a:rPr dirty="0" err="1"/>
              <a:t>ყოვედღიურად</a:t>
            </a:r>
            <a:r>
              <a:rPr dirty="0"/>
              <a:t> </a:t>
            </a:r>
            <a:r>
              <a:rPr dirty="0" err="1"/>
              <a:t>იზრდება</a:t>
            </a:r>
            <a:r>
              <a:rPr dirty="0"/>
              <a:t>, </a:t>
            </a:r>
            <a:r>
              <a:rPr dirty="0" err="1"/>
              <a:t>რადგანაც</a:t>
            </a:r>
            <a:r>
              <a:rPr dirty="0"/>
              <a:t> </a:t>
            </a:r>
            <a:r>
              <a:rPr dirty="0" err="1"/>
              <a:t>მომხმარებლები</a:t>
            </a:r>
            <a:r>
              <a:rPr dirty="0"/>
              <a:t> </a:t>
            </a:r>
            <a:r>
              <a:rPr dirty="0" err="1"/>
              <a:t>მუდმივად</a:t>
            </a:r>
            <a:r>
              <a:rPr dirty="0"/>
              <a:t> </a:t>
            </a:r>
            <a:r>
              <a:rPr dirty="0" err="1"/>
              <a:t>ამატებენ</a:t>
            </a:r>
            <a:r>
              <a:rPr dirty="0"/>
              <a:t> </a:t>
            </a:r>
            <a:r>
              <a:rPr dirty="0" err="1"/>
              <a:t>ახალ</a:t>
            </a:r>
            <a:r>
              <a:rPr dirty="0"/>
              <a:t> </a:t>
            </a:r>
            <a:r>
              <a:rPr dirty="0" err="1"/>
              <a:t>მასალას</a:t>
            </a:r>
            <a:r>
              <a:rPr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6" name="Shape 3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ka-GE" sz="1400" dirty="0"/>
              <a:t>რაიმე კონკრეტული სტატიის, ან სასურველი რესურსის </a:t>
            </a:r>
            <a:r>
              <a:rPr lang="ka-GE" sz="1400" dirty="0" smtClean="0"/>
              <a:t>მოსაძიებლად</a:t>
            </a:r>
            <a:r>
              <a:rPr lang="ka-GE" sz="1400" dirty="0"/>
              <a:t>, </a:t>
            </a:r>
            <a:r>
              <a:rPr sz="1400" dirty="0" err="1"/>
              <a:t>გამოიყენეთ</a:t>
            </a:r>
            <a:r>
              <a:rPr sz="1400" dirty="0"/>
              <a:t> Literature </a:t>
            </a:r>
            <a:r>
              <a:rPr sz="1400" dirty="0"/>
              <a:t>Search </a:t>
            </a:r>
            <a:r>
              <a:rPr sz="1400" dirty="0" err="1"/>
              <a:t>ოფცია</a:t>
            </a:r>
            <a:r>
              <a:rPr sz="1400" dirty="0"/>
              <a:t> </a:t>
            </a:r>
            <a:r>
              <a:rPr sz="1400" dirty="0" err="1"/>
              <a:t>Mendeley</a:t>
            </a:r>
            <a:r>
              <a:rPr sz="1400" dirty="0"/>
              <a:t> Desktop-</a:t>
            </a:r>
            <a:r>
              <a:rPr sz="1400" dirty="0" err="1"/>
              <a:t>ში</a:t>
            </a:r>
            <a:r>
              <a:rPr sz="1400" dirty="0"/>
              <a:t>. </a:t>
            </a:r>
            <a:r>
              <a:rPr sz="1400" dirty="0" err="1"/>
              <a:t>ძიება</a:t>
            </a:r>
            <a:r>
              <a:rPr sz="1400" dirty="0"/>
              <a:t> </a:t>
            </a:r>
            <a:r>
              <a:rPr sz="1400" dirty="0" err="1"/>
              <a:t>განხორციელდება</a:t>
            </a:r>
            <a:r>
              <a:rPr sz="1400" dirty="0"/>
              <a:t> </a:t>
            </a: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dirty="0"/>
              <a:t>Web </a:t>
            </a:r>
            <a:r>
              <a:rPr sz="1400" dirty="0"/>
              <a:t>Catalog-</a:t>
            </a:r>
            <a:r>
              <a:rPr sz="1400" dirty="0" err="1"/>
              <a:t>ში</a:t>
            </a:r>
            <a:r>
              <a:rPr sz="1400" dirty="0"/>
              <a:t>.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რეფერენსის</a:t>
            </a:r>
            <a:r>
              <a:rPr sz="1400" dirty="0"/>
              <a:t> </a:t>
            </a:r>
            <a:r>
              <a:rPr sz="1400" dirty="0" err="1"/>
              <a:t>გვერდზე</a:t>
            </a:r>
            <a:r>
              <a:rPr sz="1400" dirty="0"/>
              <a:t> </a:t>
            </a:r>
            <a:r>
              <a:rPr sz="1400" dirty="0" err="1"/>
              <a:t>გამოჩნდება</a:t>
            </a:r>
            <a:r>
              <a:rPr sz="1400" dirty="0"/>
              <a:t> </a:t>
            </a:r>
            <a:r>
              <a:rPr sz="1400" dirty="0" err="1"/>
              <a:t>გადმოქაჩვის</a:t>
            </a:r>
            <a:r>
              <a:rPr sz="1400" dirty="0"/>
              <a:t> </a:t>
            </a:r>
            <a:r>
              <a:rPr sz="1400" dirty="0" err="1"/>
              <a:t>ღილაკი</a:t>
            </a:r>
            <a:r>
              <a:rPr sz="1400" dirty="0"/>
              <a:t> </a:t>
            </a:r>
            <a:r>
              <a:rPr sz="1400" dirty="0" err="1"/>
              <a:t>იმ</a:t>
            </a:r>
            <a:r>
              <a:rPr sz="1400" dirty="0"/>
              <a:t> </a:t>
            </a:r>
            <a:r>
              <a:rPr sz="1400" dirty="0" err="1"/>
              <a:t>შემთხვევაში</a:t>
            </a:r>
            <a:r>
              <a:rPr sz="1400" dirty="0"/>
              <a:t>, </a:t>
            </a:r>
            <a:r>
              <a:rPr sz="1400" dirty="0" err="1"/>
              <a:t>თუ</a:t>
            </a:r>
            <a:r>
              <a:rPr sz="1400" dirty="0"/>
              <a:t> </a:t>
            </a:r>
            <a:r>
              <a:rPr sz="1400" dirty="0" err="1"/>
              <a:t>სტატიის</a:t>
            </a:r>
            <a:r>
              <a:rPr sz="1400" dirty="0"/>
              <a:t> </a:t>
            </a:r>
            <a:r>
              <a:rPr sz="1400" dirty="0" err="1"/>
              <a:t>სრული</a:t>
            </a:r>
            <a:r>
              <a:rPr sz="1400" dirty="0"/>
              <a:t> </a:t>
            </a:r>
            <a:r>
              <a:rPr sz="1400" dirty="0" err="1"/>
              <a:t>ტექსტი</a:t>
            </a:r>
            <a:r>
              <a:rPr sz="1400" dirty="0"/>
              <a:t> </a:t>
            </a:r>
            <a:r>
              <a:rPr sz="1400" dirty="0" err="1"/>
              <a:t>დევს</a:t>
            </a:r>
            <a:r>
              <a:rPr sz="1400" dirty="0"/>
              <a:t> </a:t>
            </a:r>
            <a:r>
              <a:rPr sz="1400" dirty="0" err="1"/>
              <a:t>კატალოგში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ხელმისაწვდომია</a:t>
            </a:r>
            <a:r>
              <a:rPr sz="1400" dirty="0"/>
              <a:t>. </a:t>
            </a:r>
            <a:endParaRPr sz="140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2" name="Shape 3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>
                <a:hlinkClick r:id="rId3"/>
              </a:rPr>
              <a:t>mendeley.com</a:t>
            </a:r>
            <a:r>
              <a:rPr sz="1400" dirty="0"/>
              <a:t>-</a:t>
            </a:r>
            <a:r>
              <a:rPr sz="1400" dirty="0" err="1"/>
              <a:t>ზე</a:t>
            </a:r>
            <a:r>
              <a:rPr sz="1400" dirty="0"/>
              <a:t> </a:t>
            </a:r>
            <a:r>
              <a:rPr lang="ka-GE" sz="1400" dirty="0"/>
              <a:t>მასალების ძიება შესაძლებელია </a:t>
            </a:r>
            <a:r>
              <a:rPr sz="1400" dirty="0"/>
              <a:t>Papers </a:t>
            </a:r>
            <a:r>
              <a:rPr sz="1400" dirty="0" err="1"/>
              <a:t>მენიუდან</a:t>
            </a:r>
            <a:r>
              <a:rPr sz="1400" dirty="0"/>
              <a:t>. </a:t>
            </a:r>
          </a:p>
          <a:p>
            <a:pPr lvl="0">
              <a:lnSpc>
                <a:spcPct val="117999"/>
              </a:lnSpc>
              <a:defRPr sz="1800"/>
            </a:pPr>
            <a:endParaRPr lang="x-none" sz="140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თუ</a:t>
            </a:r>
            <a:r>
              <a:rPr sz="1400" dirty="0"/>
              <a:t>, </a:t>
            </a:r>
            <a:r>
              <a:rPr sz="1400" dirty="0" err="1"/>
              <a:t>ამავდროულად</a:t>
            </a:r>
            <a:r>
              <a:rPr sz="1400" dirty="0"/>
              <a:t> </a:t>
            </a:r>
            <a:r>
              <a:rPr sz="1400" dirty="0" err="1"/>
              <a:t>ხართ</a:t>
            </a:r>
            <a:r>
              <a:rPr sz="1400" dirty="0"/>
              <a:t> </a:t>
            </a:r>
            <a:r>
              <a:rPr sz="1400" dirty="0" err="1"/>
              <a:t>შესული</a:t>
            </a:r>
            <a:r>
              <a:rPr sz="1400" dirty="0"/>
              <a:t> </a:t>
            </a:r>
            <a:r>
              <a:rPr lang="ka-GE" sz="1400" dirty="0"/>
              <a:t>პროგრამის ონლიან ვერსიის </a:t>
            </a:r>
            <a:r>
              <a:rPr sz="1400" dirty="0" err="1"/>
              <a:t>თქვენს</a:t>
            </a:r>
            <a:r>
              <a:rPr sz="1400" dirty="0"/>
              <a:t> </a:t>
            </a:r>
            <a:r>
              <a:rPr sz="1400" dirty="0" err="1"/>
              <a:t>პროფილში</a:t>
            </a:r>
            <a:r>
              <a:rPr sz="1400" dirty="0"/>
              <a:t>, </a:t>
            </a:r>
            <a:r>
              <a:rPr sz="1400" dirty="0" err="1"/>
              <a:t>შეძლებთ</a:t>
            </a:r>
            <a:r>
              <a:rPr sz="1400" dirty="0"/>
              <a:t> </a:t>
            </a:r>
            <a:r>
              <a:rPr sz="1400" dirty="0" err="1"/>
              <a:t>ძიების</a:t>
            </a:r>
            <a:r>
              <a:rPr sz="1400" dirty="0"/>
              <a:t> </a:t>
            </a:r>
            <a:r>
              <a:rPr sz="1400" dirty="0" err="1"/>
              <a:t>სასურველი</a:t>
            </a:r>
            <a:r>
              <a:rPr sz="1400" dirty="0"/>
              <a:t> </a:t>
            </a:r>
            <a:r>
              <a:rPr sz="1400" dirty="0" err="1"/>
              <a:t>შედეგების</a:t>
            </a:r>
            <a:r>
              <a:rPr sz="1400" dirty="0"/>
              <a:t> </a:t>
            </a:r>
            <a:r>
              <a:rPr sz="1400" dirty="0" err="1"/>
              <a:t>შენახვას</a:t>
            </a:r>
            <a:r>
              <a:rPr sz="1400" dirty="0"/>
              <a:t> </a:t>
            </a:r>
            <a:r>
              <a:rPr sz="1400" dirty="0" err="1"/>
              <a:t>თქვენს</a:t>
            </a:r>
            <a:r>
              <a:rPr sz="1400" dirty="0"/>
              <a:t> </a:t>
            </a:r>
            <a:r>
              <a:rPr sz="1400" dirty="0" err="1"/>
              <a:t>ბიბლიოთეკაში</a:t>
            </a:r>
            <a:r>
              <a:rPr sz="1400" dirty="0"/>
              <a:t>.</a:t>
            </a:r>
            <a:endParaRPr sz="140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8" name="Shape 3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en-US" sz="1400" dirty="0"/>
              <a:t>Web </a:t>
            </a:r>
            <a:r>
              <a:rPr sz="1400" dirty="0"/>
              <a:t>catalog </a:t>
            </a:r>
            <a:r>
              <a:rPr sz="1400" dirty="0" err="1"/>
              <a:t>დათვალიერებისას</a:t>
            </a:r>
            <a:r>
              <a:rPr sz="1400" dirty="0"/>
              <a:t>, </a:t>
            </a:r>
            <a:r>
              <a:rPr sz="1400" dirty="0" err="1"/>
              <a:t>ნახავთ</a:t>
            </a:r>
            <a:r>
              <a:rPr sz="1400" dirty="0"/>
              <a:t> </a:t>
            </a:r>
            <a:r>
              <a:rPr sz="1400" dirty="0" err="1"/>
              <a:t>ოფციას</a:t>
            </a:r>
            <a:r>
              <a:rPr sz="1400" dirty="0"/>
              <a:t>, </a:t>
            </a:r>
            <a:r>
              <a:rPr sz="1400" dirty="0" err="1"/>
              <a:t>რომელიც</a:t>
            </a:r>
            <a:r>
              <a:rPr sz="1400" dirty="0"/>
              <a:t> </a:t>
            </a:r>
            <a:r>
              <a:rPr sz="1400" dirty="0" err="1"/>
              <a:t>საშუალებას</a:t>
            </a:r>
            <a:r>
              <a:rPr sz="1400" dirty="0"/>
              <a:t> </a:t>
            </a:r>
            <a:r>
              <a:rPr sz="1400" dirty="0" err="1"/>
              <a:t>იძლევა</a:t>
            </a:r>
            <a:r>
              <a:rPr sz="1400" dirty="0"/>
              <a:t> </a:t>
            </a:r>
            <a:r>
              <a:rPr sz="1400" dirty="0" err="1"/>
              <a:t>ერთი</a:t>
            </a:r>
            <a:r>
              <a:rPr sz="1400" dirty="0"/>
              <a:t> </a:t>
            </a:r>
            <a:r>
              <a:rPr sz="1400" dirty="0" err="1"/>
              <a:t>დაწკაპვით</a:t>
            </a:r>
            <a:r>
              <a:rPr sz="1400" dirty="0"/>
              <a:t> </a:t>
            </a:r>
            <a:r>
              <a:rPr sz="1400" dirty="0" err="1"/>
              <a:t>დაამატოთ</a:t>
            </a:r>
            <a:r>
              <a:rPr sz="1400" dirty="0"/>
              <a:t> </a:t>
            </a:r>
            <a:r>
              <a:rPr sz="1400" dirty="0" err="1"/>
              <a:t>სასურველი</a:t>
            </a:r>
            <a:r>
              <a:rPr sz="1400" dirty="0"/>
              <a:t> </a:t>
            </a:r>
            <a:r>
              <a:rPr sz="1400" dirty="0" err="1"/>
              <a:t>სტატია</a:t>
            </a:r>
            <a:r>
              <a:rPr sz="1400" dirty="0"/>
              <a:t> </a:t>
            </a:r>
            <a:r>
              <a:rPr sz="1400" dirty="0" err="1"/>
              <a:t>თქვენს</a:t>
            </a:r>
            <a:r>
              <a:rPr sz="1400" dirty="0"/>
              <a:t> </a:t>
            </a:r>
            <a:r>
              <a:rPr sz="1400" dirty="0" err="1"/>
              <a:t>ბიბლიოთეკას</a:t>
            </a:r>
            <a:r>
              <a:rPr sz="1400" dirty="0"/>
              <a:t>. </a:t>
            </a:r>
            <a:r>
              <a:rPr sz="1400" dirty="0" err="1"/>
              <a:t>ასევე</a:t>
            </a:r>
            <a:r>
              <a:rPr sz="1400" dirty="0"/>
              <a:t>, </a:t>
            </a:r>
            <a:r>
              <a:rPr sz="1400" dirty="0" err="1"/>
              <a:t>შეგიძლიათ</a:t>
            </a:r>
            <a:r>
              <a:rPr sz="1400" dirty="0"/>
              <a:t> </a:t>
            </a:r>
            <a:r>
              <a:rPr sz="1400" dirty="0" err="1"/>
              <a:t>გადმოქაჩოთ</a:t>
            </a:r>
            <a:r>
              <a:rPr sz="1400" dirty="0"/>
              <a:t> </a:t>
            </a:r>
            <a:r>
              <a:rPr sz="1400" dirty="0" err="1"/>
              <a:t>ღია</a:t>
            </a:r>
            <a:r>
              <a:rPr sz="1400" dirty="0"/>
              <a:t> </a:t>
            </a:r>
            <a:r>
              <a:rPr sz="1400" dirty="0" err="1"/>
              <a:t>წვდომაში</a:t>
            </a:r>
            <a:r>
              <a:rPr sz="1400" dirty="0"/>
              <a:t> </a:t>
            </a:r>
            <a:r>
              <a:rPr sz="1400" dirty="0" err="1"/>
              <a:t>მყოფი</a:t>
            </a:r>
            <a:r>
              <a:rPr sz="1400" dirty="0"/>
              <a:t> </a:t>
            </a:r>
            <a:r>
              <a:rPr sz="1400" dirty="0" err="1"/>
              <a:t>სტატიის</a:t>
            </a:r>
            <a:r>
              <a:rPr sz="1400" dirty="0"/>
              <a:t> </a:t>
            </a:r>
            <a:r>
              <a:rPr sz="1400" dirty="0" err="1"/>
              <a:t>სრული</a:t>
            </a:r>
            <a:r>
              <a:rPr sz="1400" dirty="0"/>
              <a:t> </a:t>
            </a:r>
            <a:r>
              <a:rPr sz="1400" dirty="0" err="1"/>
              <a:t>ტექსტი</a:t>
            </a:r>
            <a:r>
              <a:rPr sz="1400" dirty="0"/>
              <a:t>.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სხვა</a:t>
            </a:r>
            <a:r>
              <a:rPr sz="1400" dirty="0"/>
              <a:t> </a:t>
            </a:r>
            <a:r>
              <a:rPr sz="1400" dirty="0" err="1"/>
              <a:t>რეფერენსებისთვის</a:t>
            </a:r>
            <a:r>
              <a:rPr sz="1400" dirty="0"/>
              <a:t> </a:t>
            </a:r>
            <a:r>
              <a:rPr sz="1400" dirty="0" err="1"/>
              <a:t>გამოიყენეთ</a:t>
            </a:r>
            <a:r>
              <a:rPr sz="1400" dirty="0"/>
              <a:t> </a:t>
            </a:r>
            <a:r>
              <a:rPr sz="1400" dirty="0" err="1"/>
              <a:t>მენიუ</a:t>
            </a:r>
            <a:r>
              <a:rPr sz="1400" dirty="0"/>
              <a:t> ‘Find </a:t>
            </a:r>
            <a:r>
              <a:rPr sz="1400" dirty="0"/>
              <a:t>this paper </a:t>
            </a:r>
            <a:r>
              <a:rPr sz="1400" dirty="0"/>
              <a:t>at’-</a:t>
            </a:r>
            <a:r>
              <a:rPr sz="1400" dirty="0" err="1"/>
              <a:t>ის</a:t>
            </a:r>
            <a:r>
              <a:rPr sz="1400" dirty="0"/>
              <a:t> </a:t>
            </a:r>
            <a:r>
              <a:rPr sz="1400" dirty="0" err="1"/>
              <a:t>სხვადასხვა</a:t>
            </a:r>
            <a:r>
              <a:rPr sz="1400" dirty="0"/>
              <a:t> </a:t>
            </a:r>
            <a:r>
              <a:rPr sz="1400" dirty="0" err="1"/>
              <a:t>ოფცია</a:t>
            </a:r>
            <a:r>
              <a:rPr sz="1400" dirty="0"/>
              <a:t>. Open </a:t>
            </a:r>
            <a:r>
              <a:rPr sz="1400" dirty="0"/>
              <a:t>URL </a:t>
            </a:r>
            <a:r>
              <a:rPr lang="ka-GE" sz="1400" dirty="0"/>
              <a:t>გამოყენება მოგეხმარებათ სხვა კატალოგებში (იგულისხმება კატალოგები, </a:t>
            </a:r>
            <a:r>
              <a:rPr lang="ka-GE" sz="1400" dirty="0" smtClean="0"/>
              <a:t>რომლებზეც </a:t>
            </a:r>
            <a:r>
              <a:rPr lang="ka-GE" sz="1400" dirty="0"/>
              <a:t>თქვენს ორგანიზაციას აქვს წვდომა) სტატიის მოძიებაში. </a:t>
            </a:r>
            <a:endParaRPr sz="140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95" name="Shape 3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/>
              <a:t>Web Catalog-</a:t>
            </a:r>
            <a:r>
              <a:rPr sz="1400" dirty="0" err="1"/>
              <a:t>ში</a:t>
            </a:r>
            <a:r>
              <a:rPr sz="1400" dirty="0"/>
              <a:t> </a:t>
            </a:r>
            <a:r>
              <a:rPr sz="1400" dirty="0" err="1"/>
              <a:t>გარკვეული</a:t>
            </a:r>
            <a:r>
              <a:rPr sz="1400" dirty="0"/>
              <a:t> </a:t>
            </a:r>
            <a:r>
              <a:rPr sz="1400" dirty="0" err="1"/>
              <a:t>სტატიის</a:t>
            </a:r>
            <a:r>
              <a:rPr sz="1400" dirty="0"/>
              <a:t> </a:t>
            </a:r>
            <a:r>
              <a:rPr sz="1400" dirty="0" err="1"/>
              <a:t>დათვალიერებისას</a:t>
            </a:r>
            <a:r>
              <a:rPr sz="1400" dirty="0"/>
              <a:t> </a:t>
            </a:r>
            <a:r>
              <a:rPr sz="1400" dirty="0" err="1"/>
              <a:t>პროგრამა</a:t>
            </a:r>
            <a:r>
              <a:rPr sz="1400" dirty="0"/>
              <a:t> </a:t>
            </a:r>
            <a:r>
              <a:rPr sz="1400" dirty="0" err="1"/>
              <a:t>შემოგთავაზებთ</a:t>
            </a:r>
            <a:r>
              <a:rPr sz="1400" dirty="0"/>
              <a:t> , </a:t>
            </a:r>
            <a:r>
              <a:rPr sz="1400" dirty="0" err="1"/>
              <a:t>ამ</a:t>
            </a:r>
            <a:r>
              <a:rPr sz="1400" dirty="0"/>
              <a:t> </a:t>
            </a:r>
            <a:r>
              <a:rPr sz="1400" dirty="0" err="1"/>
              <a:t>სტატიასთან</a:t>
            </a:r>
            <a:r>
              <a:rPr sz="1400" dirty="0"/>
              <a:t> </a:t>
            </a:r>
            <a:r>
              <a:rPr sz="1400" dirty="0" err="1"/>
              <a:t>დაკავშირებული</a:t>
            </a:r>
            <a:r>
              <a:rPr sz="1400" dirty="0"/>
              <a:t> </a:t>
            </a:r>
            <a:r>
              <a:rPr sz="1400" dirty="0" err="1"/>
              <a:t>სტატიების</a:t>
            </a:r>
            <a:r>
              <a:rPr sz="1400" dirty="0"/>
              <a:t> </a:t>
            </a:r>
            <a:r>
              <a:rPr sz="1400" dirty="0" err="1"/>
              <a:t>დათვალიერებას</a:t>
            </a:r>
            <a:r>
              <a:rPr sz="1400" dirty="0"/>
              <a:t>. </a:t>
            </a:r>
          </a:p>
          <a:p>
            <a:pPr lvl="0">
              <a:lnSpc>
                <a:spcPct val="117999"/>
              </a:lnSpc>
              <a:defRPr sz="1800"/>
            </a:pPr>
            <a:endParaRPr lang="x-none" sz="1400"/>
          </a:p>
          <a:p>
            <a:pPr lvl="0">
              <a:lnSpc>
                <a:spcPct val="117999"/>
              </a:lnSpc>
              <a:defRPr sz="1800"/>
            </a:pPr>
            <a:r>
              <a:rPr sz="1400" dirty="0"/>
              <a:t>Web Catalog-ი </a:t>
            </a:r>
            <a:r>
              <a:rPr sz="1400" dirty="0" err="1"/>
              <a:t>ასევე</a:t>
            </a:r>
            <a:r>
              <a:rPr sz="1400" dirty="0"/>
              <a:t> </a:t>
            </a:r>
            <a:r>
              <a:rPr sz="1400" dirty="0" err="1"/>
              <a:t>სთავაზობს</a:t>
            </a:r>
            <a:r>
              <a:rPr sz="1400" dirty="0"/>
              <a:t> </a:t>
            </a:r>
            <a:r>
              <a:rPr sz="1400" dirty="0" err="1"/>
              <a:t>მომხმარებელს</a:t>
            </a:r>
            <a:r>
              <a:rPr sz="1400" dirty="0"/>
              <a:t> </a:t>
            </a:r>
            <a:r>
              <a:rPr sz="1400" dirty="0" err="1"/>
              <a:t>შემდეგ</a:t>
            </a:r>
            <a:r>
              <a:rPr sz="1400" dirty="0"/>
              <a:t> </a:t>
            </a:r>
            <a:r>
              <a:rPr sz="1400" dirty="0" err="1"/>
              <a:t>სტატისტიკურ</a:t>
            </a:r>
            <a:r>
              <a:rPr sz="1400" dirty="0"/>
              <a:t> </a:t>
            </a:r>
            <a:r>
              <a:rPr sz="1400" dirty="0" err="1"/>
              <a:t>მონაცემებს</a:t>
            </a:r>
            <a:r>
              <a:rPr sz="1400" dirty="0"/>
              <a:t> - </a:t>
            </a:r>
            <a:r>
              <a:rPr sz="1400" dirty="0" err="1"/>
              <a:t>რამდენმა</a:t>
            </a:r>
            <a:r>
              <a:rPr sz="1400" dirty="0"/>
              <a:t> </a:t>
            </a:r>
            <a:r>
              <a:rPr sz="1400" dirty="0" err="1"/>
              <a:t>ადამიანმა</a:t>
            </a:r>
            <a:r>
              <a:rPr sz="1400" dirty="0"/>
              <a:t> </a:t>
            </a:r>
            <a:r>
              <a:rPr sz="1400" dirty="0" err="1"/>
              <a:t>წაიკითხა</a:t>
            </a:r>
            <a:r>
              <a:rPr sz="1400" dirty="0"/>
              <a:t> </a:t>
            </a:r>
            <a:r>
              <a:rPr sz="1400" dirty="0" err="1"/>
              <a:t>გარკვეული</a:t>
            </a:r>
            <a:r>
              <a:rPr sz="1400" dirty="0"/>
              <a:t> </a:t>
            </a:r>
            <a:r>
              <a:rPr sz="1400" dirty="0" err="1"/>
              <a:t>სტატია</a:t>
            </a:r>
            <a:r>
              <a:rPr sz="1400" dirty="0"/>
              <a:t>; </a:t>
            </a:r>
            <a:r>
              <a:rPr sz="1400" dirty="0" err="1"/>
              <a:t>რომელ</a:t>
            </a:r>
            <a:r>
              <a:rPr lang="ka-GE" sz="1400" dirty="0"/>
              <a:t>ი</a:t>
            </a:r>
            <a:r>
              <a:rPr sz="1400" dirty="0"/>
              <a:t> </a:t>
            </a:r>
            <a:r>
              <a:rPr sz="1400" dirty="0" err="1"/>
              <a:t>დისციპლინის</a:t>
            </a:r>
            <a:r>
              <a:rPr sz="1400" dirty="0"/>
              <a:t> </a:t>
            </a:r>
            <a:r>
              <a:rPr sz="1400" dirty="0" err="1"/>
              <a:t>წარმომადგენლებმა</a:t>
            </a:r>
            <a:r>
              <a:rPr sz="1400" dirty="0"/>
              <a:t>; </a:t>
            </a:r>
            <a:r>
              <a:rPr sz="1400" dirty="0" err="1"/>
              <a:t>მკითხველთა</a:t>
            </a:r>
            <a:r>
              <a:rPr sz="1400" dirty="0"/>
              <a:t> </a:t>
            </a:r>
            <a:r>
              <a:rPr sz="1400" dirty="0" err="1"/>
              <a:t>აკადემიური</a:t>
            </a:r>
            <a:r>
              <a:rPr sz="1400" dirty="0"/>
              <a:t> </a:t>
            </a:r>
            <a:r>
              <a:rPr sz="1400" dirty="0" err="1"/>
              <a:t>სტატუსი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ადგილმდებარეობის</a:t>
            </a:r>
            <a:r>
              <a:rPr sz="1400" dirty="0"/>
              <a:t> </a:t>
            </a:r>
            <a:r>
              <a:rPr sz="1400" dirty="0" err="1"/>
              <a:t>ქვეყანა</a:t>
            </a:r>
            <a:r>
              <a:rPr sz="1400" dirty="0"/>
              <a:t>. </a:t>
            </a:r>
            <a:endParaRPr sz="140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3" name="Shape 4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 sz="1400"/>
            </a:lvl1pPr>
          </a:lstStyle>
          <a:p>
            <a:pPr lvl="0">
              <a:defRPr sz="1800"/>
            </a:pPr>
            <a:r>
              <a:rPr dirty="0" err="1"/>
              <a:t>Mendeley</a:t>
            </a:r>
            <a:r>
              <a:rPr dirty="0"/>
              <a:t> Desktop-</a:t>
            </a:r>
            <a:r>
              <a:rPr dirty="0" err="1"/>
              <a:t>დან</a:t>
            </a:r>
            <a:r>
              <a:rPr dirty="0"/>
              <a:t> </a:t>
            </a:r>
            <a:r>
              <a:rPr dirty="0" err="1"/>
              <a:t>შეგიძლიათ</a:t>
            </a:r>
            <a:r>
              <a:rPr dirty="0"/>
              <a:t> </a:t>
            </a:r>
            <a:r>
              <a:rPr dirty="0" err="1"/>
              <a:t>შეარჩიოთ</a:t>
            </a:r>
            <a:r>
              <a:rPr dirty="0"/>
              <a:t> </a:t>
            </a:r>
            <a:r>
              <a:rPr dirty="0" err="1"/>
              <a:t>თქვენი</a:t>
            </a:r>
            <a:r>
              <a:rPr dirty="0"/>
              <a:t> </a:t>
            </a:r>
            <a:r>
              <a:rPr dirty="0" err="1"/>
              <a:t>ბიბლიოთეკიდან</a:t>
            </a:r>
            <a:r>
              <a:rPr dirty="0"/>
              <a:t> </a:t>
            </a:r>
            <a:r>
              <a:rPr dirty="0" err="1"/>
              <a:t>რამოდენიმე</a:t>
            </a:r>
            <a:r>
              <a:rPr dirty="0"/>
              <a:t> </a:t>
            </a:r>
            <a:r>
              <a:rPr dirty="0" err="1"/>
              <a:t>სტატია</a:t>
            </a:r>
            <a:r>
              <a:rPr dirty="0"/>
              <a:t> </a:t>
            </a:r>
            <a:r>
              <a:rPr dirty="0" err="1"/>
              <a:t>და</a:t>
            </a:r>
            <a:r>
              <a:rPr dirty="0"/>
              <a:t> </a:t>
            </a:r>
            <a:r>
              <a:rPr dirty="0" err="1"/>
              <a:t>მაუსის</a:t>
            </a:r>
            <a:r>
              <a:rPr dirty="0"/>
              <a:t> </a:t>
            </a:r>
            <a:r>
              <a:rPr dirty="0" err="1"/>
              <a:t>მარჯვენა</a:t>
            </a:r>
            <a:r>
              <a:rPr dirty="0"/>
              <a:t> </a:t>
            </a:r>
            <a:r>
              <a:rPr dirty="0" err="1"/>
              <a:t>ღილაკზე</a:t>
            </a:r>
            <a:r>
              <a:rPr dirty="0"/>
              <a:t> </a:t>
            </a:r>
            <a:r>
              <a:rPr dirty="0" err="1"/>
              <a:t>დაწკაპუნებით</a:t>
            </a:r>
            <a:r>
              <a:rPr dirty="0"/>
              <a:t> </a:t>
            </a:r>
            <a:r>
              <a:rPr dirty="0" err="1"/>
              <a:t>მივიღოთ</a:t>
            </a:r>
            <a:r>
              <a:rPr dirty="0"/>
              <a:t> </a:t>
            </a:r>
            <a:r>
              <a:rPr dirty="0" err="1"/>
              <a:t>ინფორმაცია</a:t>
            </a:r>
            <a:r>
              <a:rPr dirty="0"/>
              <a:t> </a:t>
            </a:r>
            <a:r>
              <a:rPr dirty="0" err="1"/>
              <a:t>სტატიებზე</a:t>
            </a:r>
            <a:r>
              <a:rPr dirty="0"/>
              <a:t>, </a:t>
            </a:r>
            <a:r>
              <a:rPr dirty="0" err="1"/>
              <a:t>რომლებიც</a:t>
            </a:r>
            <a:r>
              <a:rPr dirty="0"/>
              <a:t> </a:t>
            </a:r>
            <a:r>
              <a:rPr dirty="0" err="1"/>
              <a:t>მონიშნულ</a:t>
            </a:r>
            <a:r>
              <a:rPr dirty="0"/>
              <a:t> </a:t>
            </a:r>
            <a:r>
              <a:rPr dirty="0" err="1"/>
              <a:t>სტატიებთან</a:t>
            </a:r>
            <a:r>
              <a:rPr dirty="0"/>
              <a:t> </a:t>
            </a:r>
            <a:r>
              <a:rPr dirty="0" err="1"/>
              <a:t>კავშირშია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Mendeley’s</a:t>
            </a:r>
            <a:r>
              <a:rPr sz="1400" dirty="0"/>
              <a:t> Resource </a:t>
            </a:r>
            <a:r>
              <a:rPr sz="1400" dirty="0"/>
              <a:t>Center</a:t>
            </a:r>
            <a:r>
              <a:rPr lang="en-US" sz="1400" dirty="0"/>
              <a:t>-</a:t>
            </a:r>
            <a:r>
              <a:rPr lang="ka-GE" sz="1400" dirty="0"/>
              <a:t>ის ვებზე შეგიძლათ ნახოთ </a:t>
            </a:r>
            <a:r>
              <a:rPr lang="en-US" sz="1400" dirty="0" err="1"/>
              <a:t>Mendeley</a:t>
            </a:r>
            <a:r>
              <a:rPr lang="ka-GE" sz="1400" dirty="0"/>
              <a:t>-ის სხვადასხვა ვერსიაში მუშაობის გზამკვლევები.</a:t>
            </a:r>
            <a:endParaRPr sz="1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 sz="1400"/>
            </a:lvl1pPr>
          </a:lstStyle>
          <a:p>
            <a:pPr lvl="0">
              <a:defRPr sz="1800"/>
            </a:pPr>
            <a:r>
              <a:rPr dirty="0" err="1"/>
              <a:t>ვნახოთ</a:t>
            </a:r>
            <a:r>
              <a:rPr dirty="0"/>
              <a:t>, </a:t>
            </a:r>
            <a:r>
              <a:rPr dirty="0" err="1"/>
              <a:t>როგორ</a:t>
            </a:r>
            <a:r>
              <a:rPr dirty="0"/>
              <a:t> </a:t>
            </a:r>
            <a:r>
              <a:rPr dirty="0" err="1"/>
              <a:t>მუშაობს</a:t>
            </a:r>
            <a:r>
              <a:rPr dirty="0"/>
              <a:t> </a:t>
            </a:r>
            <a:r>
              <a:rPr dirty="0" err="1"/>
              <a:t>პროდუქტი</a:t>
            </a:r>
            <a:r>
              <a:rPr dirty="0"/>
              <a:t>, </a:t>
            </a:r>
            <a:r>
              <a:rPr dirty="0" err="1"/>
              <a:t>როგორ</a:t>
            </a:r>
            <a:r>
              <a:rPr dirty="0"/>
              <a:t> </a:t>
            </a:r>
            <a:r>
              <a:rPr dirty="0" err="1"/>
              <a:t>გამოიყურება</a:t>
            </a:r>
            <a:r>
              <a:rPr dirty="0"/>
              <a:t> </a:t>
            </a:r>
            <a:r>
              <a:rPr dirty="0" err="1"/>
              <a:t>და</a:t>
            </a:r>
            <a:r>
              <a:rPr dirty="0"/>
              <a:t> </a:t>
            </a:r>
            <a:r>
              <a:rPr dirty="0" err="1"/>
              <a:t>როგორ</a:t>
            </a:r>
            <a:r>
              <a:rPr dirty="0"/>
              <a:t> </a:t>
            </a:r>
            <a:r>
              <a:rPr dirty="0" err="1"/>
              <a:t>შეგიძლიათ</a:t>
            </a:r>
            <a:r>
              <a:rPr dirty="0"/>
              <a:t> </a:t>
            </a:r>
            <a:r>
              <a:rPr dirty="0" err="1"/>
              <a:t>გამოიყენოთ</a:t>
            </a:r>
            <a:r>
              <a:rPr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26" name="Shape 4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ka-GE" sz="1400" dirty="0"/>
              <a:t>კითხვების, რჩევების ან სურვილების შემთხვევაში გთხოვთ, დაუკავშირდეთ </a:t>
            </a: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dirty="0" err="1"/>
              <a:t>დახმარების</a:t>
            </a:r>
            <a:r>
              <a:rPr sz="1400" dirty="0"/>
              <a:t> </a:t>
            </a:r>
            <a:r>
              <a:rPr sz="1400" dirty="0" err="1"/>
              <a:t>ჯგუფს</a:t>
            </a:r>
            <a:r>
              <a:rPr sz="1400" dirty="0"/>
              <a:t>.</a:t>
            </a:r>
            <a:endParaRPr sz="1400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31" name="Shape 4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endParaRPr sz="14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უპირველეს</a:t>
            </a:r>
            <a:r>
              <a:rPr sz="1400" dirty="0"/>
              <a:t> </a:t>
            </a:r>
            <a:r>
              <a:rPr sz="1400" dirty="0" err="1"/>
              <a:t>ყოვლისა</a:t>
            </a:r>
            <a:r>
              <a:rPr sz="1400" dirty="0"/>
              <a:t> </a:t>
            </a:r>
            <a:r>
              <a:rPr sz="1400" dirty="0" err="1"/>
              <a:t>გახსენით</a:t>
            </a:r>
            <a:r>
              <a:rPr sz="1400" dirty="0"/>
              <a:t> </a:t>
            </a:r>
            <a:r>
              <a:rPr sz="1400" dirty="0" err="1"/>
              <a:t>თქვნენი</a:t>
            </a:r>
            <a:r>
              <a:rPr sz="1400" dirty="0"/>
              <a:t> </a:t>
            </a:r>
            <a:r>
              <a:rPr sz="1400" dirty="0" err="1"/>
              <a:t>ანაგრიში</a:t>
            </a:r>
            <a:r>
              <a:rPr sz="1400" dirty="0"/>
              <a:t> </a:t>
            </a:r>
            <a:r>
              <a:rPr sz="1400" dirty="0">
                <a:hlinkClick r:id="rId3"/>
              </a:rPr>
              <a:t>mendeley.com</a:t>
            </a:r>
            <a:r>
              <a:rPr sz="1400" dirty="0"/>
              <a:t>-</a:t>
            </a:r>
            <a:r>
              <a:rPr sz="1400" dirty="0" err="1"/>
              <a:t>ზე</a:t>
            </a:r>
            <a:r>
              <a:rPr sz="1400" dirty="0"/>
              <a:t>. </a:t>
            </a:r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შემდეგ</a:t>
            </a:r>
            <a:r>
              <a:rPr sz="1400" dirty="0"/>
              <a:t> </a:t>
            </a:r>
            <a:r>
              <a:rPr sz="1400" dirty="0" err="1"/>
              <a:t>ეტაპზე</a:t>
            </a:r>
            <a:r>
              <a:rPr sz="1400" dirty="0"/>
              <a:t> </a:t>
            </a:r>
            <a:r>
              <a:rPr sz="1400" dirty="0" err="1"/>
              <a:t>პროგრამა</a:t>
            </a:r>
            <a:r>
              <a:rPr sz="1400" dirty="0"/>
              <a:t> </a:t>
            </a:r>
            <a:r>
              <a:rPr sz="1400" dirty="0" err="1"/>
              <a:t>შემოგთავაზებთ</a:t>
            </a:r>
            <a:r>
              <a:rPr sz="1400" dirty="0"/>
              <a:t> </a:t>
            </a:r>
            <a:r>
              <a:rPr sz="1400" dirty="0" err="1"/>
              <a:t>თქვენი</a:t>
            </a:r>
            <a:r>
              <a:rPr sz="1400" dirty="0"/>
              <a:t> </a:t>
            </a:r>
            <a:r>
              <a:rPr sz="1400" dirty="0" err="1"/>
              <a:t>მოწყობილობის</a:t>
            </a:r>
            <a:r>
              <a:rPr sz="1400" dirty="0"/>
              <a:t> </a:t>
            </a:r>
            <a:r>
              <a:rPr sz="1400" dirty="0" err="1"/>
              <a:t>შესაბამისი</a:t>
            </a:r>
            <a:r>
              <a:rPr sz="1400" dirty="0"/>
              <a:t> </a:t>
            </a:r>
            <a:r>
              <a:rPr lang="en-US" sz="1400" dirty="0" err="1"/>
              <a:t>Mendeley</a:t>
            </a:r>
            <a:r>
              <a:rPr lang="en-US" sz="1400" dirty="0"/>
              <a:t> Desktop </a:t>
            </a:r>
            <a:r>
              <a:rPr sz="1400" dirty="0" err="1"/>
              <a:t>ვერსიის</a:t>
            </a:r>
            <a:r>
              <a:rPr sz="1400" dirty="0"/>
              <a:t> </a:t>
            </a:r>
            <a:r>
              <a:rPr sz="1400" dirty="0" err="1"/>
              <a:t>გადმოქაჩვას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დაყენებას</a:t>
            </a:r>
            <a:r>
              <a:rPr sz="1400" dirty="0"/>
              <a:t>. </a:t>
            </a:r>
            <a:r>
              <a:rPr sz="1400" dirty="0" err="1"/>
              <a:t>არ</a:t>
            </a:r>
            <a:r>
              <a:rPr sz="1400" dirty="0"/>
              <a:t> </a:t>
            </a:r>
            <a:r>
              <a:rPr sz="1400" dirty="0" err="1"/>
              <a:t>არის</a:t>
            </a:r>
            <a:r>
              <a:rPr sz="1400" dirty="0"/>
              <a:t> </a:t>
            </a:r>
            <a:r>
              <a:rPr sz="1400" dirty="0" err="1"/>
              <a:t>აუცილებელი</a:t>
            </a:r>
            <a:r>
              <a:rPr sz="1400" dirty="0"/>
              <a:t> </a:t>
            </a:r>
            <a:r>
              <a:rPr sz="1400" dirty="0" err="1"/>
              <a:t>მაშინვე</a:t>
            </a:r>
            <a:r>
              <a:rPr sz="1400" dirty="0"/>
              <a:t> </a:t>
            </a:r>
            <a:r>
              <a:rPr sz="1400" dirty="0" err="1"/>
              <a:t>გადმოქაჩვა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დაყენება</a:t>
            </a:r>
            <a:r>
              <a:rPr sz="1400" dirty="0"/>
              <a:t>, </a:t>
            </a:r>
            <a:r>
              <a:rPr sz="1400" dirty="0" err="1"/>
              <a:t>მაგრამ</a:t>
            </a:r>
            <a:r>
              <a:rPr sz="1400" dirty="0"/>
              <a:t>, </a:t>
            </a:r>
            <a:r>
              <a:rPr sz="1400" dirty="0" err="1"/>
              <a:t>ზოგადად</a:t>
            </a:r>
            <a:r>
              <a:rPr sz="1400" dirty="0"/>
              <a:t>, </a:t>
            </a:r>
            <a:r>
              <a:rPr sz="1400" dirty="0" err="1"/>
              <a:t>სასურველია</a:t>
            </a:r>
            <a:r>
              <a:rPr sz="1400" dirty="0"/>
              <a:t>, </a:t>
            </a:r>
            <a:r>
              <a:rPr sz="1400" dirty="0" err="1"/>
              <a:t>რომ</a:t>
            </a:r>
            <a:r>
              <a:rPr sz="1400" dirty="0"/>
              <a:t> </a:t>
            </a:r>
            <a:r>
              <a:rPr sz="1400" dirty="0" err="1"/>
              <a:t>თქვენს</a:t>
            </a:r>
            <a:r>
              <a:rPr sz="1400" dirty="0"/>
              <a:t> </a:t>
            </a:r>
            <a:r>
              <a:rPr sz="1400" dirty="0" err="1"/>
              <a:t>ძირითად</a:t>
            </a:r>
            <a:r>
              <a:rPr sz="1400" dirty="0"/>
              <a:t> </a:t>
            </a:r>
            <a:r>
              <a:rPr sz="1400" dirty="0" err="1"/>
              <a:t>სამუშაო</a:t>
            </a:r>
            <a:r>
              <a:rPr sz="1400" dirty="0"/>
              <a:t> </a:t>
            </a:r>
            <a:r>
              <a:rPr sz="1400" dirty="0" err="1"/>
              <a:t>მოწყობილობაზე</a:t>
            </a:r>
            <a:r>
              <a:rPr sz="1400" dirty="0"/>
              <a:t> </a:t>
            </a:r>
            <a:r>
              <a:rPr sz="1400" dirty="0" err="1"/>
              <a:t>შესაბამისი</a:t>
            </a:r>
            <a:r>
              <a:rPr sz="1400" dirty="0"/>
              <a:t> </a:t>
            </a:r>
            <a:r>
              <a:rPr sz="1400" dirty="0" err="1"/>
              <a:t>აპლიკაცია</a:t>
            </a:r>
            <a:r>
              <a:rPr sz="1400" dirty="0"/>
              <a:t> </a:t>
            </a:r>
            <a:r>
              <a:rPr sz="1400" dirty="0" err="1"/>
              <a:t>იყოს</a:t>
            </a:r>
            <a:r>
              <a:rPr sz="1400" dirty="0"/>
              <a:t> </a:t>
            </a:r>
            <a:r>
              <a:rPr sz="1400" dirty="0" err="1"/>
              <a:t>დაინსტალირებული</a:t>
            </a:r>
            <a:r>
              <a:rPr sz="1400" dirty="0"/>
              <a:t>. </a:t>
            </a:r>
            <a:endParaRPr sz="14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ასე</a:t>
            </a:r>
            <a:r>
              <a:rPr sz="1400" dirty="0"/>
              <a:t> </a:t>
            </a:r>
            <a:r>
              <a:rPr sz="1400" dirty="0" err="1"/>
              <a:t>გამოიყურება</a:t>
            </a:r>
            <a:r>
              <a:rPr sz="1400" dirty="0"/>
              <a:t> </a:t>
            </a: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dirty="0"/>
              <a:t>Desktop </a:t>
            </a:r>
            <a:r>
              <a:rPr sz="1400" dirty="0"/>
              <a:t>Mac-</a:t>
            </a:r>
            <a:r>
              <a:rPr sz="1400" dirty="0" err="1"/>
              <a:t>ზე</a:t>
            </a:r>
            <a:r>
              <a:rPr sz="1400" dirty="0"/>
              <a:t>. Windows-</a:t>
            </a:r>
            <a:r>
              <a:rPr sz="1400" dirty="0" err="1"/>
              <a:t>ის</a:t>
            </a:r>
            <a:r>
              <a:rPr sz="1400" dirty="0"/>
              <a:t> </a:t>
            </a:r>
            <a:r>
              <a:rPr sz="1400" dirty="0" err="1"/>
              <a:t>ვერსია</a:t>
            </a:r>
            <a:r>
              <a:rPr sz="1400" dirty="0"/>
              <a:t> </a:t>
            </a:r>
            <a:r>
              <a:rPr sz="1400" dirty="0" err="1"/>
              <a:t>ოდნავ</a:t>
            </a:r>
            <a:r>
              <a:rPr sz="1400" dirty="0"/>
              <a:t> </a:t>
            </a:r>
            <a:r>
              <a:rPr sz="1400" dirty="0" err="1"/>
              <a:t>განსხვავებულია</a:t>
            </a:r>
            <a:r>
              <a:rPr sz="1400" dirty="0"/>
              <a:t>, </a:t>
            </a:r>
            <a:r>
              <a:rPr sz="1400" dirty="0" err="1"/>
              <a:t>მაგრამ</a:t>
            </a:r>
            <a:r>
              <a:rPr sz="1400" dirty="0"/>
              <a:t> </a:t>
            </a:r>
            <a:r>
              <a:rPr sz="1400" dirty="0" err="1"/>
              <a:t>ფუნქციურად</a:t>
            </a:r>
            <a:r>
              <a:rPr sz="1400" dirty="0"/>
              <a:t> </a:t>
            </a:r>
            <a:r>
              <a:rPr sz="1400" dirty="0" err="1"/>
              <a:t>ორივე</a:t>
            </a:r>
            <a:r>
              <a:rPr sz="1400" dirty="0"/>
              <a:t> </a:t>
            </a:r>
            <a:r>
              <a:rPr sz="1400" dirty="0" err="1"/>
              <a:t>ვერსია</a:t>
            </a:r>
            <a:r>
              <a:rPr sz="1400" dirty="0"/>
              <a:t> </a:t>
            </a:r>
            <a:r>
              <a:rPr sz="1400" dirty="0" err="1"/>
              <a:t>მუშაობს</a:t>
            </a:r>
            <a:r>
              <a:rPr sz="1400" dirty="0"/>
              <a:t> </a:t>
            </a:r>
            <a:r>
              <a:rPr sz="1400" dirty="0" err="1"/>
              <a:t>ერთნაირად</a:t>
            </a:r>
            <a:r>
              <a:rPr sz="1400" dirty="0"/>
              <a:t>. </a:t>
            </a:r>
            <a:r>
              <a:rPr sz="1400" dirty="0" err="1"/>
              <a:t>პრეზენტაციაში</a:t>
            </a:r>
            <a:r>
              <a:rPr sz="1400" dirty="0"/>
              <a:t> </a:t>
            </a:r>
            <a:r>
              <a:rPr sz="1400" dirty="0" err="1"/>
              <a:t>გამოყენებულია</a:t>
            </a:r>
            <a:r>
              <a:rPr sz="1400" dirty="0"/>
              <a:t> </a:t>
            </a:r>
            <a:r>
              <a:rPr lang="en-US" sz="1400" dirty="0"/>
              <a:t>Mac-</a:t>
            </a:r>
            <a:r>
              <a:rPr lang="ka-GE" sz="1400" dirty="0"/>
              <a:t>ის ვერსია.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Mendeley</a:t>
            </a:r>
            <a:r>
              <a:rPr sz="1400" dirty="0"/>
              <a:t> Desktop </a:t>
            </a:r>
            <a:r>
              <a:rPr sz="1400" dirty="0" err="1"/>
              <a:t>გთავაზობთ</a:t>
            </a:r>
            <a:r>
              <a:rPr sz="1400" dirty="0"/>
              <a:t> </a:t>
            </a:r>
            <a:r>
              <a:rPr sz="1400" dirty="0" err="1"/>
              <a:t>Mendeley-ის</a:t>
            </a:r>
            <a:r>
              <a:rPr sz="1400" dirty="0"/>
              <a:t> </a:t>
            </a:r>
            <a:r>
              <a:rPr sz="1400" dirty="0" err="1"/>
              <a:t>სრულ</a:t>
            </a:r>
            <a:r>
              <a:rPr sz="1400" dirty="0"/>
              <a:t> </a:t>
            </a:r>
            <a:r>
              <a:rPr sz="1400" dirty="0" err="1"/>
              <a:t>შესაძლბლობებს</a:t>
            </a:r>
            <a:r>
              <a:rPr sz="1400" dirty="0"/>
              <a:t>: </a:t>
            </a:r>
            <a:r>
              <a:rPr sz="1400" dirty="0" err="1"/>
              <a:t>პერსონალური</a:t>
            </a:r>
            <a:r>
              <a:rPr sz="1400" dirty="0"/>
              <a:t> </a:t>
            </a:r>
            <a:r>
              <a:rPr sz="1400" dirty="0" err="1"/>
              <a:t>ბიბლიოთეკის</a:t>
            </a:r>
            <a:r>
              <a:rPr sz="1400" dirty="0"/>
              <a:t> </a:t>
            </a:r>
            <a:r>
              <a:rPr sz="1400" dirty="0" err="1"/>
              <a:t>შექმნა</a:t>
            </a:r>
            <a:r>
              <a:rPr sz="1400" dirty="0"/>
              <a:t>/</a:t>
            </a:r>
            <a:r>
              <a:rPr sz="1400" dirty="0" err="1"/>
              <a:t>მართვა</a:t>
            </a:r>
            <a:r>
              <a:rPr sz="1400" dirty="0"/>
              <a:t>, </a:t>
            </a:r>
            <a:r>
              <a:rPr sz="1400" dirty="0" err="1"/>
              <a:t>კითხვა-წერის</a:t>
            </a:r>
            <a:r>
              <a:rPr sz="1400" dirty="0"/>
              <a:t> </a:t>
            </a:r>
            <a:r>
              <a:rPr sz="1400" dirty="0" err="1"/>
              <a:t>ფუნქციების</a:t>
            </a:r>
            <a:r>
              <a:rPr sz="1400" dirty="0"/>
              <a:t> </a:t>
            </a:r>
            <a:r>
              <a:rPr sz="1400" dirty="0" err="1"/>
              <a:t>გამოყენება</a:t>
            </a:r>
            <a:r>
              <a:rPr sz="1400" dirty="0"/>
              <a:t> (</a:t>
            </a:r>
            <a:r>
              <a:rPr sz="1400" dirty="0" err="1"/>
              <a:t>ამის</a:t>
            </a:r>
            <a:r>
              <a:rPr sz="1400" dirty="0"/>
              <a:t> </a:t>
            </a:r>
            <a:r>
              <a:rPr sz="1400" dirty="0" err="1"/>
              <a:t>შესახებ</a:t>
            </a:r>
            <a:r>
              <a:rPr sz="1400" dirty="0"/>
              <a:t> </a:t>
            </a:r>
            <a:r>
              <a:rPr sz="1400" dirty="0" err="1"/>
              <a:t>ვისაუბრებთ</a:t>
            </a:r>
            <a:r>
              <a:rPr sz="1400" dirty="0"/>
              <a:t> </a:t>
            </a:r>
            <a:r>
              <a:rPr sz="1400" dirty="0" err="1"/>
              <a:t>ცოტა</a:t>
            </a:r>
            <a:r>
              <a:rPr sz="1400" dirty="0"/>
              <a:t> </a:t>
            </a:r>
            <a:r>
              <a:rPr sz="1400" dirty="0" err="1"/>
              <a:t>მოგვიანებით</a:t>
            </a:r>
            <a:r>
              <a:rPr sz="1400" dirty="0"/>
              <a:t>). 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Mendeley</a:t>
            </a:r>
            <a:r>
              <a:rPr sz="1400" dirty="0"/>
              <a:t> Desktop-</a:t>
            </a:r>
            <a:r>
              <a:rPr sz="1400" dirty="0" err="1"/>
              <a:t>ის</a:t>
            </a:r>
            <a:r>
              <a:rPr sz="1400" dirty="0"/>
              <a:t> </a:t>
            </a:r>
            <a:r>
              <a:rPr sz="1400" dirty="0" err="1"/>
              <a:t>პირველად</a:t>
            </a:r>
            <a:r>
              <a:rPr sz="1400" dirty="0"/>
              <a:t> </a:t>
            </a:r>
            <a:r>
              <a:rPr sz="1400" dirty="0" err="1"/>
              <a:t>გაშვებისას</a:t>
            </a:r>
            <a:r>
              <a:rPr sz="1400" dirty="0"/>
              <a:t> </a:t>
            </a:r>
            <a:r>
              <a:rPr sz="1400" dirty="0" err="1"/>
              <a:t>მოგეთხოვებათ</a:t>
            </a:r>
            <a:r>
              <a:rPr sz="1400" dirty="0"/>
              <a:t> </a:t>
            </a:r>
            <a:r>
              <a:rPr sz="1400" dirty="0" err="1"/>
              <a:t>თქვენი</a:t>
            </a:r>
            <a:r>
              <a:rPr sz="1400" dirty="0"/>
              <a:t> </a:t>
            </a: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dirty="0" err="1"/>
              <a:t>ანგარიშის</a:t>
            </a:r>
            <a:r>
              <a:rPr sz="1400" dirty="0"/>
              <a:t> </a:t>
            </a:r>
            <a:r>
              <a:rPr sz="1400" dirty="0" err="1"/>
              <a:t>მონაცემების</a:t>
            </a:r>
            <a:r>
              <a:rPr sz="1400" dirty="0"/>
              <a:t> </a:t>
            </a:r>
            <a:r>
              <a:rPr sz="1400" dirty="0" err="1"/>
              <a:t>შეყვანა</a:t>
            </a:r>
            <a:r>
              <a:rPr sz="1400" dirty="0"/>
              <a:t> (</a:t>
            </a:r>
            <a:r>
              <a:rPr lang="en-US" sz="1400" dirty="0"/>
              <a:t>ID, </a:t>
            </a:r>
            <a:r>
              <a:rPr lang="ka-GE" sz="1400" dirty="0"/>
              <a:t>პაროლი</a:t>
            </a:r>
            <a:r>
              <a:rPr sz="1400" dirty="0"/>
              <a:t>). 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dirty="0"/>
              <a:t>Desktop-ი </a:t>
            </a:r>
            <a:r>
              <a:rPr sz="1400" dirty="0" err="1"/>
              <a:t>წარმოადგენს</a:t>
            </a:r>
            <a:r>
              <a:rPr sz="1400" dirty="0"/>
              <a:t> </a:t>
            </a:r>
            <a:r>
              <a:rPr sz="1400" dirty="0" err="1"/>
              <a:t>სამსვეტიან</a:t>
            </a:r>
            <a:r>
              <a:rPr sz="1400" dirty="0"/>
              <a:t> </a:t>
            </a:r>
            <a:r>
              <a:rPr sz="1400" dirty="0" err="1"/>
              <a:t>სტრუქტურას</a:t>
            </a:r>
            <a:r>
              <a:rPr sz="1400" dirty="0"/>
              <a:t>. </a:t>
            </a:r>
            <a:r>
              <a:rPr sz="1400" dirty="0" err="1"/>
              <a:t>მარცხენა</a:t>
            </a:r>
            <a:r>
              <a:rPr sz="1400" dirty="0"/>
              <a:t> </a:t>
            </a:r>
            <a:r>
              <a:rPr sz="1400" dirty="0" err="1"/>
              <a:t>სვეტში</a:t>
            </a:r>
            <a:r>
              <a:rPr sz="1400" dirty="0"/>
              <a:t> (</a:t>
            </a:r>
            <a:r>
              <a:rPr sz="1400" dirty="0" err="1"/>
              <a:t>პანელში</a:t>
            </a:r>
            <a:r>
              <a:rPr sz="1400" dirty="0"/>
              <a:t>) </a:t>
            </a:r>
            <a:r>
              <a:rPr sz="1400" dirty="0" err="1"/>
              <a:t>განთავსებულია</a:t>
            </a:r>
            <a:r>
              <a:rPr sz="1400" dirty="0"/>
              <a:t> </a:t>
            </a:r>
            <a:r>
              <a:rPr sz="1400" dirty="0" err="1"/>
              <a:t>თქვენი</a:t>
            </a:r>
            <a:r>
              <a:rPr sz="1400" dirty="0"/>
              <a:t> </a:t>
            </a:r>
            <a:r>
              <a:rPr sz="1400" dirty="0" err="1"/>
              <a:t>ბიბლიოთეკის</a:t>
            </a:r>
            <a:r>
              <a:rPr sz="1400" dirty="0"/>
              <a:t> </a:t>
            </a:r>
            <a:r>
              <a:rPr sz="1400" dirty="0" err="1"/>
              <a:t>მართვის</a:t>
            </a:r>
            <a:r>
              <a:rPr sz="1400" dirty="0"/>
              <a:t> </a:t>
            </a:r>
            <a:r>
              <a:rPr sz="1400" dirty="0" err="1"/>
              <a:t>ნავიგაცია</a:t>
            </a:r>
            <a:r>
              <a:rPr sz="1400" dirty="0"/>
              <a:t>/</a:t>
            </a:r>
            <a:r>
              <a:rPr sz="1400" dirty="0" err="1"/>
              <a:t>ფილტრები</a:t>
            </a:r>
            <a:r>
              <a:rPr sz="1400" dirty="0"/>
              <a:t>. </a:t>
            </a:r>
            <a:r>
              <a:rPr sz="1400" dirty="0" err="1"/>
              <a:t>არსებულ</a:t>
            </a:r>
            <a:r>
              <a:rPr sz="1400" dirty="0"/>
              <a:t> </a:t>
            </a:r>
            <a:r>
              <a:rPr sz="1400" dirty="0" err="1"/>
              <a:t>საქაღალდეზე</a:t>
            </a:r>
            <a:r>
              <a:rPr sz="1400" dirty="0"/>
              <a:t> </a:t>
            </a:r>
            <a:r>
              <a:rPr sz="1400" dirty="0" err="1"/>
              <a:t>ან</a:t>
            </a:r>
            <a:r>
              <a:rPr sz="1400" dirty="0"/>
              <a:t> </a:t>
            </a:r>
            <a:r>
              <a:rPr sz="1400" dirty="0" err="1"/>
              <a:t>ჯგუფზე</a:t>
            </a:r>
            <a:r>
              <a:rPr sz="1400" dirty="0"/>
              <a:t> </a:t>
            </a:r>
            <a:r>
              <a:rPr sz="1400" dirty="0" err="1"/>
              <a:t>დაწკაპუნებით</a:t>
            </a:r>
            <a:r>
              <a:rPr sz="1400" dirty="0"/>
              <a:t> </a:t>
            </a:r>
            <a:r>
              <a:rPr sz="1400" dirty="0" err="1"/>
              <a:t>მთავარ</a:t>
            </a:r>
            <a:r>
              <a:rPr sz="1400" dirty="0"/>
              <a:t> </a:t>
            </a:r>
            <a:r>
              <a:rPr sz="1400" dirty="0" err="1"/>
              <a:t>პანელში</a:t>
            </a:r>
            <a:r>
              <a:rPr sz="1400" dirty="0"/>
              <a:t> (</a:t>
            </a:r>
            <a:r>
              <a:rPr sz="1400" dirty="0" err="1"/>
              <a:t>შუა</a:t>
            </a:r>
            <a:r>
              <a:rPr sz="1400" dirty="0"/>
              <a:t> </a:t>
            </a:r>
            <a:r>
              <a:rPr sz="1400" dirty="0" err="1"/>
              <a:t>სვეტი</a:t>
            </a:r>
            <a:r>
              <a:rPr sz="1400" dirty="0"/>
              <a:t>) </a:t>
            </a:r>
            <a:r>
              <a:rPr sz="1400" dirty="0" err="1"/>
              <a:t>გაიხსნება</a:t>
            </a:r>
            <a:r>
              <a:rPr sz="1400" dirty="0"/>
              <a:t> </a:t>
            </a:r>
            <a:r>
              <a:rPr lang="ka-GE" sz="1400" dirty="0"/>
              <a:t>შესაბამისი მონაცემები. სლაიდზე მოყვანილ ნიმუშზე არჩეულია მენიუ </a:t>
            </a:r>
            <a:r>
              <a:rPr sz="1400" dirty="0"/>
              <a:t>‘All </a:t>
            </a:r>
            <a:r>
              <a:rPr sz="1400" dirty="0"/>
              <a:t>Documents</a:t>
            </a:r>
            <a:r>
              <a:rPr sz="1400" dirty="0"/>
              <a:t>’ (</a:t>
            </a:r>
            <a:r>
              <a:rPr sz="1400" dirty="0" err="1"/>
              <a:t>ყველა</a:t>
            </a:r>
            <a:r>
              <a:rPr sz="1400" dirty="0"/>
              <a:t> </a:t>
            </a:r>
            <a:r>
              <a:rPr sz="1400" dirty="0" err="1"/>
              <a:t>დოკუმენტი</a:t>
            </a:r>
            <a:r>
              <a:rPr sz="1400" dirty="0"/>
              <a:t>), </a:t>
            </a:r>
            <a:r>
              <a:rPr sz="1400" dirty="0" err="1"/>
              <a:t>რაც</a:t>
            </a:r>
            <a:r>
              <a:rPr sz="1400" dirty="0"/>
              <a:t> </a:t>
            </a:r>
            <a:r>
              <a:rPr sz="1400" dirty="0" err="1"/>
              <a:t>ნიშნავს</a:t>
            </a:r>
            <a:r>
              <a:rPr sz="1400" dirty="0"/>
              <a:t> </a:t>
            </a:r>
            <a:r>
              <a:rPr sz="1400" dirty="0" err="1"/>
              <a:t>რომ</a:t>
            </a:r>
            <a:r>
              <a:rPr sz="1400" dirty="0"/>
              <a:t> </a:t>
            </a:r>
            <a:r>
              <a:rPr sz="1400" dirty="0" err="1"/>
              <a:t>მთავარ</a:t>
            </a:r>
            <a:r>
              <a:rPr sz="1400" dirty="0"/>
              <a:t> </a:t>
            </a:r>
            <a:r>
              <a:rPr sz="1400" dirty="0" err="1"/>
              <a:t>პანელში</a:t>
            </a:r>
            <a:r>
              <a:rPr sz="1400" dirty="0"/>
              <a:t> </a:t>
            </a:r>
            <a:r>
              <a:rPr sz="1400" dirty="0" err="1"/>
              <a:t>აისახება</a:t>
            </a:r>
            <a:r>
              <a:rPr sz="1400" dirty="0"/>
              <a:t> </a:t>
            </a:r>
            <a:r>
              <a:rPr sz="1400" dirty="0" err="1"/>
              <a:t>თქვენი</a:t>
            </a:r>
            <a:r>
              <a:rPr sz="1400" dirty="0"/>
              <a:t> </a:t>
            </a:r>
            <a:r>
              <a:rPr sz="1400" dirty="0" err="1"/>
              <a:t>რეფერენსების</a:t>
            </a:r>
            <a:r>
              <a:rPr sz="1400" dirty="0"/>
              <a:t> </a:t>
            </a:r>
            <a:r>
              <a:rPr sz="1400" dirty="0" err="1"/>
              <a:t>სრული</a:t>
            </a:r>
            <a:r>
              <a:rPr sz="1400" dirty="0"/>
              <a:t> </a:t>
            </a:r>
            <a:r>
              <a:rPr sz="1400" dirty="0" err="1"/>
              <a:t>ჩამონათვალი</a:t>
            </a:r>
            <a:r>
              <a:rPr sz="1400" dirty="0"/>
              <a:t>.  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lang="x-none" sz="1400"/>
              <a:t>შუა (მთავარი) პანელიდან შეგიძლიათ სასურველი რეფერენსის არჩევა, მასზე დაწკაპუნებით. შედეგად მარჯვენა პანელში აისახება შერჩეული რეფერენსის დეტალები. შესაძლებელია რამოდენიმე რეფერენსის მონიშვნა და ერთდროულად წაშლა, ან სასურველ საქაღალდეში გადატანა. </a:t>
            </a:r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მარჯვენა</a:t>
            </a:r>
            <a:r>
              <a:rPr sz="1400" dirty="0"/>
              <a:t> </a:t>
            </a:r>
            <a:r>
              <a:rPr sz="1400" dirty="0" err="1"/>
              <a:t>პანელში</a:t>
            </a:r>
            <a:r>
              <a:rPr sz="1400" dirty="0"/>
              <a:t> </a:t>
            </a:r>
            <a:r>
              <a:rPr sz="1400" dirty="0" err="1"/>
              <a:t>აისახება</a:t>
            </a:r>
            <a:r>
              <a:rPr sz="1400" dirty="0"/>
              <a:t> </a:t>
            </a:r>
            <a:r>
              <a:rPr sz="1400" dirty="0" err="1"/>
              <a:t>მონიშნული</a:t>
            </a:r>
            <a:r>
              <a:rPr sz="1400" dirty="0"/>
              <a:t> </a:t>
            </a:r>
            <a:r>
              <a:rPr sz="1400" dirty="0" err="1"/>
              <a:t>რეფერენსის</a:t>
            </a:r>
            <a:r>
              <a:rPr sz="1400" dirty="0"/>
              <a:t> </a:t>
            </a:r>
            <a:r>
              <a:rPr sz="1400" dirty="0" err="1"/>
              <a:t>დეტალები</a:t>
            </a:r>
            <a:r>
              <a:rPr sz="1400" dirty="0"/>
              <a:t>. </a:t>
            </a:r>
            <a:r>
              <a:rPr lang="ka-GE" sz="1400" dirty="0"/>
              <a:t>ამ პანელში </a:t>
            </a:r>
            <a:r>
              <a:rPr sz="1400" dirty="0" err="1"/>
              <a:t>შესაძლებელია</a:t>
            </a:r>
            <a:r>
              <a:rPr sz="1400" dirty="0"/>
              <a:t> </a:t>
            </a:r>
            <a:r>
              <a:rPr sz="1400" dirty="0" err="1"/>
              <a:t>ინფორმაციის</a:t>
            </a:r>
            <a:r>
              <a:rPr sz="1400" dirty="0"/>
              <a:t> </a:t>
            </a:r>
            <a:r>
              <a:rPr sz="1400" dirty="0" err="1"/>
              <a:t>მოდიფიცირება</a:t>
            </a:r>
            <a:r>
              <a:rPr sz="1400" dirty="0"/>
              <a:t> </a:t>
            </a:r>
            <a:r>
              <a:rPr sz="1400" dirty="0" err="1"/>
              <a:t>სასურველ</a:t>
            </a:r>
            <a:r>
              <a:rPr sz="1400" dirty="0"/>
              <a:t> </a:t>
            </a:r>
            <a:r>
              <a:rPr sz="1400" dirty="0" err="1"/>
              <a:t>ველზე</a:t>
            </a:r>
            <a:r>
              <a:rPr sz="1400" dirty="0"/>
              <a:t> </a:t>
            </a:r>
            <a:r>
              <a:rPr sz="1400" dirty="0" err="1"/>
              <a:t>დაწკაპუნებით</a:t>
            </a:r>
            <a:r>
              <a:rPr sz="1400" dirty="0"/>
              <a:t>. </a:t>
            </a:r>
            <a:endParaRPr sz="14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Mendeley</a:t>
            </a:r>
            <a:r>
              <a:rPr sz="1400" dirty="0"/>
              <a:t> Web </a:t>
            </a:r>
            <a:r>
              <a:rPr sz="1400" dirty="0" err="1"/>
              <a:t>არის</a:t>
            </a:r>
            <a:r>
              <a:rPr sz="1400" dirty="0"/>
              <a:t> </a:t>
            </a:r>
            <a:r>
              <a:rPr sz="1400" dirty="0" err="1"/>
              <a:t>ვებ-ბრაუზერის</a:t>
            </a:r>
            <a:r>
              <a:rPr sz="1400" dirty="0"/>
              <a:t> </a:t>
            </a:r>
            <a:r>
              <a:rPr sz="1400" dirty="0" err="1"/>
              <a:t>ვერსია</a:t>
            </a:r>
            <a:r>
              <a:rPr sz="1400" dirty="0"/>
              <a:t>. </a:t>
            </a:r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პანელების</a:t>
            </a:r>
            <a:r>
              <a:rPr sz="1400" dirty="0"/>
              <a:t> </a:t>
            </a:r>
            <a:r>
              <a:rPr sz="1400" dirty="0" err="1"/>
              <a:t>განლაგება</a:t>
            </a:r>
            <a:r>
              <a:rPr sz="1400" dirty="0"/>
              <a:t> </a:t>
            </a:r>
            <a:r>
              <a:rPr sz="1400" dirty="0" err="1"/>
              <a:t>Mendeley</a:t>
            </a:r>
            <a:r>
              <a:rPr sz="1400" dirty="0"/>
              <a:t> Desktop-</a:t>
            </a:r>
            <a:r>
              <a:rPr sz="1400" dirty="0" err="1"/>
              <a:t>ის</a:t>
            </a:r>
            <a:r>
              <a:rPr sz="1400" dirty="0"/>
              <a:t> </a:t>
            </a:r>
            <a:r>
              <a:rPr sz="1400" dirty="0" err="1"/>
              <a:t>მსგავსია</a:t>
            </a:r>
            <a:r>
              <a:rPr sz="1400" dirty="0"/>
              <a:t>, </a:t>
            </a:r>
            <a:r>
              <a:rPr sz="1400" dirty="0" err="1"/>
              <a:t>მიუხედავად</a:t>
            </a:r>
            <a:r>
              <a:rPr sz="1400" dirty="0"/>
              <a:t> </a:t>
            </a:r>
            <a:r>
              <a:rPr sz="1400" dirty="0" err="1"/>
              <a:t>იმისა</a:t>
            </a:r>
            <a:r>
              <a:rPr sz="1400" dirty="0"/>
              <a:t>, </a:t>
            </a:r>
            <a:r>
              <a:rPr sz="1400" dirty="0" err="1"/>
              <a:t>რომ</a:t>
            </a:r>
            <a:r>
              <a:rPr sz="1400" dirty="0"/>
              <a:t> </a:t>
            </a:r>
            <a:r>
              <a:rPr sz="1400" dirty="0" err="1"/>
              <a:t>ბრაუზერში</a:t>
            </a:r>
            <a:r>
              <a:rPr sz="1400" dirty="0"/>
              <a:t> </a:t>
            </a:r>
            <a:r>
              <a:rPr sz="1400" dirty="0" err="1"/>
              <a:t>პროგრამის</a:t>
            </a:r>
            <a:r>
              <a:rPr sz="1400" dirty="0"/>
              <a:t> </a:t>
            </a:r>
            <a:r>
              <a:rPr sz="1400" dirty="0" err="1"/>
              <a:t>გამოყენება</a:t>
            </a:r>
            <a:r>
              <a:rPr sz="1400" dirty="0"/>
              <a:t> </a:t>
            </a:r>
            <a:r>
              <a:rPr sz="1400" dirty="0" err="1"/>
              <a:t>ოპტიმიზირებულია</a:t>
            </a:r>
            <a:r>
              <a:rPr sz="1400" dirty="0"/>
              <a:t>.</a:t>
            </a:r>
            <a:endParaRPr sz="14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 sz="1400"/>
            </a:lvl1pPr>
          </a:lstStyle>
          <a:p>
            <a:pPr lvl="0">
              <a:defRPr sz="1800"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პირველ</a:t>
            </a:r>
            <a:r>
              <a:rPr sz="1400" dirty="0"/>
              <a:t> </a:t>
            </a:r>
            <a:r>
              <a:rPr sz="1400" dirty="0" err="1"/>
              <a:t>რიგში</a:t>
            </a:r>
            <a:r>
              <a:rPr sz="1400" dirty="0"/>
              <a:t> </a:t>
            </a:r>
            <a:r>
              <a:rPr sz="1400" dirty="0" err="1"/>
              <a:t>ჩამოვყალიბდეთ</a:t>
            </a:r>
            <a:r>
              <a:rPr sz="1400" dirty="0"/>
              <a:t> </a:t>
            </a:r>
            <a:r>
              <a:rPr sz="1400" dirty="0" err="1"/>
              <a:t>იმაზე</a:t>
            </a:r>
            <a:r>
              <a:rPr sz="1400" dirty="0"/>
              <a:t> </a:t>
            </a:r>
            <a:r>
              <a:rPr sz="1400" dirty="0" err="1"/>
              <a:t>თუ</a:t>
            </a:r>
            <a:r>
              <a:rPr sz="1400" dirty="0"/>
              <a:t> </a:t>
            </a:r>
            <a:r>
              <a:rPr sz="1400" dirty="0" err="1"/>
              <a:t>რა</a:t>
            </a:r>
            <a:r>
              <a:rPr sz="1400" dirty="0"/>
              <a:t> </a:t>
            </a:r>
            <a:r>
              <a:rPr sz="1400" dirty="0" err="1"/>
              <a:t>სხვაობაა</a:t>
            </a:r>
            <a:r>
              <a:rPr sz="1400" dirty="0"/>
              <a:t> </a:t>
            </a:r>
            <a:r>
              <a:rPr sz="1400" dirty="0" err="1"/>
              <a:t>რეფერენსსა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დოკუმენტს</a:t>
            </a:r>
            <a:r>
              <a:rPr sz="1400" dirty="0"/>
              <a:t> </a:t>
            </a:r>
            <a:r>
              <a:rPr sz="1400" dirty="0" err="1"/>
              <a:t>შორის</a:t>
            </a:r>
            <a:r>
              <a:rPr sz="1400" dirty="0"/>
              <a:t> </a:t>
            </a:r>
            <a:r>
              <a:rPr lang="en-US" sz="1400" dirty="0" err="1"/>
              <a:t>Mendeley</a:t>
            </a:r>
            <a:r>
              <a:rPr lang="ka-GE" sz="1400" dirty="0"/>
              <a:t>-ში</a:t>
            </a:r>
            <a:r>
              <a:rPr sz="1400" dirty="0"/>
              <a:t>. </a:t>
            </a:r>
            <a:r>
              <a:rPr sz="1400" dirty="0" err="1"/>
              <a:t>დოკუმენტში</a:t>
            </a:r>
            <a:r>
              <a:rPr sz="1400" dirty="0"/>
              <a:t> </a:t>
            </a:r>
            <a:r>
              <a:rPr sz="1400" dirty="0" err="1"/>
              <a:t>იგულისხმება</a:t>
            </a:r>
            <a:r>
              <a:rPr sz="1400" dirty="0"/>
              <a:t> </a:t>
            </a:r>
            <a:r>
              <a:rPr sz="1400" dirty="0" err="1"/>
              <a:t>სამეცნიერო</a:t>
            </a:r>
            <a:r>
              <a:rPr sz="1400" dirty="0"/>
              <a:t> </a:t>
            </a:r>
            <a:r>
              <a:rPr sz="1400" dirty="0" err="1"/>
              <a:t>სტატიის</a:t>
            </a:r>
            <a:r>
              <a:rPr sz="1400" dirty="0"/>
              <a:t> </a:t>
            </a:r>
            <a:r>
              <a:rPr lang="en-US" sz="1400" dirty="0"/>
              <a:t>PDF</a:t>
            </a:r>
            <a:r>
              <a:rPr lang="ka-GE" sz="1400" dirty="0"/>
              <a:t> ვერსია. გარდა სტატიის სრული ვერსიისა ასეთი დოკუმენტი მოიცავს დეტალებს, რომლების აუცილებელია სტატიის მითითებისთვის. როგორც წესი ესაა საკვანძო ინფორმაცია სტატიის შესახებ: ავტორების გვარები, სტატიის სათაური, გამომცემელი და ა.შ.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400" dirty="0" err="1"/>
              <a:t>Mendeley</a:t>
            </a:r>
            <a:r>
              <a:rPr lang="en-US" sz="1400" dirty="0"/>
              <a:t> </a:t>
            </a:r>
            <a:r>
              <a:rPr lang="ka-GE" sz="1400" dirty="0"/>
              <a:t>მუშაობს დოკუმენტებშიც და რეფერენსებშიც. დოკუმენტი </a:t>
            </a:r>
            <a:r>
              <a:rPr lang="en-US" sz="1400" dirty="0"/>
              <a:t>PDF </a:t>
            </a:r>
            <a:r>
              <a:rPr lang="ka-GE" sz="1400" dirty="0"/>
              <a:t>ფორმატშია. პროგრამა ფაილში უყურებს პუბლიკაციის კონტენტს, მეტამონაცემებს (</a:t>
            </a:r>
            <a:r>
              <a:rPr lang="en-US" sz="1400" dirty="0"/>
              <a:t>metadata</a:t>
            </a:r>
            <a:r>
              <a:rPr lang="ka-GE" sz="1400" dirty="0"/>
              <a:t>), ან დეტალურ ინფორმაციას, რომელიც ჩართულია ფაილში გამომცემლის მიერ. ამ ინფორმაციაზე დაყრდნობით პროგრამა აწარმოებს რეფერენსებს. 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შეამოწმეთ</a:t>
            </a:r>
            <a:r>
              <a:rPr sz="1400" dirty="0"/>
              <a:t> </a:t>
            </a:r>
            <a:r>
              <a:rPr sz="1400" dirty="0" err="1"/>
              <a:t>და</a:t>
            </a:r>
            <a:r>
              <a:rPr sz="1400" dirty="0"/>
              <a:t> </a:t>
            </a:r>
            <a:r>
              <a:rPr sz="1400" dirty="0" err="1"/>
              <a:t>საჭიროების</a:t>
            </a:r>
            <a:r>
              <a:rPr sz="1400" dirty="0"/>
              <a:t> </a:t>
            </a:r>
            <a:r>
              <a:rPr sz="1400" dirty="0" err="1"/>
              <a:t>შემთხვევაში</a:t>
            </a:r>
            <a:r>
              <a:rPr sz="1400" dirty="0"/>
              <a:t> </a:t>
            </a:r>
            <a:r>
              <a:rPr sz="1400" dirty="0" err="1"/>
              <a:t>გაასწორეთ</a:t>
            </a:r>
            <a:r>
              <a:rPr sz="1400" dirty="0"/>
              <a:t> </a:t>
            </a:r>
            <a:r>
              <a:rPr sz="1400" dirty="0" err="1"/>
              <a:t>რეფერენსების</a:t>
            </a:r>
            <a:r>
              <a:rPr sz="1400" dirty="0"/>
              <a:t> </a:t>
            </a:r>
            <a:r>
              <a:rPr sz="1400" dirty="0" err="1"/>
              <a:t>მონაცემები</a:t>
            </a:r>
            <a:r>
              <a:rPr sz="1400" dirty="0"/>
              <a:t>, </a:t>
            </a:r>
            <a:r>
              <a:rPr sz="1400" dirty="0" err="1"/>
              <a:t>რადგანაც</a:t>
            </a:r>
            <a:r>
              <a:rPr sz="1400" dirty="0"/>
              <a:t> </a:t>
            </a:r>
            <a:r>
              <a:rPr sz="1400" dirty="0" err="1"/>
              <a:t>პროგრამამ</a:t>
            </a:r>
            <a:r>
              <a:rPr sz="1400" dirty="0"/>
              <a:t> </a:t>
            </a:r>
            <a:r>
              <a:rPr sz="1400" dirty="0" err="1"/>
              <a:t>შეიძლება</a:t>
            </a:r>
            <a:r>
              <a:rPr sz="1400" dirty="0"/>
              <a:t> </a:t>
            </a:r>
            <a:r>
              <a:rPr sz="1400" dirty="0" err="1"/>
              <a:t>ეს</a:t>
            </a:r>
            <a:r>
              <a:rPr sz="1400" dirty="0"/>
              <a:t> </a:t>
            </a:r>
            <a:r>
              <a:rPr sz="1400" dirty="0" err="1"/>
              <a:t>არაკორექტულად</a:t>
            </a:r>
            <a:r>
              <a:rPr sz="1400" dirty="0"/>
              <a:t> </a:t>
            </a:r>
            <a:r>
              <a:rPr sz="1400" dirty="0" err="1"/>
              <a:t>გააკეთოს</a:t>
            </a:r>
            <a:r>
              <a:rPr sz="1400" dirty="0"/>
              <a:t>, </a:t>
            </a:r>
            <a:r>
              <a:rPr sz="1400" dirty="0" err="1"/>
              <a:t>ხოლო</a:t>
            </a:r>
            <a:r>
              <a:rPr sz="1400" dirty="0"/>
              <a:t> </a:t>
            </a:r>
            <a:r>
              <a:rPr sz="1400" dirty="0" err="1"/>
              <a:t>რეფერენსის</a:t>
            </a:r>
            <a:r>
              <a:rPr sz="1400" dirty="0"/>
              <a:t> </a:t>
            </a:r>
            <a:r>
              <a:rPr sz="1400" dirty="0" err="1"/>
              <a:t>მონაცემების</a:t>
            </a:r>
            <a:r>
              <a:rPr sz="1400" dirty="0"/>
              <a:t> </a:t>
            </a:r>
            <a:r>
              <a:rPr sz="1400" dirty="0" err="1"/>
              <a:t>სისწორე</a:t>
            </a:r>
            <a:r>
              <a:rPr sz="1400" dirty="0"/>
              <a:t>/</a:t>
            </a:r>
            <a:r>
              <a:rPr sz="1400" dirty="0" err="1"/>
              <a:t>სიზუსტე</a:t>
            </a:r>
            <a:r>
              <a:rPr sz="1400" dirty="0"/>
              <a:t> </a:t>
            </a:r>
            <a:r>
              <a:rPr sz="1400" dirty="0" err="1"/>
              <a:t>მნიშვნელოვანია</a:t>
            </a:r>
            <a:r>
              <a:rPr sz="1400" dirty="0"/>
              <a:t>. </a:t>
            </a:r>
          </a:p>
          <a:p>
            <a:pPr lvl="0">
              <a:lnSpc>
                <a:spcPct val="117999"/>
              </a:lnSpc>
              <a:defRPr sz="1800"/>
            </a:pPr>
            <a:endParaRPr lang="x-none" sz="1400"/>
          </a:p>
          <a:p>
            <a:pPr lvl="0">
              <a:lnSpc>
                <a:spcPct val="117999"/>
              </a:lnSpc>
              <a:defRPr sz="1800"/>
            </a:pPr>
            <a:r>
              <a:rPr lang="x-none" sz="1400"/>
              <a:t>გაითვალისწინეთ, რომ თქვენს ბიბლიოთეკაში შეიძლება ინახებოდეს რეფერენსი დოკუმენტის გარეშე. თუ პუბლიკაციის დეტალები თქვენთვის ცნობილია შეგიძლიათ გააკეთოთ ციტირება დოკუმენტის სრული </a:t>
            </a:r>
            <a:r>
              <a:rPr lang="en-US" sz="1400" dirty="0"/>
              <a:t>PDF </a:t>
            </a:r>
            <a:r>
              <a:rPr lang="x-none" sz="1400"/>
              <a:t>ვერიის გარეშეც.</a:t>
            </a: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ასეთი</a:t>
            </a:r>
            <a:r>
              <a:rPr sz="1400" dirty="0"/>
              <a:t> </a:t>
            </a:r>
            <a:r>
              <a:rPr sz="1400" dirty="0" err="1"/>
              <a:t>მიდგომა</a:t>
            </a:r>
            <a:r>
              <a:rPr sz="1400" dirty="0"/>
              <a:t> </a:t>
            </a:r>
            <a:r>
              <a:rPr sz="1400" dirty="0" err="1"/>
              <a:t>ძალიან</a:t>
            </a:r>
            <a:r>
              <a:rPr sz="1400" dirty="0"/>
              <a:t> </a:t>
            </a:r>
            <a:r>
              <a:rPr sz="1400" dirty="0" err="1"/>
              <a:t>მოსახერხებელია</a:t>
            </a:r>
            <a:r>
              <a:rPr sz="1400" dirty="0"/>
              <a:t>, </a:t>
            </a:r>
            <a:r>
              <a:rPr sz="1400" dirty="0" err="1"/>
              <a:t>როდესაც</a:t>
            </a:r>
            <a:r>
              <a:rPr sz="1400" dirty="0"/>
              <a:t> </a:t>
            </a:r>
            <a:r>
              <a:rPr sz="1400" dirty="0" err="1"/>
              <a:t>ციტირებას</a:t>
            </a:r>
            <a:r>
              <a:rPr sz="1400" dirty="0"/>
              <a:t> </a:t>
            </a:r>
            <a:r>
              <a:rPr sz="1400" dirty="0" err="1"/>
              <a:t>უკეთებთ</a:t>
            </a:r>
            <a:r>
              <a:rPr sz="1400" dirty="0"/>
              <a:t>, </a:t>
            </a:r>
            <a:r>
              <a:rPr sz="1400" dirty="0" err="1"/>
              <a:t>მაგალითად</a:t>
            </a:r>
            <a:r>
              <a:rPr sz="1400" dirty="0"/>
              <a:t>, </a:t>
            </a:r>
            <a:r>
              <a:rPr sz="1400" dirty="0" err="1"/>
              <a:t>წიგნს</a:t>
            </a:r>
            <a:r>
              <a:rPr sz="1400" dirty="0"/>
              <a:t>, </a:t>
            </a:r>
            <a:r>
              <a:rPr sz="1400" dirty="0" err="1"/>
              <a:t>რომლის</a:t>
            </a:r>
            <a:r>
              <a:rPr sz="1400" dirty="0"/>
              <a:t> </a:t>
            </a:r>
            <a:r>
              <a:rPr sz="1400" dirty="0" err="1"/>
              <a:t>ელექტრონული</a:t>
            </a:r>
            <a:r>
              <a:rPr sz="1400" dirty="0"/>
              <a:t> </a:t>
            </a:r>
            <a:r>
              <a:rPr sz="1400" dirty="0" err="1"/>
              <a:t>ვერსია</a:t>
            </a:r>
            <a:r>
              <a:rPr sz="1400" dirty="0"/>
              <a:t> </a:t>
            </a:r>
            <a:r>
              <a:rPr sz="1400" dirty="0" err="1"/>
              <a:t>არ</a:t>
            </a:r>
            <a:r>
              <a:rPr sz="1400" dirty="0"/>
              <a:t> </a:t>
            </a:r>
            <a:r>
              <a:rPr sz="1400" dirty="0" err="1"/>
              <a:t>გაქვთ</a:t>
            </a:r>
            <a:r>
              <a:rPr sz="1400" dirty="0"/>
              <a:t>.</a:t>
            </a:r>
            <a:endParaRPr sz="14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-183" y="1137335"/>
            <a:ext cx="9144366" cy="460433"/>
          </a:xfrm>
          <a:prstGeom prst="rect">
            <a:avLst/>
          </a:prstGeom>
          <a:gradFill>
            <a:gsLst>
              <a:gs pos="0">
                <a:srgbClr val="C9CAC9"/>
              </a:gs>
              <a:gs pos="6285">
                <a:srgbClr val="ECECEC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-3" y="6565693"/>
            <a:ext cx="9212390" cy="302079"/>
          </a:xfrm>
          <a:prstGeom prst="rect">
            <a:avLst/>
          </a:prstGeom>
          <a:solidFill>
            <a:srgbClr val="880F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AD1D2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3623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3751374"/>
            <a:ext cx="8229600" cy="31066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1pPr>
            <a:lvl2pPr marL="0" indent="0" algn="ctr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2pPr>
            <a:lvl3pPr marL="0" indent="0" algn="ctr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3pPr>
            <a:lvl4pPr marL="0" indent="0" algn="ctr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4pPr>
            <a:lvl5pPr marL="0" indent="0" algn="ctr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Five</a:t>
            </a:r>
          </a:p>
        </p:txBody>
      </p:sp>
      <p:sp>
        <p:nvSpPr>
          <p:cNvPr id="13" name="Shape 13"/>
          <p:cNvSpPr/>
          <p:nvPr/>
        </p:nvSpPr>
        <p:spPr>
          <a:xfrm>
            <a:off x="-3" y="1116492"/>
            <a:ext cx="9212390" cy="36279"/>
          </a:xfrm>
          <a:prstGeom prst="rect">
            <a:avLst/>
          </a:prstGeom>
          <a:solidFill>
            <a:srgbClr val="880F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AF1F2A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88042" y="810295"/>
            <a:ext cx="2054009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solidFill>
                  <a:srgbClr val="AE1E2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AE1E29"/>
                </a:solidFill>
              </a:rPr>
              <a:t>Organize. Collaborate. Discover.</a:t>
            </a:r>
          </a:p>
        </p:txBody>
      </p:sp>
      <p:sp>
        <p:nvSpPr>
          <p:cNvPr id="15" name="Shape 15"/>
          <p:cNvSpPr/>
          <p:nvPr/>
        </p:nvSpPr>
        <p:spPr>
          <a:xfrm>
            <a:off x="7734175" y="810295"/>
            <a:ext cx="1275507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rgbClr val="AE1E2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AE1E29"/>
                </a:solidFill>
              </a:rPr>
              <a:t>www.mendeley.com</a:t>
            </a:r>
          </a:p>
        </p:txBody>
      </p:sp>
      <p:pic>
        <p:nvPicPr>
          <p:cNvPr id="16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5917" y="107746"/>
            <a:ext cx="3940551" cy="6226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44317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3448536"/>
            <a:ext cx="8229600" cy="34094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1pPr>
            <a:lvl2pPr marL="0" indent="0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2pPr>
            <a:lvl3pPr marL="0" indent="0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3pPr>
            <a:lvl4pPr marL="0" indent="0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4pPr>
            <a:lvl5pPr marL="0" indent="0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4040188" cy="75723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</a:lvl1pPr>
            <a:lvl2pPr marL="0" indent="0">
              <a:buSzTx/>
              <a:buFontTx/>
              <a:buNone/>
            </a:lvl2pPr>
            <a:lvl3pPr marL="0" indent="0">
              <a:buSzTx/>
              <a:buFontTx/>
              <a:buNone/>
            </a:lvl3pPr>
            <a:lvl4pPr marL="0" indent="0">
              <a:buSzTx/>
              <a:buFontTx/>
              <a:buNone/>
            </a:lvl4pPr>
            <a:lvl5pPr marL="0" indent="0">
              <a:buSzTx/>
              <a:buFontTx/>
              <a:buNone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B"/>
                </a:solidFill>
              </a:defRPr>
            </a:lvl1pPr>
            <a:lvl2pPr>
              <a:defRPr>
                <a:solidFill>
                  <a:srgbClr val="3C3C3B"/>
                </a:solidFill>
              </a:defRPr>
            </a:lvl2pPr>
            <a:lvl3pPr>
              <a:defRPr>
                <a:solidFill>
                  <a:srgbClr val="3C3C3B"/>
                </a:solidFill>
              </a:defRPr>
            </a:lvl3pPr>
            <a:lvl4pPr>
              <a:defRPr>
                <a:solidFill>
                  <a:srgbClr val="3C3C3B"/>
                </a:solidFill>
              </a:defRPr>
            </a:lvl4pPr>
            <a:lvl5pPr>
              <a:defRPr>
                <a:solidFill>
                  <a:srgbClr val="3C3C3B"/>
                </a:solidFill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&amp;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9"/>
          <p:cNvGrpSpPr/>
          <p:nvPr/>
        </p:nvGrpSpPr>
        <p:grpSpPr>
          <a:xfrm>
            <a:off x="-4" y="1814471"/>
            <a:ext cx="9144005" cy="4747571"/>
            <a:chOff x="0" y="0"/>
            <a:chExt cx="9144004" cy="4747569"/>
          </a:xfrm>
        </p:grpSpPr>
        <p:pic>
          <p:nvPicPr>
            <p:cNvPr id="37" name="image1.jpeg" descr="Mac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18267" y="0"/>
              <a:ext cx="6925737" cy="47475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image2.jpeg" descr="Mac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3826937" cy="47475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B"/>
                </a:solidFill>
              </a:defRPr>
            </a:lvl1pPr>
            <a:lvl2pPr>
              <a:defRPr>
                <a:solidFill>
                  <a:srgbClr val="3C3C3B"/>
                </a:solidFill>
              </a:defRPr>
            </a:lvl2pPr>
            <a:lvl3pPr>
              <a:defRPr>
                <a:solidFill>
                  <a:srgbClr val="3C3C3B"/>
                </a:solidFill>
              </a:defRPr>
            </a:lvl3pPr>
            <a:lvl4pPr>
              <a:defRPr>
                <a:solidFill>
                  <a:srgbClr val="3C3C3B"/>
                </a:solidFill>
              </a:defRPr>
            </a:lvl4pPr>
            <a:lvl5pPr>
              <a:defRPr>
                <a:solidFill>
                  <a:srgbClr val="3C3C3B"/>
                </a:solidFill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5757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57200" y="5367337"/>
            <a:ext cx="8229600" cy="1490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500">
                <a:solidFill>
                  <a:srgbClr val="3C3C3B"/>
                </a:solidFill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500">
                <a:solidFill>
                  <a:srgbClr val="3C3C3B"/>
                </a:solidFill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500">
                <a:solidFill>
                  <a:srgbClr val="3C3C3B"/>
                </a:solidFill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500">
                <a:solidFill>
                  <a:srgbClr val="3C3C3B"/>
                </a:solidFill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500">
                <a:solidFill>
                  <a:srgbClr val="3C3C3B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3C3C3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3C3C3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3C3C3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3C3C3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3C3C3B"/>
                </a:solidFill>
              </a:rPr>
              <a:t>Body Level Five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3" y="6565693"/>
            <a:ext cx="9212390" cy="302079"/>
          </a:xfrm>
          <a:prstGeom prst="rect">
            <a:avLst/>
          </a:prstGeom>
          <a:solidFill>
            <a:srgbClr val="880F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791223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" name="image1.png" descr="Logo-01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877538" y="181429"/>
            <a:ext cx="2119877" cy="41809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2569308"/>
            <a:ext cx="8229600" cy="428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553200" y="6278071"/>
            <a:ext cx="2133600" cy="2438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b">
            <a:spAutoFit/>
          </a:bodyPr>
          <a:lstStyle>
            <a:lvl1pPr algn="r">
              <a:defRPr sz="1000">
                <a:solidFill>
                  <a:srgbClr val="8F8F8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1pPr>
      <a:lvl2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2pPr>
      <a:lvl3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3pPr>
      <a:lvl4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4pPr>
      <a:lvl5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5pPr>
      <a:lvl6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6pPr>
      <a:lvl7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7pPr>
      <a:lvl8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8pPr>
      <a:lvl9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9pPr>
    </p:titleStyle>
    <p:bodyStyle>
      <a:lvl1pPr marL="177800" indent="-177800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1pPr>
      <a:lvl2pPr marL="541337" indent="-269875" defTabSz="457200">
        <a:spcBef>
          <a:spcPts val="400"/>
        </a:spcBef>
        <a:buSzPct val="100000"/>
        <a:buFont typeface="Arial"/>
        <a:buChar char="–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2pPr>
      <a:lvl3pPr marL="804862" indent="-228600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3pPr>
      <a:lvl4pPr marL="1120456" indent="-274319" defTabSz="457200">
        <a:spcBef>
          <a:spcPts val="400"/>
        </a:spcBef>
        <a:buSzPct val="100000"/>
        <a:buFont typeface="Arial"/>
        <a:buChar char="–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4pPr>
      <a:lvl5pPr marL="1491672" indent="-374072" defTabSz="457200">
        <a:spcBef>
          <a:spcPts val="400"/>
        </a:spcBef>
        <a:buSzPct val="100000"/>
        <a:buFont typeface="Arial"/>
        <a:buChar char="»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5pPr>
      <a:lvl6pPr marL="2491738" indent="-205738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6pPr>
      <a:lvl7pPr marL="2948938" indent="-205738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7pPr>
      <a:lvl8pPr marL="3406140" indent="-205738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8pPr>
      <a:lvl9pPr marL="3863340" indent="-205740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9pPr>
    </p:bodyStyle>
    <p:otherStyle>
      <a:lvl1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1pPr>
      <a:lvl2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2pPr>
      <a:lvl3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3pPr>
      <a:lvl4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4pPr>
      <a:lvl5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5pPr>
      <a:lvl6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6pPr>
      <a:lvl7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7pPr>
      <a:lvl8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8pPr>
      <a:lvl9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community.mendeley.com/guid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mendeley.com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hyperlink" Target="http://feedback.mendeley.com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6553200" y="6278071"/>
            <a:ext cx="2133600" cy="2438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448055">
              <a:defRPr sz="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8F8F8F"/>
                </a:solidFill>
              </a:rPr>
              <a:t>1</a:t>
            </a:fld>
            <a:endParaRPr sz="900">
              <a:solidFill>
                <a:srgbClr val="8F8F8F"/>
              </a:solidFill>
            </a:endParaRPr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457200" y="1752599"/>
            <a:ext cx="8229600" cy="220980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dirty="0" err="1">
                <a:latin typeface="Sylfaen" panose="010A0502050306030303" pitchFamily="18" charset="0"/>
              </a:rPr>
              <a:t>Mendeley</a:t>
            </a:r>
            <a:r>
              <a:rPr lang="en-US" sz="4800" dirty="0">
                <a:latin typeface="Sylfaen" panose="010A0502050306030303" pitchFamily="18" charset="0"/>
              </a:rPr>
              <a:t>-</a:t>
            </a:r>
            <a:r>
              <a:rPr lang="ka-GE" sz="4800" dirty="0">
                <a:latin typeface="Sylfaen" panose="010A0502050306030303" pitchFamily="18" charset="0"/>
              </a:rPr>
              <a:t>ს წარმოდგენა და შესაძლებლობები</a:t>
            </a:r>
            <a:endParaRPr sz="4800" dirty="0">
              <a:solidFill>
                <a:srgbClr val="1E1E1E"/>
              </a:solidFill>
              <a:latin typeface="Sylfaen" panose="010A050205030603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D"/>
                </a:solidFill>
              </a:rPr>
              <a:t>დოკუმენტების</a:t>
            </a:r>
            <a:r>
              <a:rPr sz="4000" dirty="0" smtClean="0">
                <a:solidFill>
                  <a:srgbClr val="1E1E1D"/>
                </a:solidFill>
              </a:rPr>
              <a:t> </a:t>
            </a:r>
            <a:r>
              <a:rPr sz="4000" dirty="0" err="1" smtClean="0">
                <a:solidFill>
                  <a:srgbClr val="1E1E1D"/>
                </a:solidFill>
              </a:rPr>
              <a:t>დამატება</a:t>
            </a:r>
            <a:endParaRPr sz="4000" dirty="0">
              <a:solidFill>
                <a:srgbClr val="1E1E1D"/>
              </a:solidFill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530122" y="1931615"/>
            <a:ext cx="4681727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თქვენს</a:t>
            </a:r>
            <a:r>
              <a:rPr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კომპიუტერში</a:t>
            </a:r>
            <a:r>
              <a:rPr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მონიშნეთ</a:t>
            </a:r>
            <a:r>
              <a:rPr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ფაილი</a:t>
            </a:r>
            <a:r>
              <a:rPr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,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ან</a:t>
            </a:r>
            <a:r>
              <a:rPr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საქაღალდე</a:t>
            </a:r>
            <a:r>
              <a:rPr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, </a:t>
            </a:r>
            <a:r>
              <a:rPr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რომლის</a:t>
            </a:r>
            <a:r>
              <a:rPr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დამატებაც</a:t>
            </a:r>
            <a:r>
              <a:rPr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გსურთ</a:t>
            </a:r>
            <a:r>
              <a:rPr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endParaRPr dirty="0">
              <a:solidFill>
                <a:srgbClr val="1E1E1D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530122" y="3027109"/>
            <a:ext cx="1649473" cy="36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E1E1D"/>
                </a:solidFill>
              </a:rPr>
              <a:t>Watch a folder </a:t>
            </a:r>
          </a:p>
        </p:txBody>
      </p:sp>
      <p:sp>
        <p:nvSpPr>
          <p:cNvPr id="138" name="Shape 138"/>
          <p:cNvSpPr/>
          <p:nvPr/>
        </p:nvSpPr>
        <p:spPr>
          <a:xfrm>
            <a:off x="457200" y="3657600"/>
            <a:ext cx="2206652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ka-GE"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დაამატეთ რეფერენსი </a:t>
            </a:r>
            <a:r>
              <a:rPr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დეტალების</a:t>
            </a:r>
            <a:r>
              <a:rPr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ხელით</a:t>
            </a:r>
            <a:r>
              <a:rPr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შეყვანით</a:t>
            </a:r>
            <a:endParaRPr dirty="0">
              <a:solidFill>
                <a:srgbClr val="1E1E1D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139" name="image2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7801" y="2682169"/>
            <a:ext cx="5832525" cy="2954689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140" name="Shape 140"/>
          <p:cNvSpPr/>
          <p:nvPr/>
        </p:nvSpPr>
        <p:spPr>
          <a:xfrm flipV="1">
            <a:off x="1551454" y="3028088"/>
            <a:ext cx="1544235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1552465" y="2578319"/>
            <a:ext cx="3" cy="455805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 flipV="1">
            <a:off x="2045729" y="3230116"/>
            <a:ext cx="1049959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 flipV="1">
            <a:off x="1525861" y="3405675"/>
            <a:ext cx="1569828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1552465" y="3295813"/>
            <a:ext cx="3" cy="455805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5421738" y="1874034"/>
            <a:ext cx="338874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განახორციელეთ</a:t>
            </a:r>
            <a:r>
              <a:rPr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იმპორტი</a:t>
            </a:r>
            <a:r>
              <a:rPr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სხვა</a:t>
            </a:r>
            <a:r>
              <a:rPr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პროგრამებიდან</a:t>
            </a:r>
            <a:r>
              <a:rPr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, </a:t>
            </a:r>
            <a:r>
              <a:rPr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ან</a:t>
            </a:r>
            <a:r>
              <a:rPr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BibTeX-დან</a:t>
            </a:r>
            <a:endParaRPr dirty="0">
              <a:solidFill>
                <a:srgbClr val="1E1E1D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6419786" y="2426204"/>
            <a:ext cx="3" cy="1228752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animBg="1" advAuto="0"/>
      <p:bldP spid="138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D"/>
                </a:solidFill>
              </a:rPr>
              <a:t>ახალი</a:t>
            </a:r>
            <a:r>
              <a:rPr sz="4000" dirty="0" smtClean="0">
                <a:solidFill>
                  <a:srgbClr val="1E1E1D"/>
                </a:solidFill>
              </a:rPr>
              <a:t> </a:t>
            </a:r>
            <a:r>
              <a:rPr sz="4000" dirty="0" err="1" smtClean="0">
                <a:solidFill>
                  <a:srgbClr val="1E1E1D"/>
                </a:solidFill>
              </a:rPr>
              <a:t>კვლევების</a:t>
            </a:r>
            <a:r>
              <a:rPr sz="4000" dirty="0" smtClean="0">
                <a:solidFill>
                  <a:srgbClr val="1E1E1D"/>
                </a:solidFill>
              </a:rPr>
              <a:t> </a:t>
            </a:r>
            <a:r>
              <a:rPr sz="4000" dirty="0" err="1" smtClean="0">
                <a:solidFill>
                  <a:srgbClr val="1E1E1D"/>
                </a:solidFill>
              </a:rPr>
              <a:t>მოძიება</a:t>
            </a:r>
            <a:endParaRPr sz="4000" dirty="0">
              <a:solidFill>
                <a:srgbClr val="1E1E1D"/>
              </a:solidFill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816952" y="1929519"/>
            <a:ext cx="2702176" cy="376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 dirty="0" err="1">
                <a:solidFill>
                  <a:srgbClr val="1E1E1D"/>
                </a:solidFill>
              </a:rPr>
              <a:t>Mendeley</a:t>
            </a:r>
            <a:r>
              <a:rPr b="1" dirty="0">
                <a:solidFill>
                  <a:srgbClr val="1E1E1D"/>
                </a:solidFill>
              </a:rPr>
              <a:t> Web Importer</a:t>
            </a:r>
          </a:p>
        </p:txBody>
      </p:sp>
      <p:pic>
        <p:nvPicPr>
          <p:cNvPr id="152" name="image2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4024" y="2552001"/>
            <a:ext cx="3942923" cy="2903604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153" name="Shape 153"/>
          <p:cNvSpPr/>
          <p:nvPr/>
        </p:nvSpPr>
        <p:spPr>
          <a:xfrm>
            <a:off x="4882253" y="1929519"/>
            <a:ext cx="3168748" cy="376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1E1E1D"/>
                </a:solidFill>
              </a:rPr>
              <a:t>Mendeley Research Catalog</a:t>
            </a:r>
          </a:p>
        </p:txBody>
      </p:sp>
      <p:pic>
        <p:nvPicPr>
          <p:cNvPr id="154" name="image2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4551" y="2528218"/>
            <a:ext cx="3187581" cy="2951079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animBg="1" advAuto="0"/>
      <p:bldP spid="153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smtClean="0">
                <a:solidFill>
                  <a:srgbClr val="1E1E1D"/>
                </a:solidFill>
              </a:rPr>
              <a:t>Sync - </a:t>
            </a:r>
            <a:r>
              <a:rPr sz="4000" dirty="0" err="1" smtClean="0">
                <a:solidFill>
                  <a:srgbClr val="1E1E1D"/>
                </a:solidFill>
              </a:rPr>
              <a:t>სინქრონიზაცია</a:t>
            </a:r>
            <a:endParaRPr sz="4000" dirty="0">
              <a:solidFill>
                <a:srgbClr val="1E1E1D"/>
              </a:solidFill>
            </a:endParaRPr>
          </a:p>
        </p:txBody>
      </p:sp>
      <p:pic>
        <p:nvPicPr>
          <p:cNvPr id="159" name="image3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1349" y="1826479"/>
            <a:ext cx="5276688" cy="1618038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160" name="Shape 160"/>
          <p:cNvSpPr/>
          <p:nvPr/>
        </p:nvSpPr>
        <p:spPr>
          <a:xfrm flipH="1" flipV="1">
            <a:off x="6152730" y="2303710"/>
            <a:ext cx="1839207" cy="3"/>
          </a:xfrm>
          <a:prstGeom prst="line">
            <a:avLst/>
          </a:prstGeom>
          <a:ln w="762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161" name="image3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5060" y="4200306"/>
            <a:ext cx="1706136" cy="98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3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39274" y="4087304"/>
            <a:ext cx="1893087" cy="1215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34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45826" y="4322397"/>
            <a:ext cx="668817" cy="745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34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56991" y="4322397"/>
            <a:ext cx="668819" cy="745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3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50442" y="4200306"/>
            <a:ext cx="1278500" cy="989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D"/>
                </a:solidFill>
              </a:rPr>
              <a:t>მართეთ</a:t>
            </a:r>
            <a:r>
              <a:rPr sz="4000" dirty="0" smtClean="0">
                <a:solidFill>
                  <a:srgbClr val="1E1E1D"/>
                </a:solidFill>
              </a:rPr>
              <a:t> </a:t>
            </a:r>
            <a:r>
              <a:rPr sz="4000" dirty="0" err="1" smtClean="0">
                <a:solidFill>
                  <a:srgbClr val="1E1E1D"/>
                </a:solidFill>
              </a:rPr>
              <a:t>თქვენი</a:t>
            </a:r>
            <a:r>
              <a:rPr sz="4000" dirty="0" smtClean="0">
                <a:solidFill>
                  <a:srgbClr val="1E1E1D"/>
                </a:solidFill>
              </a:rPr>
              <a:t> </a:t>
            </a:r>
            <a:r>
              <a:rPr sz="4000" dirty="0" err="1" smtClean="0">
                <a:solidFill>
                  <a:srgbClr val="1E1E1D"/>
                </a:solidFill>
              </a:rPr>
              <a:t>ბიბლიოთეკა</a:t>
            </a:r>
            <a:endParaRPr sz="4000" dirty="0">
              <a:solidFill>
                <a:srgbClr val="1E1E1D"/>
              </a:solidFill>
            </a:endParaRPr>
          </a:p>
        </p:txBody>
      </p:sp>
      <p:pic>
        <p:nvPicPr>
          <p:cNvPr id="176" name="image3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6206" y="1998079"/>
            <a:ext cx="5314856" cy="3532842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177" name="Shape 177"/>
          <p:cNvSpPr/>
          <p:nvPr/>
        </p:nvSpPr>
        <p:spPr>
          <a:xfrm>
            <a:off x="4620809" y="3556958"/>
            <a:ext cx="276877" cy="276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4416449" y="2993037"/>
            <a:ext cx="276862" cy="276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4204942" y="4683690"/>
            <a:ext cx="276862" cy="276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flipV="1">
            <a:off x="4700385" y="3111037"/>
            <a:ext cx="2782965" cy="3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4836995" y="2791678"/>
            <a:ext cx="1485934" cy="211109"/>
          </a:xfrm>
          <a:prstGeom prst="rect">
            <a:avLst/>
          </a:pr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6333818" y="2897229"/>
            <a:ext cx="1158823" cy="3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 flipV="1">
            <a:off x="7496109" y="1972004"/>
            <a:ext cx="3" cy="937930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7483350" y="1982829"/>
            <a:ext cx="197044" cy="3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7699161" y="1345053"/>
            <a:ext cx="1448469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მასალის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დასალაგებლად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გამოიყენეთ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სვეტების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სათაურები</a:t>
            </a:r>
            <a:endParaRPr sz="1400" dirty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7543800" y="2590800"/>
            <a:ext cx="1684757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ნიშანი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რომელიც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x-none" sz="1400" smtClean="0">
                <a:latin typeface="Calibri"/>
                <a:ea typeface="Calibri"/>
                <a:cs typeface="Calibri"/>
                <a:sym typeface="Calibri"/>
              </a:rPr>
              <a:t>მიუთითებს გაქვთ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x-none" sz="1400" smtClean="0">
                <a:latin typeface="Calibri"/>
                <a:ea typeface="Calibri"/>
                <a:cs typeface="Calibri"/>
                <a:sym typeface="Calibri"/>
              </a:rPr>
              <a:t>თუ არა წაკითხული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x-none" sz="1400" smtClean="0">
                <a:latin typeface="Calibri"/>
                <a:ea typeface="Calibri"/>
                <a:cs typeface="Calibri"/>
                <a:sym typeface="Calibri"/>
              </a:rPr>
              <a:t>შესაბამისი მასალა</a:t>
            </a:r>
            <a:endParaRPr sz="1400" dirty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4892430" y="3695403"/>
            <a:ext cx="2797200" cy="3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7699161" y="3469914"/>
            <a:ext cx="1389804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PDF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ღილაკი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ახლავს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მასალას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რომელიც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შეგიძლიათ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გახსნათ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PDF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Reader-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ით</a:t>
            </a:r>
            <a:endParaRPr sz="1400" dirty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4492024" y="4817143"/>
            <a:ext cx="2752642" cy="3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 flipV="1">
            <a:off x="7228320" y="4804444"/>
            <a:ext cx="3" cy="523241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7250979" y="5312535"/>
            <a:ext cx="490262" cy="3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7699161" y="5050437"/>
            <a:ext cx="132247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მონიშნეთ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ვარსკვლავით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რჩეული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მასალა</a:t>
            </a:r>
            <a:endParaRPr sz="1400" dirty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image3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050" y="2262109"/>
            <a:ext cx="508002" cy="431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39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050" y="2989980"/>
            <a:ext cx="508002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40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050" y="5173588"/>
            <a:ext cx="508002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4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3692449"/>
            <a:ext cx="546102" cy="431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4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050" y="4458418"/>
            <a:ext cx="508002" cy="444503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560447" y="2074204"/>
            <a:ext cx="188032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თქვენი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პერსონალური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ბიბლიოთეკის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სრული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ჩამონათვალი</a:t>
            </a:r>
            <a:endParaRPr sz="1400" dirty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560448" y="2823610"/>
            <a:ext cx="157735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ბოლო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ორი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კვირის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მანძილზე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დამატებული</a:t>
            </a:r>
            <a:endParaRPr sz="1400" dirty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560448" y="3588865"/>
            <a:ext cx="130965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წვდომა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ბოლოს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წაკითხულ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მასალაზე</a:t>
            </a:r>
            <a:endParaRPr sz="1400" dirty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560448" y="4311098"/>
            <a:ext cx="150522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მასალა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რომელიც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ვარსკვლავით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მონიშნეთ</a:t>
            </a:r>
            <a:endParaRPr sz="1400" dirty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60448" y="5108423"/>
            <a:ext cx="150522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მასალა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რომელიც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საჭიროებს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გადახედვას</a:t>
            </a:r>
            <a:endParaRPr sz="1400" dirty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2093795" y="3206544"/>
            <a:ext cx="1485934" cy="713743"/>
          </a:xfrm>
          <a:prstGeom prst="rect">
            <a:avLst/>
          </a:pr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xfrm>
            <a:off x="6553200" y="6278071"/>
            <a:ext cx="2133600" cy="2438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448055">
              <a:defRPr sz="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8F8F8F"/>
                </a:solidFill>
              </a:rPr>
              <a:t>14</a:t>
            </a:fld>
            <a:endParaRPr sz="900">
              <a:solidFill>
                <a:srgbClr val="8F8F8F"/>
              </a:solidFill>
            </a:endParaRPr>
          </a:p>
        </p:txBody>
      </p:sp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b="1" dirty="0" err="1" smtClean="0">
                <a:solidFill>
                  <a:srgbClr val="1E1E1D"/>
                </a:solidFill>
              </a:rPr>
              <a:t>შექმენით</a:t>
            </a:r>
            <a:r>
              <a:rPr sz="4000" b="1" dirty="0" smtClean="0">
                <a:solidFill>
                  <a:srgbClr val="1E1E1D"/>
                </a:solidFill>
              </a:rPr>
              <a:t> </a:t>
            </a:r>
            <a:r>
              <a:rPr sz="4000" b="1" dirty="0" err="1" smtClean="0">
                <a:solidFill>
                  <a:srgbClr val="1E1E1D"/>
                </a:solidFill>
              </a:rPr>
              <a:t>და</a:t>
            </a:r>
            <a:r>
              <a:rPr sz="4000" b="1" dirty="0" smtClean="0">
                <a:solidFill>
                  <a:srgbClr val="1E1E1D"/>
                </a:solidFill>
              </a:rPr>
              <a:t> </a:t>
            </a:r>
            <a:r>
              <a:rPr sz="4000" b="1" dirty="0" err="1" smtClean="0">
                <a:solidFill>
                  <a:srgbClr val="1E1E1D"/>
                </a:solidFill>
              </a:rPr>
              <a:t>გამოიყენეთ</a:t>
            </a:r>
            <a:r>
              <a:rPr sz="4000" b="1" dirty="0" smtClean="0">
                <a:solidFill>
                  <a:srgbClr val="1E1E1D"/>
                </a:solidFill>
              </a:rPr>
              <a:t> </a:t>
            </a:r>
            <a:r>
              <a:rPr sz="4000" b="1" dirty="0" err="1" smtClean="0">
                <a:solidFill>
                  <a:srgbClr val="1E1E1D"/>
                </a:solidFill>
              </a:rPr>
              <a:t>საქაღალდეები</a:t>
            </a:r>
            <a:endParaRPr sz="4000" b="1" dirty="0">
              <a:solidFill>
                <a:srgbClr val="1E1E1D"/>
              </a:solidFill>
            </a:endParaRPr>
          </a:p>
        </p:txBody>
      </p:sp>
      <p:pic>
        <p:nvPicPr>
          <p:cNvPr id="209" name="image4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6872" y="2230665"/>
            <a:ext cx="4471965" cy="2980323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210" name="Shape 210"/>
          <p:cNvSpPr/>
          <p:nvPr/>
        </p:nvSpPr>
        <p:spPr>
          <a:xfrm flipH="1" flipV="1">
            <a:off x="2988280" y="4936113"/>
            <a:ext cx="3208884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 flipH="1" flipV="1">
            <a:off x="2666548" y="2379180"/>
            <a:ext cx="3441930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 flipH="1" flipV="1">
            <a:off x="2837565" y="3657648"/>
            <a:ext cx="3441930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6347421" y="1981200"/>
            <a:ext cx="2737929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რეფერენსები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რომლებიც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არ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არის</a:t>
            </a:r>
            <a:endParaRPr sz="1400" dirty="0" smtClean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საქაღალდეში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დამატებული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შუა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პანელში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გამოჩნდება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არასორტირებულად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‘</a:t>
            </a:r>
            <a:r>
              <a:rPr sz="1400"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unsorted’</a:t>
            </a:r>
          </a:p>
        </p:txBody>
      </p:sp>
      <p:sp>
        <p:nvSpPr>
          <p:cNvPr id="214" name="Shape 214"/>
          <p:cNvSpPr/>
          <p:nvPr/>
        </p:nvSpPr>
        <p:spPr>
          <a:xfrm>
            <a:off x="6361586" y="3048000"/>
            <a:ext cx="2249014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შექმნილი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საქაღალდეები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გამოჩნდება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‘unsorted’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საქაღალდის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დაბლა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საქაღალდეები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შეგიძლიათ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დაალაგოთ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თქვენი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სურვილისამებრ</a:t>
            </a:r>
            <a:endParaRPr sz="1400" dirty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6390135" y="4750713"/>
            <a:ext cx="276518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ახალი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საქაღალდის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შესაქმნელად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გამოიყენეთ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‘Create </a:t>
            </a:r>
            <a:r>
              <a:rPr sz="1400"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Folder’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ოფცია</a:t>
            </a:r>
            <a:endParaRPr sz="1400" dirty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D"/>
                </a:solidFill>
              </a:rPr>
              <a:t>ძიება</a:t>
            </a:r>
            <a:endParaRPr sz="4000" dirty="0">
              <a:solidFill>
                <a:srgbClr val="1E1E1D"/>
              </a:solidFill>
            </a:endParaRPr>
          </a:p>
        </p:txBody>
      </p:sp>
      <p:pic>
        <p:nvPicPr>
          <p:cNvPr id="220" name="image4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544" y="1893148"/>
            <a:ext cx="5617353" cy="358518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 flipH="1">
            <a:off x="5834743" y="1982441"/>
            <a:ext cx="977415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 flipH="1" flipV="1">
            <a:off x="4419529" y="2665812"/>
            <a:ext cx="2396907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 flipH="1" flipV="1">
            <a:off x="1130230" y="3261333"/>
            <a:ext cx="5682071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 flipH="1">
            <a:off x="4409768" y="2322975"/>
            <a:ext cx="977415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5277722" y="2301420"/>
            <a:ext cx="3" cy="1775482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 flipH="1">
            <a:off x="5197995" y="4130071"/>
            <a:ext cx="1580264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6930138" y="1778913"/>
            <a:ext cx="206146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latin typeface="Calibri"/>
                <a:ea typeface="Calibri"/>
                <a:cs typeface="Calibri"/>
                <a:sym typeface="Calibri"/>
              </a:rPr>
              <a:t>ძიების</a:t>
            </a:r>
            <a:r>
              <a:rPr sz="1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latin typeface="Calibri"/>
                <a:ea typeface="Calibri"/>
                <a:cs typeface="Calibri"/>
                <a:sym typeface="Calibri"/>
              </a:rPr>
              <a:t>ველში</a:t>
            </a:r>
            <a:r>
              <a:rPr sz="1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latin typeface="Calibri"/>
                <a:ea typeface="Calibri"/>
                <a:cs typeface="Calibri"/>
                <a:sym typeface="Calibri"/>
              </a:rPr>
              <a:t>შეიყვანეთ</a:t>
            </a:r>
            <a:r>
              <a:rPr sz="1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latin typeface="Calibri"/>
                <a:ea typeface="Calibri"/>
                <a:cs typeface="Calibri"/>
                <a:sym typeface="Calibri"/>
              </a:rPr>
              <a:t>სასურველი</a:t>
            </a:r>
            <a:r>
              <a:rPr sz="1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latin typeface="Calibri"/>
                <a:ea typeface="Calibri"/>
                <a:cs typeface="Calibri"/>
                <a:sym typeface="Calibri"/>
              </a:rPr>
              <a:t>ტერმინი</a:t>
            </a:r>
            <a:endParaRPr sz="1400" dirty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6934200" y="2362200"/>
            <a:ext cx="214161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მთავარ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პანელში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მოხდება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შესაბამისი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გაფილტვრა</a:t>
            </a:r>
            <a:endParaRPr sz="1400" dirty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6934200" y="2895600"/>
            <a:ext cx="218810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დაწკაპეთ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სასურველ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საქაღალდეზე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თუ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გსურთ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განახორციელოთ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ძიება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ამ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საქაღალდეში</a:t>
            </a:r>
            <a:endParaRPr sz="1400" dirty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6934200" y="3849469"/>
            <a:ext cx="192039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ka-GE" sz="1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საძიებო ფილტრის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ka-GE" sz="1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გასათიშად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დაწკაპეთ</a:t>
            </a:r>
            <a:r>
              <a:rPr sz="1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clear</a:t>
            </a:r>
            <a:r>
              <a:rPr sz="1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ღილაკს</a:t>
            </a:r>
            <a:r>
              <a:rPr sz="1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31" name="Shape 231"/>
          <p:cNvSpPr/>
          <p:nvPr/>
        </p:nvSpPr>
        <p:spPr>
          <a:xfrm>
            <a:off x="6934200" y="4727138"/>
            <a:ext cx="1998945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Mendeley’s</a:t>
            </a:r>
            <a:r>
              <a:rPr sz="1400"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საძიებო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ინსტრუმენტი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ეძებს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როგორც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რეფერენსების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მეტამონაცემებში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ასევე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მასალის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PDF-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ის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სრულ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ტექსტში</a:t>
            </a:r>
            <a:endParaRPr sz="1400" dirty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4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1971" y="1883836"/>
            <a:ext cx="5605817" cy="3585449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D"/>
                </a:solidFill>
              </a:rPr>
              <a:t>ძიება</a:t>
            </a:r>
            <a:endParaRPr sz="4000" dirty="0">
              <a:solidFill>
                <a:srgbClr val="1E1E1D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 flipH="1">
            <a:off x="5062613" y="4436581"/>
            <a:ext cx="1512604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7010400" y="1702713"/>
            <a:ext cx="193322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ka-GE" sz="1400" dirty="0" smtClean="0">
                <a:latin typeface="Calibri"/>
                <a:ea typeface="Calibri"/>
                <a:cs typeface="Calibri"/>
                <a:sym typeface="Calibri"/>
              </a:rPr>
              <a:t>სტატიას შეგიძლიათ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ka-GE" sz="1400" dirty="0" smtClean="0">
                <a:latin typeface="Calibri"/>
                <a:ea typeface="Calibri"/>
                <a:cs typeface="Calibri"/>
                <a:sym typeface="Calibri"/>
              </a:rPr>
              <a:t>დაამატოთ ტეგები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'tags'</a:t>
            </a:r>
            <a:endParaRPr sz="1400" dirty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 flipV="1">
            <a:off x="6470191" y="1970894"/>
            <a:ext cx="3" cy="2434834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40" name="Shape 240"/>
          <p:cNvSpPr/>
          <p:nvPr/>
        </p:nvSpPr>
        <p:spPr>
          <a:xfrm flipH="1">
            <a:off x="6432092" y="1913739"/>
            <a:ext cx="443200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 flipH="1" flipV="1">
            <a:off x="1532014" y="4715981"/>
            <a:ext cx="4386880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42" name="Shape 242"/>
          <p:cNvSpPr/>
          <p:nvPr/>
        </p:nvSpPr>
        <p:spPr>
          <a:xfrm flipV="1">
            <a:off x="5809791" y="2523862"/>
            <a:ext cx="3" cy="2151131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43" name="Shape 243"/>
          <p:cNvSpPr/>
          <p:nvPr/>
        </p:nvSpPr>
        <p:spPr>
          <a:xfrm flipH="1">
            <a:off x="5763224" y="2542838"/>
            <a:ext cx="989382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6980920" y="2286000"/>
            <a:ext cx="2175275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გამოიყენეთ</a:t>
            </a:r>
            <a:r>
              <a:rPr sz="1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ფილტრების</a:t>
            </a:r>
            <a:r>
              <a:rPr sz="1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მენიუ</a:t>
            </a:r>
            <a:r>
              <a:rPr sz="1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Filter Menu, </a:t>
            </a:r>
            <a:r>
              <a:rPr sz="1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თუ</a:t>
            </a:r>
            <a:r>
              <a:rPr sz="1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გსურთ</a:t>
            </a:r>
            <a:r>
              <a:rPr sz="1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მხოლოდ</a:t>
            </a:r>
            <a:r>
              <a:rPr sz="1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იმ</a:t>
            </a:r>
            <a:r>
              <a:rPr sz="1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მასალის</a:t>
            </a:r>
            <a:r>
              <a:rPr sz="1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ნახვა</a:t>
            </a:r>
            <a:r>
              <a:rPr sz="1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1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რომელშიც</a:t>
            </a:r>
            <a:r>
              <a:rPr sz="1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შესაბამისი</a:t>
            </a:r>
            <a:r>
              <a:rPr sz="1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ტეგია</a:t>
            </a:r>
            <a:r>
              <a:rPr sz="1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ჩასმული</a:t>
            </a:r>
            <a:endParaRPr sz="1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7021395" y="3951982"/>
            <a:ext cx="181780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გაფილტვრა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a-GE" sz="1400" dirty="0">
                <a:latin typeface="Calibri"/>
                <a:ea typeface="Calibri"/>
                <a:cs typeface="Calibri"/>
                <a:sym typeface="Calibri"/>
              </a:rPr>
              <a:t>ასევე </a:t>
            </a:r>
            <a:endParaRPr sz="1400" dirty="0" smtClean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შესაძლებელია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ავტორებით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საკვანძო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სიტყვებით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და</a:t>
            </a:r>
            <a:r>
              <a:rPr sz="1400" dirty="0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 dirty="0" err="1" smtClean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პუბლიკაციებით</a:t>
            </a:r>
            <a:endParaRPr sz="1400" dirty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E"/>
                </a:solidFill>
              </a:rPr>
              <a:t>შეამოწმეთ</a:t>
            </a:r>
            <a:r>
              <a:rPr sz="4000" dirty="0" smtClean="0">
                <a:solidFill>
                  <a:srgbClr val="1E1E1E"/>
                </a:solidFill>
              </a:rPr>
              <a:t> </a:t>
            </a:r>
            <a:r>
              <a:rPr sz="4000" dirty="0" err="1" smtClean="0">
                <a:solidFill>
                  <a:srgbClr val="1E1E1E"/>
                </a:solidFill>
              </a:rPr>
              <a:t>დუბლირება</a:t>
            </a:r>
            <a:endParaRPr sz="4000" dirty="0">
              <a:solidFill>
                <a:srgbClr val="1E1E1E"/>
              </a:solidFill>
            </a:endParaRPr>
          </a:p>
        </p:txBody>
      </p:sp>
      <p:pic>
        <p:nvPicPr>
          <p:cNvPr id="250" name="image46.png" descr="duplicate-detection.tif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4241" y="1961445"/>
            <a:ext cx="6651336" cy="4333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47.png" descr="check-duplicates-menu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312" y="1567745"/>
            <a:ext cx="3086101" cy="180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457200" y="3231099"/>
            <a:ext cx="8229600" cy="136207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PDF Viewer</a:t>
            </a:r>
          </a:p>
        </p:txBody>
      </p:sp>
      <p:sp>
        <p:nvSpPr>
          <p:cNvPr id="256" name="Shape 256"/>
          <p:cNvSpPr>
            <a:spLocks noGrp="1"/>
          </p:cNvSpPr>
          <p:nvPr>
            <p:ph type="body" idx="1"/>
          </p:nvPr>
        </p:nvSpPr>
        <p:spPr>
          <a:xfrm>
            <a:off x="457200" y="4595810"/>
            <a:ext cx="8229600" cy="150019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 err="1" smtClean="0">
                <a:solidFill>
                  <a:srgbClr val="8F8F8F"/>
                </a:solidFill>
              </a:rPr>
              <a:t>მონიშნეთ</a:t>
            </a:r>
            <a:r>
              <a:rPr sz="2700" dirty="0" smtClean="0">
                <a:solidFill>
                  <a:srgbClr val="8F8F8F"/>
                </a:solidFill>
              </a:rPr>
              <a:t> </a:t>
            </a:r>
            <a:r>
              <a:rPr sz="2700" dirty="0" err="1" smtClean="0">
                <a:solidFill>
                  <a:srgbClr val="8F8F8F"/>
                </a:solidFill>
              </a:rPr>
              <a:t>და</a:t>
            </a:r>
            <a:r>
              <a:rPr sz="2700" dirty="0" smtClean="0">
                <a:solidFill>
                  <a:srgbClr val="8F8F8F"/>
                </a:solidFill>
              </a:rPr>
              <a:t> </a:t>
            </a:r>
            <a:r>
              <a:rPr sz="2700" dirty="0" err="1" smtClean="0">
                <a:solidFill>
                  <a:srgbClr val="8F8F8F"/>
                </a:solidFill>
              </a:rPr>
              <a:t>ანოტირება</a:t>
            </a:r>
            <a:r>
              <a:rPr sz="2700" dirty="0" smtClean="0">
                <a:solidFill>
                  <a:srgbClr val="8F8F8F"/>
                </a:solidFill>
              </a:rPr>
              <a:t> </a:t>
            </a:r>
            <a:r>
              <a:rPr sz="2700" dirty="0" err="1" smtClean="0">
                <a:solidFill>
                  <a:srgbClr val="8F8F8F"/>
                </a:solidFill>
              </a:rPr>
              <a:t>გააკეთეთ</a:t>
            </a:r>
            <a:r>
              <a:rPr sz="2700" dirty="0" smtClean="0">
                <a:solidFill>
                  <a:srgbClr val="8F8F8F"/>
                </a:solidFill>
              </a:rPr>
              <a:t> </a:t>
            </a:r>
            <a:r>
              <a:rPr sz="2700" dirty="0" err="1" smtClean="0">
                <a:solidFill>
                  <a:srgbClr val="8F8F8F"/>
                </a:solidFill>
              </a:rPr>
              <a:t>დოკუმენტში</a:t>
            </a:r>
            <a:endParaRPr sz="2700" dirty="0">
              <a:solidFill>
                <a:srgbClr val="8F8F8F"/>
              </a:solidFill>
            </a:endParaRPr>
          </a:p>
        </p:txBody>
      </p:sp>
      <p:pic>
        <p:nvPicPr>
          <p:cNvPr id="257" name="image4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0907" y="1412092"/>
            <a:ext cx="3753785" cy="3173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D"/>
                </a:solidFill>
              </a:rPr>
              <a:t>The PDF Viewer</a:t>
            </a:r>
          </a:p>
        </p:txBody>
      </p:sp>
      <p:pic>
        <p:nvPicPr>
          <p:cNvPr id="262" name="image4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394" y="1622555"/>
            <a:ext cx="7318734" cy="3922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6270" y="4026813"/>
            <a:ext cx="2811353" cy="1708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22973" y="3713162"/>
            <a:ext cx="3024454" cy="1896998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pic>
        <p:nvPicPr>
          <p:cNvPr id="61" name="image5.png" descr="MDLib.tif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4963" y="3586162"/>
            <a:ext cx="3062287" cy="189706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62" name="Shape 62"/>
          <p:cNvSpPr/>
          <p:nvPr/>
        </p:nvSpPr>
        <p:spPr>
          <a:xfrm>
            <a:off x="1362673" y="5632229"/>
            <a:ext cx="1006869" cy="302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50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 dirty="0">
                <a:solidFill>
                  <a:srgbClr val="1E1E1D"/>
                </a:solidFill>
              </a:rPr>
              <a:t>Desktop </a:t>
            </a:r>
          </a:p>
        </p:txBody>
      </p:sp>
      <p:sp>
        <p:nvSpPr>
          <p:cNvPr id="63" name="Shape 63"/>
          <p:cNvSpPr/>
          <p:nvPr/>
        </p:nvSpPr>
        <p:spPr>
          <a:xfrm>
            <a:off x="4163764" y="5733829"/>
            <a:ext cx="1143003" cy="302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50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1E1E1D"/>
                </a:solidFill>
              </a:rPr>
              <a:t>Web </a:t>
            </a:r>
          </a:p>
        </p:txBody>
      </p:sp>
      <p:sp>
        <p:nvSpPr>
          <p:cNvPr id="64" name="Shape 64"/>
          <p:cNvSpPr/>
          <p:nvPr/>
        </p:nvSpPr>
        <p:spPr>
          <a:xfrm>
            <a:off x="6860444" y="5925751"/>
            <a:ext cx="1143003" cy="302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50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1E1E1D"/>
                </a:solidFill>
              </a:rPr>
              <a:t>Mobile </a:t>
            </a:r>
          </a:p>
        </p:txBody>
      </p:sp>
      <p:sp>
        <p:nvSpPr>
          <p:cNvPr id="65" name="Shape 65"/>
          <p:cNvSpPr/>
          <p:nvPr/>
        </p:nvSpPr>
        <p:spPr>
          <a:xfrm>
            <a:off x="0" y="1371600"/>
            <a:ext cx="6781800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2000" b="1"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უფასო</a:t>
            </a:r>
            <a:r>
              <a:rPr sz="2000" b="1"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sz="2000" b="1"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აკადემიური</a:t>
            </a:r>
            <a:r>
              <a:rPr sz="2000" b="1"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ka-GE" sz="2000" b="1"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პროგრამული უზრუნველყოფა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2000" b="1"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თავსებადი</a:t>
            </a:r>
            <a:r>
              <a:rPr sz="2000" b="1"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sz="2000" b="1"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ყველა</a:t>
            </a:r>
            <a:r>
              <a:rPr sz="2000" b="1"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sz="2000" b="1"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პლატფორმასთან</a:t>
            </a:r>
            <a:r>
              <a:rPr sz="2000" b="1"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 </a:t>
            </a:r>
            <a:r>
              <a:rPr sz="2000" b="1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(Win/Mac/Linux/Mobile)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2000" b="1"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და</a:t>
            </a:r>
            <a:r>
              <a:rPr sz="2000" b="1"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sz="2000" b="1"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ყველა</a:t>
            </a:r>
            <a:r>
              <a:rPr sz="2000" b="1"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sz="2000" b="1"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ძირითად</a:t>
            </a:r>
            <a:r>
              <a:rPr sz="2000" b="1" dirty="0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sz="2000" b="1" dirty="0" err="1" smtClean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ბრაუზერთან</a:t>
            </a:r>
            <a:endParaRPr sz="2000" b="1" dirty="0">
              <a:solidFill>
                <a:srgbClr val="1E1E1D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420441" y="891074"/>
            <a:ext cx="7981606" cy="498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2700" b="1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700" b="1" dirty="0" err="1" smtClean="0">
                <a:solidFill>
                  <a:srgbClr val="1E1E1E"/>
                </a:solidFill>
              </a:rPr>
              <a:t>რა</a:t>
            </a:r>
            <a:r>
              <a:rPr sz="2700" b="1" dirty="0" smtClean="0">
                <a:solidFill>
                  <a:srgbClr val="1E1E1E"/>
                </a:solidFill>
              </a:rPr>
              <a:t> </a:t>
            </a:r>
            <a:r>
              <a:rPr sz="2700" b="1" dirty="0" err="1" smtClean="0">
                <a:solidFill>
                  <a:srgbClr val="1E1E1E"/>
                </a:solidFill>
              </a:rPr>
              <a:t>არის</a:t>
            </a:r>
            <a:r>
              <a:rPr sz="2700" b="1" dirty="0" smtClean="0">
                <a:solidFill>
                  <a:srgbClr val="1E1E1E"/>
                </a:solidFill>
              </a:rPr>
              <a:t> </a:t>
            </a:r>
            <a:r>
              <a:rPr sz="2700" b="1" dirty="0" err="1" smtClean="0">
                <a:solidFill>
                  <a:srgbClr val="1E1E1E"/>
                </a:solidFill>
              </a:rPr>
              <a:t>Mendeley</a:t>
            </a:r>
            <a:r>
              <a:rPr sz="2700" b="1" dirty="0">
                <a:solidFill>
                  <a:srgbClr val="1E1E1E"/>
                </a:solidFill>
              </a:rPr>
              <a:t>?</a:t>
            </a:r>
          </a:p>
        </p:txBody>
      </p:sp>
      <p:pic>
        <p:nvPicPr>
          <p:cNvPr id="67" name="image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58923" y="2367895"/>
            <a:ext cx="2908877" cy="74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age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57393" y="1521688"/>
            <a:ext cx="2503634" cy="745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b="1" dirty="0" err="1" smtClean="0">
                <a:solidFill>
                  <a:srgbClr val="1E1E1D"/>
                </a:solidFill>
              </a:rPr>
              <a:t>მონიშნეთ</a:t>
            </a:r>
            <a:r>
              <a:rPr sz="4400" b="1" dirty="0" smtClean="0">
                <a:solidFill>
                  <a:srgbClr val="1E1E1D"/>
                </a:solidFill>
              </a:rPr>
              <a:t> </a:t>
            </a:r>
            <a:r>
              <a:rPr sz="4400" b="1" dirty="0" err="1" smtClean="0">
                <a:solidFill>
                  <a:srgbClr val="1E1E1D"/>
                </a:solidFill>
              </a:rPr>
              <a:t>და</a:t>
            </a:r>
            <a:r>
              <a:rPr sz="4400" b="1" dirty="0" smtClean="0">
                <a:solidFill>
                  <a:srgbClr val="1E1E1D"/>
                </a:solidFill>
              </a:rPr>
              <a:t> </a:t>
            </a:r>
            <a:r>
              <a:rPr sz="4400" b="1" dirty="0" err="1" smtClean="0">
                <a:solidFill>
                  <a:srgbClr val="1E1E1D"/>
                </a:solidFill>
              </a:rPr>
              <a:t>გააკეთეთ</a:t>
            </a:r>
            <a:r>
              <a:rPr sz="4400" b="1" dirty="0" smtClean="0">
                <a:solidFill>
                  <a:srgbClr val="1E1E1D"/>
                </a:solidFill>
              </a:rPr>
              <a:t> </a:t>
            </a:r>
            <a:r>
              <a:rPr sz="4400" b="1" dirty="0" err="1" smtClean="0">
                <a:solidFill>
                  <a:srgbClr val="1E1E1D"/>
                </a:solidFill>
              </a:rPr>
              <a:t>ანოტირება</a:t>
            </a:r>
            <a:endParaRPr sz="4400" b="1" dirty="0">
              <a:solidFill>
                <a:srgbClr val="1E1E1D"/>
              </a:solidFill>
            </a:endParaRPr>
          </a:p>
        </p:txBody>
      </p:sp>
      <p:pic>
        <p:nvPicPr>
          <p:cNvPr id="267" name="image5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394" y="1604226"/>
            <a:ext cx="7318734" cy="3951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xfrm>
            <a:off x="457200" y="3231099"/>
            <a:ext cx="8229600" cy="136207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E"/>
                </a:solidFill>
              </a:rPr>
              <a:t>ციტირება</a:t>
            </a:r>
            <a:endParaRPr sz="4000" dirty="0">
              <a:solidFill>
                <a:srgbClr val="1E1E1E"/>
              </a:solidFill>
            </a:endParaRPr>
          </a:p>
        </p:txBody>
      </p:sp>
      <p:sp>
        <p:nvSpPr>
          <p:cNvPr id="272" name="Shape 272"/>
          <p:cNvSpPr>
            <a:spLocks noGrp="1"/>
          </p:cNvSpPr>
          <p:nvPr>
            <p:ph type="body" idx="1"/>
          </p:nvPr>
        </p:nvSpPr>
        <p:spPr>
          <a:xfrm>
            <a:off x="457200" y="4672010"/>
            <a:ext cx="8229600" cy="150019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 err="1" smtClean="0">
                <a:solidFill>
                  <a:srgbClr val="8F8F8F"/>
                </a:solidFill>
              </a:rPr>
              <a:t>გამოიყენეთ</a:t>
            </a:r>
            <a:r>
              <a:rPr sz="2700" dirty="0" smtClean="0">
                <a:solidFill>
                  <a:srgbClr val="8F8F8F"/>
                </a:solidFill>
              </a:rPr>
              <a:t> </a:t>
            </a:r>
            <a:r>
              <a:rPr sz="2700" dirty="0" err="1" smtClean="0">
                <a:solidFill>
                  <a:srgbClr val="8F8F8F"/>
                </a:solidFill>
              </a:rPr>
              <a:t>Mendeley</a:t>
            </a:r>
            <a:r>
              <a:rPr sz="2700" dirty="0" smtClean="0">
                <a:solidFill>
                  <a:srgbClr val="8F8F8F"/>
                </a:solidFill>
              </a:rPr>
              <a:t> </a:t>
            </a:r>
            <a:r>
              <a:rPr sz="2700" dirty="0">
                <a:solidFill>
                  <a:srgbClr val="8F8F8F"/>
                </a:solidFill>
              </a:rPr>
              <a:t>Citation Plug-In</a:t>
            </a:r>
          </a:p>
        </p:txBody>
      </p:sp>
      <p:pic>
        <p:nvPicPr>
          <p:cNvPr id="273" name="image5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7993" y="2700577"/>
            <a:ext cx="3435447" cy="1764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smtClean="0">
                <a:solidFill>
                  <a:srgbClr val="1E1E1D"/>
                </a:solidFill>
              </a:rPr>
              <a:t>Citation Plug-in </a:t>
            </a:r>
            <a:r>
              <a:rPr sz="4000" dirty="0" err="1" smtClean="0">
                <a:solidFill>
                  <a:srgbClr val="1E1E1D"/>
                </a:solidFill>
              </a:rPr>
              <a:t>დაინსტალირება</a:t>
            </a:r>
            <a:endParaRPr sz="4000" dirty="0">
              <a:solidFill>
                <a:srgbClr val="1E1E1D"/>
              </a:solidFill>
            </a:endParaRPr>
          </a:p>
        </p:txBody>
      </p:sp>
      <p:pic>
        <p:nvPicPr>
          <p:cNvPr id="278" name="image5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4752" y="1709340"/>
            <a:ext cx="5882793" cy="3236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5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34311" y="5039595"/>
            <a:ext cx="1355050" cy="1330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ge5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37178" y="5217185"/>
            <a:ext cx="4140895" cy="975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D"/>
                </a:solidFill>
              </a:rPr>
              <a:t>ციტირებების</a:t>
            </a:r>
            <a:r>
              <a:rPr sz="4000" dirty="0" smtClean="0">
                <a:solidFill>
                  <a:srgbClr val="1E1E1D"/>
                </a:solidFill>
              </a:rPr>
              <a:t> </a:t>
            </a:r>
            <a:r>
              <a:rPr sz="4000" dirty="0" err="1" smtClean="0">
                <a:solidFill>
                  <a:srgbClr val="1E1E1D"/>
                </a:solidFill>
              </a:rPr>
              <a:t>გენერირება</a:t>
            </a:r>
            <a:r>
              <a:rPr sz="4000" dirty="0" smtClean="0">
                <a:solidFill>
                  <a:srgbClr val="1E1E1D"/>
                </a:solidFill>
              </a:rPr>
              <a:t> Word-</a:t>
            </a:r>
            <a:r>
              <a:rPr sz="4000" dirty="0" err="1" smtClean="0">
                <a:solidFill>
                  <a:srgbClr val="1E1E1D"/>
                </a:solidFill>
              </a:rPr>
              <a:t>ში</a:t>
            </a:r>
            <a:endParaRPr sz="4000" dirty="0">
              <a:solidFill>
                <a:srgbClr val="1E1E1D"/>
              </a:solidFill>
            </a:endParaRPr>
          </a:p>
        </p:txBody>
      </p:sp>
      <p:pic>
        <p:nvPicPr>
          <p:cNvPr id="285" name="image6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795" y="1667841"/>
            <a:ext cx="3230243" cy="1677760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286" name="image6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49175" y="3019641"/>
            <a:ext cx="5714033" cy="2832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6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63132" y="5856327"/>
            <a:ext cx="2867822" cy="666780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hape 288"/>
          <p:cNvSpPr/>
          <p:nvPr/>
        </p:nvSpPr>
        <p:spPr>
          <a:xfrm>
            <a:off x="3383167" y="2002879"/>
            <a:ext cx="1085390" cy="1026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07" h="18885" extrusionOk="0">
                <a:moveTo>
                  <a:pt x="0" y="1142"/>
                </a:moveTo>
                <a:cubicBezTo>
                  <a:pt x="15192" y="-2715"/>
                  <a:pt x="21600" y="3199"/>
                  <a:pt x="19225" y="18885"/>
                </a:cubicBezTo>
              </a:path>
            </a:pathLst>
          </a:custGeom>
          <a:ln w="38100" cap="rnd">
            <a:solidFill>
              <a:srgbClr val="880F19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7219429" y="4776026"/>
            <a:ext cx="1085390" cy="1026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07" h="18885" extrusionOk="0">
                <a:moveTo>
                  <a:pt x="0" y="1142"/>
                </a:moveTo>
                <a:cubicBezTo>
                  <a:pt x="15192" y="-2715"/>
                  <a:pt x="21600" y="3199"/>
                  <a:pt x="19225" y="18885"/>
                </a:cubicBezTo>
              </a:path>
            </a:pathLst>
          </a:custGeom>
          <a:ln w="38100" cap="rnd">
            <a:solidFill>
              <a:srgbClr val="880F19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D"/>
                </a:solidFill>
              </a:rPr>
              <a:t>ციტირებების</a:t>
            </a:r>
            <a:r>
              <a:rPr sz="4000" dirty="0" smtClean="0">
                <a:solidFill>
                  <a:srgbClr val="1E1E1D"/>
                </a:solidFill>
              </a:rPr>
              <a:t> </a:t>
            </a:r>
            <a:r>
              <a:rPr sz="4000" dirty="0" err="1" smtClean="0">
                <a:solidFill>
                  <a:srgbClr val="1E1E1D"/>
                </a:solidFill>
              </a:rPr>
              <a:t>გაერთიანება</a:t>
            </a:r>
            <a:endParaRPr sz="4000" dirty="0">
              <a:solidFill>
                <a:srgbClr val="1E1E1D"/>
              </a:solidFill>
            </a:endParaRPr>
          </a:p>
        </p:txBody>
      </p:sp>
      <p:pic>
        <p:nvPicPr>
          <p:cNvPr id="294" name="image6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139" y="4928177"/>
            <a:ext cx="7899722" cy="466372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pic>
        <p:nvPicPr>
          <p:cNvPr id="295" name="image6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2711" y="2108480"/>
            <a:ext cx="7940676" cy="458299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pic>
        <p:nvPicPr>
          <p:cNvPr id="296" name="image67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8619" y="3465298"/>
            <a:ext cx="7806761" cy="44726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297" name="Shape 297"/>
          <p:cNvSpPr/>
          <p:nvPr/>
        </p:nvSpPr>
        <p:spPr>
          <a:xfrm>
            <a:off x="5003527" y="4041719"/>
            <a:ext cx="1573734" cy="810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30" extrusionOk="0">
                <a:moveTo>
                  <a:pt x="0" y="136"/>
                </a:moveTo>
                <a:cubicBezTo>
                  <a:pt x="10349" y="-1070"/>
                  <a:pt x="17549" y="5728"/>
                  <a:pt x="21600" y="20530"/>
                </a:cubicBezTo>
              </a:path>
            </a:pathLst>
          </a:custGeom>
          <a:ln w="38100" cap="rnd">
            <a:solidFill>
              <a:srgbClr val="880F19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D"/>
                </a:solidFill>
              </a:rPr>
              <a:t>ბიბლიოგრაფიის</a:t>
            </a:r>
            <a:r>
              <a:rPr sz="4000" dirty="0" smtClean="0">
                <a:solidFill>
                  <a:srgbClr val="1E1E1D"/>
                </a:solidFill>
              </a:rPr>
              <a:t> </a:t>
            </a:r>
            <a:r>
              <a:rPr sz="4000" dirty="0" err="1" smtClean="0">
                <a:solidFill>
                  <a:srgbClr val="1E1E1D"/>
                </a:solidFill>
              </a:rPr>
              <a:t>ჩასმა</a:t>
            </a:r>
            <a:endParaRPr sz="4000" dirty="0">
              <a:solidFill>
                <a:srgbClr val="1E1E1D"/>
              </a:solidFill>
            </a:endParaRPr>
          </a:p>
        </p:txBody>
      </p:sp>
      <p:pic>
        <p:nvPicPr>
          <p:cNvPr id="302" name="image6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5592" y="2754404"/>
            <a:ext cx="5592816" cy="3265582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pic>
        <p:nvPicPr>
          <p:cNvPr id="303" name="image6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0000" y="1870122"/>
            <a:ext cx="7012514" cy="381163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304" name="Shape 304"/>
          <p:cNvSpPr/>
          <p:nvPr/>
        </p:nvSpPr>
        <p:spPr>
          <a:xfrm>
            <a:off x="4100079" y="1819322"/>
            <a:ext cx="1166083" cy="412732"/>
          </a:xfrm>
          <a:prstGeom prst="rect">
            <a:avLst/>
          </a:pr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4683119" y="2147715"/>
            <a:ext cx="3" cy="770059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D"/>
                </a:solidFill>
              </a:rPr>
              <a:t>ციტირების</a:t>
            </a:r>
            <a:r>
              <a:rPr sz="4000" dirty="0" smtClean="0">
                <a:solidFill>
                  <a:srgbClr val="1E1E1D"/>
                </a:solidFill>
              </a:rPr>
              <a:t> </a:t>
            </a:r>
            <a:r>
              <a:rPr sz="4000" dirty="0" err="1" smtClean="0">
                <a:solidFill>
                  <a:srgbClr val="1E1E1D"/>
                </a:solidFill>
              </a:rPr>
              <a:t>სტილი</a:t>
            </a:r>
            <a:endParaRPr sz="4000" dirty="0">
              <a:solidFill>
                <a:srgbClr val="1E1E1D"/>
              </a:solidFill>
            </a:endParaRPr>
          </a:p>
        </p:txBody>
      </p:sp>
      <p:pic>
        <p:nvPicPr>
          <p:cNvPr id="310" name="image70.png" descr="Screenshot 2014-04-22 12.16.23.png"/>
          <p:cNvPicPr/>
          <p:nvPr/>
        </p:nvPicPr>
        <p:blipFill>
          <a:blip r:embed="rId3">
            <a:extLst/>
          </a:blip>
          <a:srcRect t="2684"/>
          <a:stretch>
            <a:fillRect/>
          </a:stretch>
        </p:blipFill>
        <p:spPr>
          <a:xfrm>
            <a:off x="457200" y="1848421"/>
            <a:ext cx="4512937" cy="4256219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pic>
        <p:nvPicPr>
          <p:cNvPr id="311" name="image71.png" descr="Screenshot 2014-04-22 12.16.46.png"/>
          <p:cNvPicPr/>
          <p:nvPr/>
        </p:nvPicPr>
        <p:blipFill>
          <a:blip r:embed="rId4">
            <a:extLst/>
          </a:blip>
          <a:srcRect t="3873"/>
          <a:stretch>
            <a:fillRect/>
          </a:stretch>
        </p:blipFill>
        <p:spPr>
          <a:xfrm>
            <a:off x="5162441" y="2439471"/>
            <a:ext cx="3842695" cy="2773253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36207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E"/>
                </a:solidFill>
              </a:rPr>
              <a:t>ითანამშრომლეთ</a:t>
            </a:r>
            <a:endParaRPr sz="4000" dirty="0">
              <a:solidFill>
                <a:srgbClr val="1E1E1E"/>
              </a:solidFill>
            </a:endParaRPr>
          </a:p>
        </p:txBody>
      </p:sp>
      <p:sp>
        <p:nvSpPr>
          <p:cNvPr id="316" name="Shape 316"/>
          <p:cNvSpPr>
            <a:spLocks noGrp="1"/>
          </p:cNvSpPr>
          <p:nvPr>
            <p:ph type="body" idx="1"/>
          </p:nvPr>
        </p:nvSpPr>
        <p:spPr>
          <a:xfrm>
            <a:off x="457200" y="4483103"/>
            <a:ext cx="8229600" cy="150019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 err="1" smtClean="0">
                <a:solidFill>
                  <a:srgbClr val="8F8F8F"/>
                </a:solidFill>
              </a:rPr>
              <a:t>გაერთიანდით</a:t>
            </a:r>
            <a:r>
              <a:rPr sz="2700" dirty="0" smtClean="0">
                <a:solidFill>
                  <a:srgbClr val="8F8F8F"/>
                </a:solidFill>
              </a:rPr>
              <a:t> </a:t>
            </a:r>
            <a:r>
              <a:rPr sz="2700" dirty="0" err="1" smtClean="0">
                <a:solidFill>
                  <a:srgbClr val="8F8F8F"/>
                </a:solidFill>
              </a:rPr>
              <a:t>უკვე</a:t>
            </a:r>
            <a:r>
              <a:rPr sz="2700" dirty="0" smtClean="0">
                <a:solidFill>
                  <a:srgbClr val="8F8F8F"/>
                </a:solidFill>
              </a:rPr>
              <a:t> </a:t>
            </a:r>
            <a:r>
              <a:rPr sz="2700" dirty="0" err="1" smtClean="0">
                <a:solidFill>
                  <a:srgbClr val="8F8F8F"/>
                </a:solidFill>
              </a:rPr>
              <a:t>არსებულში</a:t>
            </a:r>
            <a:r>
              <a:rPr sz="2700" dirty="0" smtClean="0">
                <a:solidFill>
                  <a:srgbClr val="8F8F8F"/>
                </a:solidFill>
              </a:rPr>
              <a:t>, </a:t>
            </a:r>
            <a:r>
              <a:rPr sz="2700" dirty="0" err="1" smtClean="0">
                <a:solidFill>
                  <a:srgbClr val="8F8F8F"/>
                </a:solidFill>
              </a:rPr>
              <a:t>ან</a:t>
            </a:r>
            <a:r>
              <a:rPr sz="2700" dirty="0" smtClean="0">
                <a:solidFill>
                  <a:srgbClr val="8F8F8F"/>
                </a:solidFill>
              </a:rPr>
              <a:t> </a:t>
            </a:r>
            <a:r>
              <a:rPr sz="2700" dirty="0" err="1" smtClean="0">
                <a:solidFill>
                  <a:srgbClr val="8F8F8F"/>
                </a:solidFill>
              </a:rPr>
              <a:t>შექმენით</a:t>
            </a:r>
            <a:r>
              <a:rPr sz="2700" dirty="0" smtClean="0">
                <a:solidFill>
                  <a:srgbClr val="8F8F8F"/>
                </a:solidFill>
              </a:rPr>
              <a:t> </a:t>
            </a:r>
            <a:r>
              <a:rPr sz="2700" dirty="0" err="1" smtClean="0">
                <a:solidFill>
                  <a:srgbClr val="8F8F8F"/>
                </a:solidFill>
              </a:rPr>
              <a:t>ახალი</a:t>
            </a:r>
            <a:r>
              <a:rPr sz="2700" dirty="0" smtClean="0">
                <a:solidFill>
                  <a:srgbClr val="8F8F8F"/>
                </a:solidFill>
              </a:rPr>
              <a:t> </a:t>
            </a:r>
            <a:r>
              <a:rPr sz="2700" dirty="0" err="1" smtClean="0">
                <a:solidFill>
                  <a:srgbClr val="8F8F8F"/>
                </a:solidFill>
              </a:rPr>
              <a:t>ჯგუფები</a:t>
            </a:r>
            <a:r>
              <a:rPr sz="2700" dirty="0" smtClean="0">
                <a:solidFill>
                  <a:srgbClr val="8F8F8F"/>
                </a:solidFill>
              </a:rPr>
              <a:t> </a:t>
            </a:r>
            <a:r>
              <a:rPr sz="2700" dirty="0" err="1" smtClean="0">
                <a:solidFill>
                  <a:srgbClr val="8F8F8F"/>
                </a:solidFill>
              </a:rPr>
              <a:t>და</a:t>
            </a:r>
            <a:r>
              <a:rPr sz="2700" dirty="0" smtClean="0">
                <a:solidFill>
                  <a:srgbClr val="8F8F8F"/>
                </a:solidFill>
              </a:rPr>
              <a:t> </a:t>
            </a:r>
            <a:r>
              <a:rPr sz="2700" dirty="0" err="1" smtClean="0">
                <a:solidFill>
                  <a:srgbClr val="8F8F8F"/>
                </a:solidFill>
              </a:rPr>
              <a:t>გააზიარეთ</a:t>
            </a:r>
            <a:r>
              <a:rPr sz="2700" dirty="0" smtClean="0">
                <a:solidFill>
                  <a:srgbClr val="8F8F8F"/>
                </a:solidFill>
              </a:rPr>
              <a:t> </a:t>
            </a:r>
            <a:r>
              <a:rPr sz="2700" dirty="0" err="1" smtClean="0">
                <a:solidFill>
                  <a:srgbClr val="8F8F8F"/>
                </a:solidFill>
              </a:rPr>
              <a:t>თქვენი</a:t>
            </a:r>
            <a:r>
              <a:rPr sz="2700" dirty="0" smtClean="0">
                <a:solidFill>
                  <a:srgbClr val="8F8F8F"/>
                </a:solidFill>
              </a:rPr>
              <a:t> </a:t>
            </a:r>
            <a:r>
              <a:rPr sz="2700" dirty="0" err="1" smtClean="0">
                <a:solidFill>
                  <a:srgbClr val="8F8F8F"/>
                </a:solidFill>
              </a:rPr>
              <a:t>რეფერენსები</a:t>
            </a:r>
            <a:endParaRPr sz="2700" dirty="0">
              <a:solidFill>
                <a:srgbClr val="8F8F8F"/>
              </a:solidFill>
            </a:endParaRPr>
          </a:p>
        </p:txBody>
      </p:sp>
      <p:pic>
        <p:nvPicPr>
          <p:cNvPr id="317" name="image7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9658" y="2026005"/>
            <a:ext cx="4077073" cy="23049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/>
          </p:cNvSpPr>
          <p:nvPr>
            <p:ph type="title"/>
          </p:nvPr>
        </p:nvSpPr>
        <p:spPr>
          <a:xfrm>
            <a:off x="457200" y="295275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D"/>
                </a:solidFill>
              </a:rPr>
              <a:t>შექმენით</a:t>
            </a:r>
            <a:r>
              <a:rPr sz="4000" dirty="0" smtClean="0">
                <a:solidFill>
                  <a:srgbClr val="1E1E1D"/>
                </a:solidFill>
              </a:rPr>
              <a:t> </a:t>
            </a:r>
            <a:r>
              <a:rPr sz="4000" dirty="0" err="1" smtClean="0">
                <a:solidFill>
                  <a:srgbClr val="1E1E1D"/>
                </a:solidFill>
              </a:rPr>
              <a:t>ჯგუფები</a:t>
            </a:r>
            <a:endParaRPr sz="4000" dirty="0">
              <a:solidFill>
                <a:srgbClr val="1E1E1D"/>
              </a:solidFill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457200" y="2057400"/>
            <a:ext cx="2044047" cy="341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ka-GE" dirty="0" smtClean="0">
                <a:latin typeface="+mj-lt"/>
                <a:ea typeface="+mj-ea"/>
                <a:cs typeface="+mj-cs"/>
                <a:sym typeface="Helvetica Neue"/>
              </a:rPr>
              <a:t>დაათვალიერეთ თქვენი ჯგუფები (რომელიც შექმენით, რომელსაც შეუერთდით ან მიყევით)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დაამატეთ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ჯგუფში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დოკუმენტები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.</a:t>
            </a:r>
            <a:endParaRPr dirty="0">
              <a:solidFill>
                <a:srgbClr val="3C3C3B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323" name="image7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9813" y="1951331"/>
            <a:ext cx="4344504" cy="4101504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/>
          </p:cNvSpPr>
          <p:nvPr>
            <p:ph type="title"/>
          </p:nvPr>
        </p:nvSpPr>
        <p:spPr>
          <a:xfrm>
            <a:off x="457200" y="683746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ka-GE" sz="3900" dirty="0">
                <a:solidFill>
                  <a:srgbClr val="1E1E1D"/>
                </a:solidFill>
              </a:rPr>
              <a:t>კერძო </a:t>
            </a:r>
            <a:r>
              <a:rPr lang="ka-GE" sz="3900" dirty="0" smtClean="0">
                <a:solidFill>
                  <a:srgbClr val="1E1E1D"/>
                </a:solidFill>
              </a:rPr>
              <a:t>ჯგუფები</a:t>
            </a:r>
            <a:r>
              <a:rPr sz="3900" dirty="0">
                <a:solidFill>
                  <a:srgbClr val="1E1E1D"/>
                </a:solidFill>
              </a:rPr>
              <a:t/>
            </a:r>
            <a:br>
              <a:rPr sz="3900" dirty="0">
                <a:solidFill>
                  <a:srgbClr val="1E1E1D"/>
                </a:solidFill>
              </a:rPr>
            </a:br>
            <a:r>
              <a:rPr sz="2700" dirty="0" err="1" smtClean="0">
                <a:solidFill>
                  <a:srgbClr val="919191"/>
                </a:solidFill>
              </a:rPr>
              <a:t>ითანამშრომლეთ</a:t>
            </a:r>
            <a:r>
              <a:rPr sz="2700" dirty="0" smtClean="0">
                <a:solidFill>
                  <a:srgbClr val="919191"/>
                </a:solidFill>
              </a:rPr>
              <a:t> </a:t>
            </a:r>
            <a:r>
              <a:rPr sz="2700" dirty="0" err="1" smtClean="0">
                <a:solidFill>
                  <a:srgbClr val="919191"/>
                </a:solidFill>
              </a:rPr>
              <a:t>თქვენს</a:t>
            </a:r>
            <a:r>
              <a:rPr sz="2700" dirty="0" smtClean="0">
                <a:solidFill>
                  <a:srgbClr val="919191"/>
                </a:solidFill>
              </a:rPr>
              <a:t> </a:t>
            </a:r>
            <a:r>
              <a:rPr sz="2700" dirty="0" err="1" smtClean="0">
                <a:solidFill>
                  <a:srgbClr val="919191"/>
                </a:solidFill>
              </a:rPr>
              <a:t>სამეცნიერო</a:t>
            </a:r>
            <a:r>
              <a:rPr sz="2700" dirty="0" smtClean="0">
                <a:solidFill>
                  <a:srgbClr val="919191"/>
                </a:solidFill>
              </a:rPr>
              <a:t> </a:t>
            </a:r>
            <a:r>
              <a:rPr sz="2700" dirty="0" err="1" smtClean="0">
                <a:solidFill>
                  <a:srgbClr val="919191"/>
                </a:solidFill>
              </a:rPr>
              <a:t>ჯგუფთან</a:t>
            </a:r>
            <a:endParaRPr sz="2700" dirty="0">
              <a:solidFill>
                <a:srgbClr val="919191"/>
              </a:solidFill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6858000" y="2520081"/>
            <a:ext cx="2017062" cy="258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გაუზიარეთ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დოკუმენტების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სრული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ტექსტები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თქვენი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კერძო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ჯგუფის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წევრებს</a:t>
            </a: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გააზიარეთ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მიმოხილვები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და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ანოტაციები</a:t>
            </a:r>
            <a:endParaRPr dirty="0">
              <a:solidFill>
                <a:srgbClr val="3C3C3B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0" y="5943600"/>
            <a:ext cx="9144000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 algn="ctr">
              <a:defRPr>
                <a:solidFill>
                  <a:srgbClr val="000000"/>
                </a:solidFill>
              </a:defRPr>
            </a:pPr>
            <a:r>
              <a:rPr dirty="0" err="1" smtClean="0">
                <a:solidFill>
                  <a:srgbClr val="3C3C3B"/>
                </a:solidFill>
              </a:rPr>
              <a:t>ჯგუფის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ყოველ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წევრს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ენიჭება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განსხვავებული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ფერი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მონიშვნებისთვის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და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მიმოხილვებისთვის</a:t>
            </a:r>
            <a:endParaRPr dirty="0">
              <a:solidFill>
                <a:srgbClr val="3C3C3B"/>
              </a:solidFill>
            </a:endParaRPr>
          </a:p>
        </p:txBody>
      </p:sp>
      <p:pic>
        <p:nvPicPr>
          <p:cNvPr id="330" name="image7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0229" y="2060357"/>
            <a:ext cx="5731267" cy="3845854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60929" y="1873131"/>
            <a:ext cx="1417157" cy="909963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6553200" y="6278071"/>
            <a:ext cx="2133600" cy="2438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448055">
              <a:defRPr sz="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8F8F8F"/>
                </a:solidFill>
              </a:rPr>
              <a:t>3</a:t>
            </a:fld>
            <a:endParaRPr sz="900">
              <a:solidFill>
                <a:srgbClr val="8F8F8F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420441" y="891074"/>
            <a:ext cx="7981606" cy="498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2700" b="1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700" b="1" dirty="0" err="1" smtClean="0">
                <a:solidFill>
                  <a:srgbClr val="1E1E1E"/>
                </a:solidFill>
              </a:rPr>
              <a:t>როგორ</a:t>
            </a:r>
            <a:r>
              <a:rPr sz="2700" b="1" dirty="0" smtClean="0">
                <a:solidFill>
                  <a:srgbClr val="1E1E1E"/>
                </a:solidFill>
              </a:rPr>
              <a:t> </a:t>
            </a:r>
            <a:r>
              <a:rPr sz="2700" b="1" dirty="0" err="1" smtClean="0">
                <a:solidFill>
                  <a:srgbClr val="1E1E1E"/>
                </a:solidFill>
              </a:rPr>
              <a:t>გეხმარებათ</a:t>
            </a:r>
            <a:r>
              <a:rPr sz="2700" b="1" dirty="0" smtClean="0">
                <a:solidFill>
                  <a:srgbClr val="1E1E1E"/>
                </a:solidFill>
              </a:rPr>
              <a:t> </a:t>
            </a:r>
            <a:r>
              <a:rPr sz="2700" b="1" dirty="0" err="1" smtClean="0">
                <a:solidFill>
                  <a:srgbClr val="1E1E1E"/>
                </a:solidFill>
              </a:rPr>
              <a:t>Mendeley</a:t>
            </a:r>
            <a:r>
              <a:rPr sz="2700" b="1" dirty="0" smtClean="0">
                <a:solidFill>
                  <a:srgbClr val="1E1E1E"/>
                </a:solidFill>
              </a:rPr>
              <a:t>?</a:t>
            </a:r>
            <a:endParaRPr sz="2700" b="1" dirty="0">
              <a:solidFill>
                <a:srgbClr val="1E1E1E"/>
              </a:solidFill>
            </a:endParaRPr>
          </a:p>
        </p:txBody>
      </p:sp>
      <p:grpSp>
        <p:nvGrpSpPr>
          <p:cNvPr id="79" name="Group 79"/>
          <p:cNvGrpSpPr/>
          <p:nvPr/>
        </p:nvGrpSpPr>
        <p:grpSpPr>
          <a:xfrm>
            <a:off x="666666" y="2184499"/>
            <a:ext cx="2027365" cy="1501274"/>
            <a:chOff x="0" y="0"/>
            <a:chExt cx="2027363" cy="1501272"/>
          </a:xfrm>
        </p:grpSpPr>
        <p:pic>
          <p:nvPicPr>
            <p:cNvPr id="75" name="image9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38200" y="0"/>
              <a:ext cx="757362" cy="949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image9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1" y="385960"/>
              <a:ext cx="757362" cy="94909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</p:pic>
        <p:pic>
          <p:nvPicPr>
            <p:cNvPr id="77" name="image9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166214"/>
              <a:ext cx="757361" cy="9490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image9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31799" y="552174"/>
              <a:ext cx="757363" cy="94909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</p:pic>
      </p:grpSp>
      <p:sp>
        <p:nvSpPr>
          <p:cNvPr id="80" name="Shape 80"/>
          <p:cNvSpPr/>
          <p:nvPr/>
        </p:nvSpPr>
        <p:spPr>
          <a:xfrm>
            <a:off x="2626174" y="3087981"/>
            <a:ext cx="1354295" cy="3"/>
          </a:xfrm>
          <a:prstGeom prst="line">
            <a:avLst/>
          </a:prstGeom>
          <a:ln w="889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81" name="image10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14770" y="2707844"/>
            <a:ext cx="1330867" cy="2621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11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12320" y="3003773"/>
            <a:ext cx="2208960" cy="12811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5" name="Group 85"/>
          <p:cNvGrpSpPr/>
          <p:nvPr/>
        </p:nvGrpSpPr>
        <p:grpSpPr>
          <a:xfrm>
            <a:off x="6389531" y="1214008"/>
            <a:ext cx="2054540" cy="1541066"/>
            <a:chOff x="0" y="-1"/>
            <a:chExt cx="2054538" cy="1541064"/>
          </a:xfrm>
        </p:grpSpPr>
        <p:pic>
          <p:nvPicPr>
            <p:cNvPr id="83" name="image12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6898" y="-2"/>
              <a:ext cx="1827641" cy="1414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" name="image13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" y="481031"/>
              <a:ext cx="581638" cy="1060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6" name="image1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708223" y="4566499"/>
            <a:ext cx="1417157" cy="1477295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5273578" y="2292971"/>
            <a:ext cx="1354296" cy="3"/>
          </a:xfrm>
          <a:prstGeom prst="line">
            <a:avLst/>
          </a:prstGeom>
          <a:ln w="889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5273578" y="3647182"/>
            <a:ext cx="1354296" cy="3"/>
          </a:xfrm>
          <a:prstGeom prst="line">
            <a:avLst/>
          </a:prstGeom>
          <a:ln w="889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5273578" y="5110069"/>
            <a:ext cx="1354296" cy="3"/>
          </a:xfrm>
          <a:prstGeom prst="line">
            <a:avLst/>
          </a:prstGeom>
          <a:ln w="889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2626174" y="4858541"/>
            <a:ext cx="1354295" cy="3"/>
          </a:xfrm>
          <a:prstGeom prst="line">
            <a:avLst/>
          </a:prstGeom>
          <a:ln w="889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93" name="Group 93"/>
          <p:cNvGrpSpPr/>
          <p:nvPr/>
        </p:nvGrpSpPr>
        <p:grpSpPr>
          <a:xfrm>
            <a:off x="941733" y="4139472"/>
            <a:ext cx="1477234" cy="1517666"/>
            <a:chOff x="0" y="0"/>
            <a:chExt cx="1477232" cy="1517664"/>
          </a:xfrm>
        </p:grpSpPr>
        <p:pic>
          <p:nvPicPr>
            <p:cNvPr id="91" name="image15.pn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9446" y="-1"/>
              <a:ext cx="1438420" cy="7454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" name="image16.png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772262"/>
              <a:ext cx="1477234" cy="7454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b="1" dirty="0" err="1" smtClean="0">
                <a:solidFill>
                  <a:srgbClr val="1E1E1D"/>
                </a:solidFill>
              </a:rPr>
              <a:t>მოიძიეთ</a:t>
            </a:r>
            <a:r>
              <a:rPr sz="3400" b="1" dirty="0" smtClean="0">
                <a:solidFill>
                  <a:srgbClr val="1E1E1D"/>
                </a:solidFill>
              </a:rPr>
              <a:t> </a:t>
            </a:r>
            <a:r>
              <a:rPr sz="3400" b="1" dirty="0" err="1" smtClean="0">
                <a:solidFill>
                  <a:srgbClr val="1E1E1D"/>
                </a:solidFill>
              </a:rPr>
              <a:t>და</a:t>
            </a:r>
            <a:r>
              <a:rPr sz="3400" b="1" dirty="0" smtClean="0">
                <a:solidFill>
                  <a:srgbClr val="1E1E1D"/>
                </a:solidFill>
              </a:rPr>
              <a:t> </a:t>
            </a:r>
            <a:r>
              <a:rPr sz="3400" b="1" dirty="0" err="1" smtClean="0">
                <a:solidFill>
                  <a:srgbClr val="1E1E1D"/>
                </a:solidFill>
              </a:rPr>
              <a:t>გაწევრიანდით</a:t>
            </a:r>
            <a:r>
              <a:rPr sz="3400" b="1" dirty="0" smtClean="0">
                <a:solidFill>
                  <a:srgbClr val="1E1E1D"/>
                </a:solidFill>
              </a:rPr>
              <a:t> </a:t>
            </a:r>
            <a:r>
              <a:rPr sz="3400" b="1" dirty="0" err="1" smtClean="0">
                <a:solidFill>
                  <a:srgbClr val="1E1E1D"/>
                </a:solidFill>
              </a:rPr>
              <a:t>ღია</a:t>
            </a:r>
            <a:r>
              <a:rPr sz="3400" b="1" dirty="0" smtClean="0">
                <a:solidFill>
                  <a:srgbClr val="1E1E1D"/>
                </a:solidFill>
              </a:rPr>
              <a:t> </a:t>
            </a:r>
            <a:r>
              <a:rPr sz="3400" b="1" dirty="0" err="1" smtClean="0">
                <a:solidFill>
                  <a:srgbClr val="1E1E1D"/>
                </a:solidFill>
              </a:rPr>
              <a:t>ჯგუფებში</a:t>
            </a:r>
            <a:endParaRPr sz="3400" b="1" dirty="0">
              <a:solidFill>
                <a:srgbClr val="1E1E1D"/>
              </a:solidFill>
            </a:endParaRPr>
          </a:p>
        </p:txBody>
      </p:sp>
      <p:pic>
        <p:nvPicPr>
          <p:cNvPr id="335" name="image7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1611312"/>
            <a:ext cx="5265271" cy="4764988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336" name="Shape 336"/>
          <p:cNvSpPr/>
          <p:nvPr/>
        </p:nvSpPr>
        <p:spPr>
          <a:xfrm>
            <a:off x="6012329" y="3189939"/>
            <a:ext cx="2674474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 err="1" smtClean="0">
                <a:solidFill>
                  <a:srgbClr val="3C3C3B"/>
                </a:solidFill>
              </a:rPr>
              <a:t>მოიძიეთ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და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აღმოაჩინეთ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ჯგუფები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დისციპლინის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მიხედვით</a:t>
            </a:r>
            <a:endParaRPr dirty="0">
              <a:solidFill>
                <a:srgbClr val="3C3C3B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D"/>
                </a:solidFill>
              </a:rPr>
              <a:t>შექმენით</a:t>
            </a:r>
            <a:r>
              <a:rPr sz="4000" dirty="0" smtClean="0">
                <a:solidFill>
                  <a:srgbClr val="1E1E1D"/>
                </a:solidFill>
              </a:rPr>
              <a:t> </a:t>
            </a:r>
            <a:r>
              <a:rPr sz="4000" dirty="0" err="1" smtClean="0">
                <a:solidFill>
                  <a:srgbClr val="1E1E1D"/>
                </a:solidFill>
              </a:rPr>
              <a:t>თქვენი</a:t>
            </a:r>
            <a:r>
              <a:rPr sz="4000" dirty="0" smtClean="0">
                <a:solidFill>
                  <a:srgbClr val="1E1E1D"/>
                </a:solidFill>
              </a:rPr>
              <a:t> </a:t>
            </a:r>
            <a:r>
              <a:rPr sz="4000" dirty="0" err="1" smtClean="0">
                <a:solidFill>
                  <a:srgbClr val="1E1E1D"/>
                </a:solidFill>
              </a:rPr>
              <a:t>პროფილი</a:t>
            </a:r>
            <a:endParaRPr sz="4000" dirty="0">
              <a:solidFill>
                <a:srgbClr val="1E1E1D"/>
              </a:solidFill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68384" y="3250644"/>
            <a:ext cx="1903504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დაუკავშირდით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კოლეგებს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და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გაერთიანდით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ახალ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ჯგუფებში</a:t>
            </a:r>
            <a:endParaRPr dirty="0">
              <a:solidFill>
                <a:srgbClr val="3C3C3B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7316695" y="4724400"/>
            <a:ext cx="182730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 err="1" smtClean="0">
                <a:solidFill>
                  <a:srgbClr val="3C3C3B"/>
                </a:solidFill>
              </a:rPr>
              <a:t>გაუზიარეთ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თქვენი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ნამუშევრები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სხვა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მეცნიერებს</a:t>
            </a:r>
            <a:endParaRPr dirty="0">
              <a:solidFill>
                <a:srgbClr val="3C3C3B"/>
              </a:solidFill>
            </a:endParaRPr>
          </a:p>
        </p:txBody>
      </p:sp>
      <p:pic>
        <p:nvPicPr>
          <p:cNvPr id="343" name="image8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0827" y="2061529"/>
            <a:ext cx="5190719" cy="3562428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344" name="Shape 344"/>
          <p:cNvSpPr/>
          <p:nvPr/>
        </p:nvSpPr>
        <p:spPr>
          <a:xfrm>
            <a:off x="7316695" y="3034605"/>
            <a:ext cx="1903505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 err="1" smtClean="0">
                <a:solidFill>
                  <a:srgbClr val="3C3C3B"/>
                </a:solidFill>
              </a:rPr>
              <a:t>გააცანით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თქვენი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ნამუშევრები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და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ინტერესები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ფართე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საზოგადოებას</a:t>
            </a:r>
            <a:endParaRPr dirty="0">
              <a:solidFill>
                <a:srgbClr val="3C3C3B"/>
              </a:solidFill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7315200" y="1635204"/>
            <a:ext cx="190350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 err="1" smtClean="0">
                <a:solidFill>
                  <a:srgbClr val="3C3C3B"/>
                </a:solidFill>
              </a:rPr>
              <a:t>მიიღეთ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თქვენი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ნამუშევრების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გამოყენების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სტატისტიკა</a:t>
            </a:r>
            <a:endParaRPr dirty="0">
              <a:solidFill>
                <a:srgbClr val="3C3C3B"/>
              </a:solidFill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483292" y="4665181"/>
            <a:ext cx="2258625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47" name="Shape 347"/>
          <p:cNvSpPr/>
          <p:nvPr/>
        </p:nvSpPr>
        <p:spPr>
          <a:xfrm flipH="1">
            <a:off x="6035449" y="5134664"/>
            <a:ext cx="1260648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48" name="Shape 348"/>
          <p:cNvSpPr/>
          <p:nvPr/>
        </p:nvSpPr>
        <p:spPr>
          <a:xfrm flipH="1">
            <a:off x="6035449" y="3582604"/>
            <a:ext cx="1260648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49" name="Shape 349"/>
          <p:cNvSpPr/>
          <p:nvPr/>
        </p:nvSpPr>
        <p:spPr>
          <a:xfrm flipH="1">
            <a:off x="6780737" y="2199461"/>
            <a:ext cx="515361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b="1" dirty="0" err="1" smtClean="0">
                <a:solidFill>
                  <a:srgbClr val="1E1E1D"/>
                </a:solidFill>
              </a:rPr>
              <a:t>გახადეთ</a:t>
            </a:r>
            <a:r>
              <a:rPr sz="4000" b="1" dirty="0" smtClean="0">
                <a:solidFill>
                  <a:srgbClr val="1E1E1D"/>
                </a:solidFill>
              </a:rPr>
              <a:t> </a:t>
            </a:r>
            <a:r>
              <a:rPr sz="4000" b="1" dirty="0" err="1" smtClean="0">
                <a:solidFill>
                  <a:srgbClr val="1E1E1D"/>
                </a:solidFill>
              </a:rPr>
              <a:t>ხელმისაწვდომი</a:t>
            </a:r>
            <a:r>
              <a:rPr sz="4000" b="1" dirty="0" smtClean="0">
                <a:solidFill>
                  <a:srgbClr val="1E1E1D"/>
                </a:solidFill>
              </a:rPr>
              <a:t> </a:t>
            </a:r>
            <a:br>
              <a:rPr sz="4000" b="1" dirty="0" smtClean="0">
                <a:solidFill>
                  <a:srgbClr val="1E1E1D"/>
                </a:solidFill>
              </a:rPr>
            </a:br>
            <a:r>
              <a:rPr sz="4000" b="1" dirty="0" err="1" smtClean="0">
                <a:solidFill>
                  <a:srgbClr val="1E1E1D"/>
                </a:solidFill>
              </a:rPr>
              <a:t>თქვენი</a:t>
            </a:r>
            <a:r>
              <a:rPr sz="4000" b="1" dirty="0" smtClean="0">
                <a:solidFill>
                  <a:srgbClr val="1E1E1D"/>
                </a:solidFill>
              </a:rPr>
              <a:t> </a:t>
            </a:r>
            <a:r>
              <a:rPr sz="4000" b="1" dirty="0" err="1" smtClean="0">
                <a:solidFill>
                  <a:srgbClr val="1E1E1D"/>
                </a:solidFill>
              </a:rPr>
              <a:t>პუბლიკაციები</a:t>
            </a:r>
            <a:endParaRPr sz="4000" b="1" dirty="0">
              <a:solidFill>
                <a:srgbClr val="1E1E1D"/>
              </a:solidFill>
            </a:endParaRPr>
          </a:p>
        </p:txBody>
      </p:sp>
      <p:pic>
        <p:nvPicPr>
          <p:cNvPr id="354" name="image81.png" descr="Screenshot 2014-04-22 10.24.4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1571659"/>
            <a:ext cx="3879066" cy="2953131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355" name="Shape 355"/>
          <p:cNvSpPr/>
          <p:nvPr/>
        </p:nvSpPr>
        <p:spPr>
          <a:xfrm>
            <a:off x="4800600" y="1371600"/>
            <a:ext cx="3856564" cy="203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lvl="0" indent="-342900">
              <a:buClr>
                <a:srgbClr val="3C3C3B"/>
              </a:buClr>
              <a:buSzPct val="100000"/>
              <a:buFont typeface="Helvetica Neue"/>
              <a:buAutoNum type="arabicPeriod"/>
              <a:defRPr>
                <a:solidFill>
                  <a:srgbClr val="000000"/>
                </a:solidFill>
              </a:defRPr>
            </a:pPr>
            <a:r>
              <a:rPr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დაამატეთ</a:t>
            </a:r>
            <a:r>
              <a:rPr dirty="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თქვენი</a:t>
            </a:r>
            <a:r>
              <a:rPr dirty="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პუბლიკაციები</a:t>
            </a:r>
            <a:endParaRPr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rgbClr val="3C3C3B"/>
              </a:buClr>
              <a:buSzPct val="100000"/>
              <a:buFont typeface="Helvetica Neue"/>
              <a:buAutoNum type="arabicPeriod"/>
              <a:defRPr>
                <a:solidFill>
                  <a:srgbClr val="000000"/>
                </a:solidFill>
              </a:defRPr>
            </a:pPr>
            <a:r>
              <a:rPr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Mendeley</a:t>
            </a:r>
            <a:r>
              <a:rPr dirty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დაამატებს</a:t>
            </a:r>
            <a:r>
              <a:rPr dirty="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 PDF-</a:t>
            </a:r>
            <a:r>
              <a:rPr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ებს</a:t>
            </a:r>
            <a:r>
              <a:rPr dirty="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საჯარო</a:t>
            </a:r>
            <a:r>
              <a:rPr dirty="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მონაცემთა</a:t>
            </a:r>
            <a:r>
              <a:rPr dirty="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ბაზაში</a:t>
            </a:r>
            <a:r>
              <a:rPr dirty="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 (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public database</a:t>
            </a:r>
            <a:r>
              <a:rPr dirty="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)</a:t>
            </a:r>
            <a:endParaRPr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rgbClr val="3C3C3B"/>
              </a:buClr>
              <a:buSzPct val="100000"/>
              <a:buFont typeface="Helvetica Neue"/>
              <a:buAutoNum type="arabicPeriod"/>
              <a:defRPr>
                <a:solidFill>
                  <a:srgbClr val="000000"/>
                </a:solidFill>
              </a:defRPr>
            </a:pPr>
            <a:r>
              <a:rPr lang="ka-GE" dirty="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გახადეთ ისინი ხელმისაწვდომი თქვენს პროფილში</a:t>
            </a:r>
            <a:endParaRPr dirty="0">
              <a:solidFill>
                <a:schemeClr val="tx1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356" name="image8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63067" y="4656049"/>
            <a:ext cx="4464006" cy="1778403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357" name="Shape 357"/>
          <p:cNvSpPr/>
          <p:nvPr/>
        </p:nvSpPr>
        <p:spPr>
          <a:xfrm>
            <a:off x="4609827" y="3387768"/>
            <a:ext cx="2473996" cy="1161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605" extrusionOk="0">
                <a:moveTo>
                  <a:pt x="0" y="1468"/>
                </a:moveTo>
                <a:cubicBezTo>
                  <a:pt x="12771" y="-2995"/>
                  <a:pt x="19971" y="2717"/>
                  <a:pt x="21600" y="18605"/>
                </a:cubicBezTo>
              </a:path>
            </a:pathLst>
          </a:custGeom>
          <a:ln w="38100" cap="rnd">
            <a:solidFill>
              <a:srgbClr val="880F19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457200" y="3231099"/>
            <a:ext cx="8229600" cy="136207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E"/>
                </a:solidFill>
              </a:rPr>
              <a:t>აღმოაჩინეთ</a:t>
            </a:r>
            <a:endParaRPr sz="4000" dirty="0">
              <a:solidFill>
                <a:srgbClr val="1E1E1E"/>
              </a:solidFill>
            </a:endParaRPr>
          </a:p>
        </p:txBody>
      </p:sp>
      <p:sp>
        <p:nvSpPr>
          <p:cNvPr id="362" name="Shape 362"/>
          <p:cNvSpPr>
            <a:spLocks noGrp="1"/>
          </p:cNvSpPr>
          <p:nvPr>
            <p:ph type="body" idx="1"/>
          </p:nvPr>
        </p:nvSpPr>
        <p:spPr>
          <a:xfrm>
            <a:off x="457200" y="4483103"/>
            <a:ext cx="8229600" cy="150019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 err="1" smtClean="0">
                <a:solidFill>
                  <a:srgbClr val="8F8F8F"/>
                </a:solidFill>
              </a:rPr>
              <a:t>ახალი</a:t>
            </a:r>
            <a:r>
              <a:rPr sz="2700" dirty="0" smtClean="0">
                <a:solidFill>
                  <a:srgbClr val="8F8F8F"/>
                </a:solidFill>
              </a:rPr>
              <a:t> </a:t>
            </a:r>
            <a:r>
              <a:rPr sz="2700" dirty="0" err="1" smtClean="0">
                <a:solidFill>
                  <a:srgbClr val="8F8F8F"/>
                </a:solidFill>
              </a:rPr>
              <a:t>კვლევები</a:t>
            </a:r>
            <a:r>
              <a:rPr sz="2700" dirty="0" smtClean="0">
                <a:solidFill>
                  <a:srgbClr val="8F8F8F"/>
                </a:solidFill>
              </a:rPr>
              <a:t>, </a:t>
            </a:r>
            <a:r>
              <a:rPr sz="2700" dirty="0" err="1" smtClean="0">
                <a:solidFill>
                  <a:srgbClr val="8F8F8F"/>
                </a:solidFill>
              </a:rPr>
              <a:t>რეკომენდაციები</a:t>
            </a:r>
            <a:r>
              <a:rPr sz="2700" dirty="0" smtClean="0">
                <a:solidFill>
                  <a:srgbClr val="8F8F8F"/>
                </a:solidFill>
              </a:rPr>
              <a:t>, </a:t>
            </a:r>
            <a:r>
              <a:rPr sz="2700" dirty="0" err="1" smtClean="0">
                <a:solidFill>
                  <a:srgbClr val="8F8F8F"/>
                </a:solidFill>
              </a:rPr>
              <a:t>გავლენა</a:t>
            </a:r>
            <a:endParaRPr sz="2700" dirty="0">
              <a:solidFill>
                <a:srgbClr val="8F8F8F"/>
              </a:solidFill>
            </a:endParaRPr>
          </a:p>
        </p:txBody>
      </p:sp>
      <p:pic>
        <p:nvPicPr>
          <p:cNvPr id="363" name="image8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561" y="2492163"/>
            <a:ext cx="1433931" cy="1873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D"/>
                </a:solidFill>
              </a:rPr>
              <a:t>ლიტერატურის</a:t>
            </a:r>
            <a:r>
              <a:rPr sz="4000" dirty="0" smtClean="0">
                <a:solidFill>
                  <a:srgbClr val="1E1E1D"/>
                </a:solidFill>
              </a:rPr>
              <a:t> </a:t>
            </a:r>
            <a:r>
              <a:rPr sz="4000" dirty="0" err="1" smtClean="0">
                <a:solidFill>
                  <a:srgbClr val="1E1E1D"/>
                </a:solidFill>
              </a:rPr>
              <a:t>ძიება</a:t>
            </a:r>
            <a:endParaRPr sz="4000" dirty="0">
              <a:solidFill>
                <a:srgbClr val="1E1E1D"/>
              </a:solidFill>
            </a:endParaRPr>
          </a:p>
        </p:txBody>
      </p:sp>
      <p:sp>
        <p:nvSpPr>
          <p:cNvPr id="368" name="Shape 368"/>
          <p:cNvSpPr/>
          <p:nvPr/>
        </p:nvSpPr>
        <p:spPr>
          <a:xfrm>
            <a:off x="149411" y="1814902"/>
            <a:ext cx="3660590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მოძებნეთ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კატალოგში</a:t>
            </a:r>
            <a:endParaRPr dirty="0">
              <a:solidFill>
                <a:srgbClr val="3C3C3B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0" y="3810000"/>
            <a:ext cx="1978257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ka-GE" dirty="0"/>
              <a:t>გადმოქაჩვის </a:t>
            </a:r>
            <a:r>
              <a:rPr lang="ka-GE" dirty="0" smtClean="0"/>
              <a:t>ღილაკი ჩანს, </a:t>
            </a:r>
            <a:r>
              <a:rPr dirty="0" err="1" smtClean="0">
                <a:solidFill>
                  <a:srgbClr val="3C3C3B"/>
                </a:solidFill>
              </a:rPr>
              <a:t>თუ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lang="ka-GE" dirty="0"/>
              <a:t>ხელმისაწვდომია </a:t>
            </a:r>
            <a:r>
              <a:rPr dirty="0" err="1" smtClean="0">
                <a:solidFill>
                  <a:srgbClr val="3C3C3B"/>
                </a:solidFill>
              </a:rPr>
              <a:t>სრული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ტექსტი</a:t>
            </a:r>
            <a:endParaRPr dirty="0">
              <a:solidFill>
                <a:srgbClr val="3C3C3B"/>
              </a:solidFill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7315200" y="2827678"/>
            <a:ext cx="1828800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 err="1" smtClean="0">
                <a:solidFill>
                  <a:srgbClr val="3C3C3B"/>
                </a:solidFill>
              </a:rPr>
              <a:t>ერთი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დაწკაპუნებით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შეინახეთ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ახალი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სტატია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თქვენს</a:t>
            </a:r>
            <a:r>
              <a:rPr dirty="0" smtClean="0">
                <a:solidFill>
                  <a:srgbClr val="3C3C3B"/>
                </a:solidFill>
              </a:rPr>
              <a:t> </a:t>
            </a:r>
            <a:r>
              <a:rPr dirty="0" err="1" smtClean="0">
                <a:solidFill>
                  <a:srgbClr val="3C3C3B"/>
                </a:solidFill>
              </a:rPr>
              <a:t>ბიბლიოთეკაში</a:t>
            </a:r>
            <a:endParaRPr dirty="0">
              <a:solidFill>
                <a:srgbClr val="3C3C3B"/>
              </a:solidFill>
            </a:endParaRPr>
          </a:p>
        </p:txBody>
      </p:sp>
      <p:pic>
        <p:nvPicPr>
          <p:cNvPr id="371" name="image8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2662" y="1902172"/>
            <a:ext cx="5047049" cy="3702352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372" name="Shape 372"/>
          <p:cNvSpPr/>
          <p:nvPr/>
        </p:nvSpPr>
        <p:spPr>
          <a:xfrm flipV="1">
            <a:off x="1417228" y="2360372"/>
            <a:ext cx="2063310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73" name="Shape 373"/>
          <p:cNvSpPr/>
          <p:nvPr/>
        </p:nvSpPr>
        <p:spPr>
          <a:xfrm flipH="1">
            <a:off x="6865183" y="2628531"/>
            <a:ext cx="1260649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1893222" y="4660531"/>
            <a:ext cx="1547909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2" animBg="1" advAuto="0"/>
      <p:bldP spid="370" grpId="1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D"/>
                </a:solidFill>
              </a:rPr>
              <a:t>ძიება</a:t>
            </a:r>
            <a:r>
              <a:rPr sz="4000" dirty="0" smtClean="0">
                <a:solidFill>
                  <a:srgbClr val="1E1E1D"/>
                </a:solidFill>
              </a:rPr>
              <a:t> </a:t>
            </a:r>
            <a:r>
              <a:rPr sz="4000" dirty="0" err="1" smtClean="0">
                <a:solidFill>
                  <a:srgbClr val="1E1E1D"/>
                </a:solidFill>
              </a:rPr>
              <a:t>კატალოგში</a:t>
            </a:r>
            <a:r>
              <a:rPr sz="4000" dirty="0" smtClean="0">
                <a:solidFill>
                  <a:srgbClr val="1E1E1D"/>
                </a:solidFill>
              </a:rPr>
              <a:t> </a:t>
            </a:r>
            <a:r>
              <a:rPr sz="4000" dirty="0" err="1" smtClean="0">
                <a:solidFill>
                  <a:srgbClr val="1E1E1D"/>
                </a:solidFill>
              </a:rPr>
              <a:t>ონლაინ</a:t>
            </a:r>
            <a:endParaRPr sz="4000" dirty="0">
              <a:solidFill>
                <a:srgbClr val="1E1E1D"/>
              </a:solidFill>
            </a:endParaRPr>
          </a:p>
        </p:txBody>
      </p:sp>
      <p:pic>
        <p:nvPicPr>
          <p:cNvPr id="379" name="image88.png" descr="Screenshot 2014-03-14 10.18.2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1658471"/>
            <a:ext cx="5085535" cy="4270562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380" name="Shape 380"/>
          <p:cNvSpPr/>
          <p:nvPr/>
        </p:nvSpPr>
        <p:spPr>
          <a:xfrm>
            <a:off x="5752353" y="2553011"/>
            <a:ext cx="3287060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კატალოგში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ძიება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შესაძლებელია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ონლაინ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რეჟიმშიც</a:t>
            </a:r>
            <a:endParaRPr dirty="0">
              <a:solidFill>
                <a:srgbClr val="3C3C3B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b="1" dirty="0" err="1" smtClean="0">
                <a:solidFill>
                  <a:srgbClr val="1E1E1D"/>
                </a:solidFill>
              </a:rPr>
              <a:t>მარტივად</a:t>
            </a:r>
            <a:r>
              <a:rPr sz="4000" b="1" dirty="0" smtClean="0">
                <a:solidFill>
                  <a:srgbClr val="1E1E1D"/>
                </a:solidFill>
              </a:rPr>
              <a:t> </a:t>
            </a:r>
            <a:r>
              <a:rPr sz="4000" b="1" dirty="0" err="1" smtClean="0">
                <a:solidFill>
                  <a:srgbClr val="1E1E1D"/>
                </a:solidFill>
              </a:rPr>
              <a:t>დაამატეთ</a:t>
            </a:r>
            <a:r>
              <a:rPr sz="4000" b="1" dirty="0" smtClean="0">
                <a:solidFill>
                  <a:srgbClr val="1E1E1D"/>
                </a:solidFill>
              </a:rPr>
              <a:t> </a:t>
            </a:r>
            <a:r>
              <a:rPr sz="4000" b="1" dirty="0" err="1" smtClean="0">
                <a:solidFill>
                  <a:srgbClr val="1E1E1D"/>
                </a:solidFill>
              </a:rPr>
              <a:t>ახალი</a:t>
            </a:r>
            <a:r>
              <a:rPr sz="4000" b="1" dirty="0" smtClean="0">
                <a:solidFill>
                  <a:srgbClr val="1E1E1D"/>
                </a:solidFill>
              </a:rPr>
              <a:t> </a:t>
            </a:r>
            <a:r>
              <a:rPr sz="4000" b="1" dirty="0" err="1" smtClean="0">
                <a:solidFill>
                  <a:srgbClr val="1E1E1D"/>
                </a:solidFill>
              </a:rPr>
              <a:t>კვლევა</a:t>
            </a:r>
            <a:endParaRPr sz="4000" b="1" dirty="0">
              <a:solidFill>
                <a:srgbClr val="1E1E1D"/>
              </a:solidFill>
            </a:endParaRPr>
          </a:p>
        </p:txBody>
      </p:sp>
      <p:pic>
        <p:nvPicPr>
          <p:cNvPr id="385" name="image89.png" descr="MWdiscAddPaper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1606084"/>
            <a:ext cx="5361043" cy="4385329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386" name="Shape 386"/>
          <p:cNvSpPr/>
          <p:nvPr/>
        </p:nvSpPr>
        <p:spPr>
          <a:xfrm>
            <a:off x="6499410" y="2233613"/>
            <a:ext cx="2644592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ka-GE"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თუ სტატია ღია წვდომაშია ერთი დაწკაპვით დაამატეთ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ის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თქვენს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ბიბლიოთეკაში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ან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გამოიყენეთ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Open </a:t>
            </a:r>
            <a:r>
              <a:rPr dirty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URL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სრული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ტექსტის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ასატვირთად</a:t>
            </a:r>
            <a:endParaRPr dirty="0">
              <a:solidFill>
                <a:srgbClr val="3C3C3B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D"/>
                </a:solidFill>
              </a:rPr>
              <a:t>სტატისტიკა</a:t>
            </a:r>
            <a:endParaRPr sz="4000" dirty="0">
              <a:solidFill>
                <a:srgbClr val="1E1E1D"/>
              </a:solidFill>
            </a:endParaRPr>
          </a:p>
        </p:txBody>
      </p:sp>
      <p:pic>
        <p:nvPicPr>
          <p:cNvPr id="391" name="image90.png" descr="MWdiscAddPaper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732" y="1625793"/>
            <a:ext cx="5361045" cy="4026955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392" name="Shape 392"/>
          <p:cNvSpPr/>
          <p:nvPr/>
        </p:nvSpPr>
        <p:spPr>
          <a:xfrm>
            <a:off x="6215529" y="3260095"/>
            <a:ext cx="2749179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latin typeface="+mj-lt"/>
              <a:ea typeface="+mj-ea"/>
              <a:cs typeface="+mj-cs"/>
              <a:sym typeface="Helvetica Neue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სოც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.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სტატისტიკა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გაჩვენებთ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,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თუ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ვინ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იყენებს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ამ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სტატიას</a:t>
            </a:r>
            <a:endParaRPr dirty="0">
              <a:solidFill>
                <a:srgbClr val="3C3C3B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393" name="image91.png" descr="Screenshot 2014-04-22 10.15.1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15529" y="1110348"/>
            <a:ext cx="2660367" cy="3161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1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D"/>
                </a:solidFill>
              </a:rPr>
              <a:t>შესაბამისი</a:t>
            </a:r>
            <a:r>
              <a:rPr sz="4000" dirty="0" smtClean="0">
                <a:solidFill>
                  <a:srgbClr val="1E1E1D"/>
                </a:solidFill>
              </a:rPr>
              <a:t> </a:t>
            </a:r>
            <a:r>
              <a:rPr sz="4000" dirty="0" err="1" smtClean="0">
                <a:solidFill>
                  <a:srgbClr val="1E1E1D"/>
                </a:solidFill>
              </a:rPr>
              <a:t>დოკუმენტები</a:t>
            </a:r>
            <a:endParaRPr sz="4000" dirty="0">
              <a:solidFill>
                <a:srgbClr val="1E1E1D"/>
              </a:solidFill>
            </a:endParaRPr>
          </a:p>
        </p:txBody>
      </p:sp>
      <p:pic>
        <p:nvPicPr>
          <p:cNvPr id="398" name="image92.png" descr="Screenshot 2014-04-16 17.28.1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224" y="1833584"/>
            <a:ext cx="4277632" cy="2707415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399" name="image93.png" descr="Screenshot 2014-04-22 10.10.44.png"/>
          <p:cNvPicPr/>
          <p:nvPr/>
        </p:nvPicPr>
        <p:blipFill>
          <a:blip r:embed="rId4">
            <a:extLst/>
          </a:blip>
          <a:srcRect t="3892"/>
          <a:stretch>
            <a:fillRect/>
          </a:stretch>
        </p:blipFill>
        <p:spPr>
          <a:xfrm>
            <a:off x="4701225" y="3527669"/>
            <a:ext cx="4270458" cy="2699920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400" name="Shape 400"/>
          <p:cNvSpPr/>
          <p:nvPr/>
        </p:nvSpPr>
        <p:spPr>
          <a:xfrm>
            <a:off x="135889" y="5004530"/>
            <a:ext cx="4572005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lvl="0" indent="-342900">
              <a:buClr>
                <a:srgbClr val="3C3C3B"/>
              </a:buClr>
              <a:buSzPct val="100000"/>
              <a:buFont typeface="Helvetica Neue"/>
              <a:buAutoNum type="arabicPeriod"/>
              <a:defRPr>
                <a:solidFill>
                  <a:srgbClr val="000000"/>
                </a:solidFill>
              </a:defRPr>
            </a:pPr>
            <a:r>
              <a:rPr lang="ka-GE"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შეარჩიეთ ორი ან მეტი სტატია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rgbClr val="3C3C3B"/>
              </a:buClr>
              <a:buSzPct val="100000"/>
              <a:buFont typeface="Helvetica Neue"/>
              <a:buAutoNum type="arabicPeriod"/>
              <a:defRPr>
                <a:solidFill>
                  <a:srgbClr val="000000"/>
                </a:solidFill>
              </a:defRPr>
            </a:pP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დაწკაპეთ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‘Related </a:t>
            </a:r>
            <a:r>
              <a:rPr dirty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Documents’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rgbClr val="3C3C3B"/>
              </a:buClr>
              <a:buSzPct val="100000"/>
              <a:buFont typeface="Helvetica Neue"/>
              <a:buAutoNum type="arabicPeriod"/>
              <a:defRPr>
                <a:solidFill>
                  <a:srgbClr val="000000"/>
                </a:solidFill>
              </a:defRPr>
            </a:pP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მიიღეთ</a:t>
            </a:r>
            <a:r>
              <a:rPr dirty="0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rPr>
              <a:t>რეკომენდაციები</a:t>
            </a:r>
            <a:endParaRPr dirty="0">
              <a:solidFill>
                <a:srgbClr val="3C3C3B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3694877" y="2409092"/>
            <a:ext cx="3060180" cy="998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457" extrusionOk="0">
                <a:moveTo>
                  <a:pt x="0" y="3748"/>
                </a:moveTo>
                <a:cubicBezTo>
                  <a:pt x="11339" y="-4143"/>
                  <a:pt x="18539" y="427"/>
                  <a:pt x="21600" y="17457"/>
                </a:cubicBezTo>
              </a:path>
            </a:pathLst>
          </a:custGeom>
          <a:ln w="38100" cap="rnd">
            <a:solidFill>
              <a:srgbClr val="880F19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/>
          </p:cNvSpPr>
          <p:nvPr>
            <p:ph type="sldNum" sz="quarter" idx="2"/>
          </p:nvPr>
        </p:nvSpPr>
        <p:spPr>
          <a:xfrm>
            <a:off x="6553200" y="6278071"/>
            <a:ext cx="2133600" cy="2438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448055">
              <a:defRPr sz="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8F8F8F"/>
                </a:solidFill>
              </a:rPr>
              <a:t>39</a:t>
            </a:fld>
            <a:endParaRPr sz="900">
              <a:solidFill>
                <a:srgbClr val="8F8F8F"/>
              </a:solidFill>
            </a:endParaRPr>
          </a:p>
        </p:txBody>
      </p:sp>
      <p:pic>
        <p:nvPicPr>
          <p:cNvPr id="412" name="image9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6350" y="1636328"/>
            <a:ext cx="5931431" cy="3892751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Shape 4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D"/>
                </a:solidFill>
              </a:rPr>
              <a:t>Resources</a:t>
            </a:r>
          </a:p>
        </p:txBody>
      </p:sp>
      <p:sp>
        <p:nvSpPr>
          <p:cNvPr id="414" name="Shape 414"/>
          <p:cNvSpPr>
            <a:spLocks noGrp="1"/>
          </p:cNvSpPr>
          <p:nvPr>
            <p:ph type="body" idx="1"/>
          </p:nvPr>
        </p:nvSpPr>
        <p:spPr>
          <a:xfrm>
            <a:off x="457200" y="5609590"/>
            <a:ext cx="8229600" cy="587774"/>
          </a:xfrm>
          <a:prstGeom prst="rect">
            <a:avLst/>
          </a:prstGeom>
        </p:spPr>
        <p:txBody>
          <a:bodyPr lIns="0" tIns="0" rIns="0" bIns="0"/>
          <a:lstStyle>
            <a:lvl1pPr algn="ctr">
              <a:spcBef>
                <a:spcPts val="600"/>
              </a:spcBef>
              <a:defRPr sz="2700">
                <a:solidFill>
                  <a:srgbClr val="000000"/>
                </a:solidFill>
                <a:hlinkClick r:id="rId4"/>
              </a:defRPr>
            </a:lvl1pPr>
          </a:lstStyle>
          <a:p>
            <a:pPr lvl="0">
              <a:defRPr sz="1800"/>
            </a:pPr>
            <a:r>
              <a:rPr sz="2700">
                <a:hlinkClick r:id="rId4"/>
              </a:rPr>
              <a:t>http://community.mendeley.com/guides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457200" y="3231099"/>
            <a:ext cx="8229600" cy="1362078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E"/>
                </a:solidFill>
              </a:rPr>
              <a:t>მიმოხილვა</a:t>
            </a:r>
            <a:endParaRPr sz="4000" dirty="0">
              <a:solidFill>
                <a:srgbClr val="1E1E1E"/>
              </a:solidFill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457200" y="4483103"/>
            <a:ext cx="8229600" cy="150019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 err="1" smtClean="0">
                <a:solidFill>
                  <a:srgbClr val="8F8F8F"/>
                </a:solidFill>
              </a:rPr>
              <a:t>Mendeley</a:t>
            </a:r>
            <a:r>
              <a:rPr sz="2700" dirty="0" smtClean="0">
                <a:solidFill>
                  <a:srgbClr val="8F8F8F"/>
                </a:solidFill>
              </a:rPr>
              <a:t> </a:t>
            </a:r>
            <a:r>
              <a:rPr sz="2700" dirty="0" err="1" smtClean="0">
                <a:solidFill>
                  <a:srgbClr val="8F8F8F"/>
                </a:solidFill>
              </a:rPr>
              <a:t>გამოყენება</a:t>
            </a:r>
            <a:endParaRPr sz="2700" dirty="0">
              <a:solidFill>
                <a:srgbClr val="8F8F8F"/>
              </a:solidFill>
            </a:endParaRPr>
          </a:p>
        </p:txBody>
      </p:sp>
      <p:pic>
        <p:nvPicPr>
          <p:cNvPr id="99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2626" y="1736274"/>
            <a:ext cx="2750075" cy="3385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/>
          </p:cNvSpPr>
          <p:nvPr>
            <p:ph type="sldNum" sz="quarter" idx="2"/>
          </p:nvPr>
        </p:nvSpPr>
        <p:spPr>
          <a:xfrm>
            <a:off x="6553200" y="6278071"/>
            <a:ext cx="2133600" cy="2438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448055">
              <a:defRPr sz="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8F8F8F"/>
                </a:solidFill>
              </a:rPr>
              <a:t>40</a:t>
            </a:fld>
            <a:endParaRPr sz="900">
              <a:solidFill>
                <a:srgbClr val="8F8F8F"/>
              </a:solidFill>
            </a:endParaRPr>
          </a:p>
        </p:txBody>
      </p:sp>
      <p:sp>
        <p:nvSpPr>
          <p:cNvPr id="419" name="Shape 419"/>
          <p:cNvSpPr>
            <a:spLocks noGrp="1"/>
          </p:cNvSpPr>
          <p:nvPr>
            <p:ph type="title"/>
          </p:nvPr>
        </p:nvSpPr>
        <p:spPr>
          <a:xfrm>
            <a:off x="1029024" y="850369"/>
            <a:ext cx="2912867" cy="11430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4000"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D"/>
                </a:solidFill>
              </a:rPr>
              <a:t>Support</a:t>
            </a:r>
          </a:p>
        </p:txBody>
      </p:sp>
      <p:sp>
        <p:nvSpPr>
          <p:cNvPr id="420" name="Shape 420"/>
          <p:cNvSpPr/>
          <p:nvPr/>
        </p:nvSpPr>
        <p:spPr>
          <a:xfrm>
            <a:off x="5105725" y="850369"/>
            <a:ext cx="2912867" cy="1143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algn="ctr">
              <a:defRPr sz="400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D"/>
                </a:solidFill>
              </a:rPr>
              <a:t>Feedback</a:t>
            </a:r>
          </a:p>
        </p:txBody>
      </p:sp>
      <p:sp>
        <p:nvSpPr>
          <p:cNvPr id="421" name="Shape 421"/>
          <p:cNvSpPr>
            <a:spLocks noGrp="1"/>
          </p:cNvSpPr>
          <p:nvPr>
            <p:ph type="body" idx="1"/>
          </p:nvPr>
        </p:nvSpPr>
        <p:spPr>
          <a:xfrm>
            <a:off x="681063" y="5181996"/>
            <a:ext cx="3773558" cy="587774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hlinkClick r:id="rId3"/>
              </a:rPr>
              <a:t>http://support.mendeley.com</a:t>
            </a:r>
            <a:r>
              <a:rPr sz="2200">
                <a:solidFill>
                  <a:srgbClr val="610E1C"/>
                </a:solidFill>
              </a:rPr>
              <a:t> </a:t>
            </a:r>
          </a:p>
        </p:txBody>
      </p:sp>
      <p:sp>
        <p:nvSpPr>
          <p:cNvPr id="422" name="Shape 422"/>
          <p:cNvSpPr/>
          <p:nvPr/>
        </p:nvSpPr>
        <p:spPr>
          <a:xfrm>
            <a:off x="4757763" y="5181996"/>
            <a:ext cx="3773557" cy="587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 defTabSz="438911">
              <a:spcBef>
                <a:spcPts val="600"/>
              </a:spcBef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  <a:hlinkClick r:id="rId4"/>
              </a:defRPr>
            </a:lvl1pPr>
          </a:lstStyle>
          <a:p>
            <a:pPr lvl="0">
              <a:defRPr sz="1800"/>
            </a:pPr>
            <a:r>
              <a:rPr sz="2100">
                <a:hlinkClick r:id="rId4"/>
              </a:rPr>
              <a:t>http://feedback.mendeley.com</a:t>
            </a:r>
          </a:p>
        </p:txBody>
      </p:sp>
      <p:pic>
        <p:nvPicPr>
          <p:cNvPr id="423" name="image96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71107" y="2603431"/>
            <a:ext cx="1028701" cy="1968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image97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47806" y="2552631"/>
            <a:ext cx="1028703" cy="2070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/>
          </p:cNvSpPr>
          <p:nvPr>
            <p:ph type="sldNum" sz="quarter" idx="2"/>
          </p:nvPr>
        </p:nvSpPr>
        <p:spPr>
          <a:xfrm>
            <a:off x="6553200" y="6278071"/>
            <a:ext cx="2133600" cy="2438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8F8F8F"/>
                </a:solidFill>
              </a:rPr>
              <a:t>41</a:t>
            </a:fld>
            <a:endParaRPr sz="1000">
              <a:solidFill>
                <a:srgbClr val="8F8F8F"/>
              </a:solidFill>
            </a:endParaRPr>
          </a:p>
        </p:txBody>
      </p:sp>
      <p:sp>
        <p:nvSpPr>
          <p:cNvPr id="429" name="Shape 429"/>
          <p:cNvSpPr>
            <a:spLocks noGrp="1"/>
          </p:cNvSpPr>
          <p:nvPr>
            <p:ph type="title"/>
          </p:nvPr>
        </p:nvSpPr>
        <p:spPr>
          <a:xfrm>
            <a:off x="457200" y="1587820"/>
            <a:ext cx="8229600" cy="2465921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E"/>
                </a:solidFill>
              </a:rPr>
              <a:t>მადლობა</a:t>
            </a:r>
            <a:r>
              <a:rPr sz="4000" dirty="0" smtClean="0">
                <a:solidFill>
                  <a:srgbClr val="1E1E1E"/>
                </a:solidFill>
              </a:rPr>
              <a:t> </a:t>
            </a:r>
            <a:r>
              <a:rPr sz="4000" dirty="0" err="1" smtClean="0">
                <a:solidFill>
                  <a:srgbClr val="1E1E1E"/>
                </a:solidFill>
              </a:rPr>
              <a:t>ყურადღებისთვის</a:t>
            </a:r>
            <a:r>
              <a:rPr sz="4000" dirty="0" smtClean="0">
                <a:solidFill>
                  <a:srgbClr val="1E1E1E"/>
                </a:solidFill>
              </a:rPr>
              <a:t>!</a:t>
            </a:r>
            <a:endParaRPr sz="4000" dirty="0">
              <a:solidFill>
                <a:srgbClr val="1E1E1E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6553200" y="6278071"/>
            <a:ext cx="2133600" cy="2438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448055">
              <a:defRPr sz="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8F8F8F"/>
                </a:solidFill>
              </a:rPr>
              <a:t>5</a:t>
            </a:fld>
            <a:endParaRPr sz="900">
              <a:solidFill>
                <a:srgbClr val="8F8F8F"/>
              </a:solidFill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 sz="400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D"/>
                </a:solidFill>
              </a:rPr>
              <a:t>დავიწყოთ</a:t>
            </a:r>
            <a:endParaRPr sz="4000" dirty="0">
              <a:solidFill>
                <a:srgbClr val="1E1E1D"/>
              </a:solidFill>
            </a:endParaRPr>
          </a:p>
        </p:txBody>
      </p:sp>
      <p:pic>
        <p:nvPicPr>
          <p:cNvPr id="105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1465" y="1932721"/>
            <a:ext cx="6061070" cy="37379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D"/>
                </a:solidFill>
              </a:rPr>
              <a:t>Mendeley Desktop</a:t>
            </a:r>
          </a:p>
        </p:txBody>
      </p:sp>
      <p:pic>
        <p:nvPicPr>
          <p:cNvPr id="110" name="image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4723" y="1806219"/>
            <a:ext cx="7502939" cy="415788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D"/>
                </a:solidFill>
              </a:rPr>
              <a:t>Mendeley Web</a:t>
            </a:r>
          </a:p>
        </p:txBody>
      </p:sp>
      <p:pic>
        <p:nvPicPr>
          <p:cNvPr id="115" name="image2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2546" y="1704879"/>
            <a:ext cx="8547294" cy="4114602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457200" y="3231099"/>
            <a:ext cx="8229600" cy="136207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1E1E1E"/>
                </a:solidFill>
              </a:rPr>
              <a:t>ორგანიზება</a:t>
            </a:r>
            <a:endParaRPr sz="4000" dirty="0">
              <a:solidFill>
                <a:srgbClr val="1E1E1E"/>
              </a:solidFill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57200" y="4483103"/>
            <a:ext cx="8229600" cy="150019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 err="1" smtClean="0">
                <a:solidFill>
                  <a:srgbClr val="8F8F8F"/>
                </a:solidFill>
              </a:rPr>
              <a:t>შევქმნათ</a:t>
            </a:r>
            <a:r>
              <a:rPr sz="2700" dirty="0" smtClean="0">
                <a:solidFill>
                  <a:srgbClr val="8F8F8F"/>
                </a:solidFill>
              </a:rPr>
              <a:t> </a:t>
            </a:r>
            <a:r>
              <a:rPr sz="2700" dirty="0" err="1" smtClean="0">
                <a:solidFill>
                  <a:srgbClr val="8F8F8F"/>
                </a:solidFill>
              </a:rPr>
              <a:t>ბიბლიოთეკა</a:t>
            </a:r>
            <a:endParaRPr sz="2700" dirty="0">
              <a:solidFill>
                <a:srgbClr val="8F8F8F"/>
              </a:solidFill>
            </a:endParaRPr>
          </a:p>
        </p:txBody>
      </p:sp>
      <p:pic>
        <p:nvPicPr>
          <p:cNvPr id="121" name="image2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1603" y="1921122"/>
            <a:ext cx="4292123" cy="3015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D"/>
                </a:solidFill>
              </a:rPr>
              <a:t>References and Documents</a:t>
            </a:r>
          </a:p>
        </p:txBody>
      </p:sp>
      <p:grpSp>
        <p:nvGrpSpPr>
          <p:cNvPr id="131" name="Group 131"/>
          <p:cNvGrpSpPr/>
          <p:nvPr/>
        </p:nvGrpSpPr>
        <p:grpSpPr>
          <a:xfrm>
            <a:off x="2048558" y="2308486"/>
            <a:ext cx="5115271" cy="2757242"/>
            <a:chOff x="-1" y="-1"/>
            <a:chExt cx="5115269" cy="2757240"/>
          </a:xfrm>
        </p:grpSpPr>
        <p:grpSp>
          <p:nvGrpSpPr>
            <p:cNvPr id="129" name="Group 129"/>
            <p:cNvGrpSpPr/>
            <p:nvPr/>
          </p:nvGrpSpPr>
          <p:grpSpPr>
            <a:xfrm>
              <a:off x="-2" y="-2"/>
              <a:ext cx="5115271" cy="1143005"/>
              <a:chOff x="0" y="0"/>
              <a:chExt cx="5115269" cy="1143003"/>
            </a:xfrm>
          </p:grpSpPr>
          <p:pic>
            <p:nvPicPr>
              <p:cNvPr id="126" name="image26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172871" y="44127"/>
                <a:ext cx="942398" cy="105474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27" name="Shape 127"/>
              <p:cNvSpPr/>
              <p:nvPr/>
            </p:nvSpPr>
            <p:spPr>
              <a:xfrm>
                <a:off x="903585" y="571501"/>
                <a:ext cx="3081160" cy="2"/>
              </a:xfrm>
              <a:prstGeom prst="line">
                <a:avLst/>
              </a:prstGeom>
              <a:noFill/>
              <a:ln w="88900" cap="rnd">
                <a:solidFill>
                  <a:srgbClr val="AF171F"/>
                </a:solidFill>
                <a:custDash>
                  <a:ds d="100000" sp="200000"/>
                </a:custDash>
                <a:round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12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pic>
            <p:nvPicPr>
              <p:cNvPr id="128" name="image9.png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-1" y="-1"/>
                <a:ext cx="912094" cy="11430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30" name="image26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86434" y="1702491"/>
              <a:ext cx="942397" cy="1054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3C3C3B"/>
      </a:dk1>
      <a:lt1>
        <a:srgbClr val="FFFFFF"/>
      </a:lt1>
      <a:dk2>
        <a:srgbClr val="A7A7A7"/>
      </a:dk2>
      <a:lt2>
        <a:srgbClr val="535353"/>
      </a:lt2>
      <a:accent1>
        <a:srgbClr val="791223"/>
      </a:accent1>
      <a:accent2>
        <a:srgbClr val="777877"/>
      </a:accent2>
      <a:accent3>
        <a:srgbClr val="C0C1BF"/>
      </a:accent3>
      <a:accent4>
        <a:srgbClr val="3C3C3B"/>
      </a:accent4>
      <a:accent5>
        <a:srgbClr val="6A141A"/>
      </a:accent5>
      <a:accent6>
        <a:srgbClr val="DF642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9122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B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9122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B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91223"/>
      </a:accent1>
      <a:accent2>
        <a:srgbClr val="777877"/>
      </a:accent2>
      <a:accent3>
        <a:srgbClr val="C0C1BF"/>
      </a:accent3>
      <a:accent4>
        <a:srgbClr val="3C3C3B"/>
      </a:accent4>
      <a:accent5>
        <a:srgbClr val="6A141A"/>
      </a:accent5>
      <a:accent6>
        <a:srgbClr val="DF642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9122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B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9122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B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3108</TotalTime>
  <Words>2939</Words>
  <Application>Microsoft Office PowerPoint</Application>
  <PresentationFormat>On-screen Show (4:3)</PresentationFormat>
  <Paragraphs>341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</vt:lpstr>
      <vt:lpstr>Mendeley-ს წარმოდგენა და შესაძლებლობები</vt:lpstr>
      <vt:lpstr>PowerPoint Presentation</vt:lpstr>
      <vt:lpstr>PowerPoint Presentation</vt:lpstr>
      <vt:lpstr>მიმოხილვა</vt:lpstr>
      <vt:lpstr>PowerPoint Presentation</vt:lpstr>
      <vt:lpstr>Mendeley Desktop</vt:lpstr>
      <vt:lpstr>Mendeley Web</vt:lpstr>
      <vt:lpstr>ორგანიზება</vt:lpstr>
      <vt:lpstr>References and Documents</vt:lpstr>
      <vt:lpstr>დოკუმენტების დამატება</vt:lpstr>
      <vt:lpstr>ახალი კვლევების მოძიება</vt:lpstr>
      <vt:lpstr>Sync - სინქრონიზაცია</vt:lpstr>
      <vt:lpstr>მართეთ თქვენი ბიბლიოთეკა</vt:lpstr>
      <vt:lpstr>შექმენით და გამოიყენეთ საქაღალდეები</vt:lpstr>
      <vt:lpstr>ძიება</vt:lpstr>
      <vt:lpstr>ძიება</vt:lpstr>
      <vt:lpstr>შეამოწმეთ დუბლირება</vt:lpstr>
      <vt:lpstr>PDF Viewer</vt:lpstr>
      <vt:lpstr>The PDF Viewer</vt:lpstr>
      <vt:lpstr>მონიშნეთ და გააკეთეთ ანოტირება</vt:lpstr>
      <vt:lpstr>ციტირება</vt:lpstr>
      <vt:lpstr>Citation Plug-in დაინსტალირება</vt:lpstr>
      <vt:lpstr>ციტირებების გენერირება Word-ში</vt:lpstr>
      <vt:lpstr>ციტირებების გაერთიანება</vt:lpstr>
      <vt:lpstr>ბიბლიოგრაფიის ჩასმა</vt:lpstr>
      <vt:lpstr>ციტირების სტილი</vt:lpstr>
      <vt:lpstr>ითანამშრომლეთ</vt:lpstr>
      <vt:lpstr>შექმენით ჯგუფები</vt:lpstr>
      <vt:lpstr>კერძო ჯგუფები ითანამშრომლეთ თქვენს სამეცნიერო ჯგუფთან</vt:lpstr>
      <vt:lpstr>მოიძიეთ და გაწევრიანდით ღია ჯგუფებში</vt:lpstr>
      <vt:lpstr>შექმენით თქვენი პროფილი</vt:lpstr>
      <vt:lpstr>გახადეთ ხელმისაწვდომი  თქვენი პუბლიკაციები</vt:lpstr>
      <vt:lpstr>აღმოაჩინეთ</vt:lpstr>
      <vt:lpstr>ლიტერატურის ძიება</vt:lpstr>
      <vt:lpstr>ძიება კატალოგში ონლაინ</vt:lpstr>
      <vt:lpstr>მარტივად დაამატეთ ახალი კვლევა</vt:lpstr>
      <vt:lpstr>სტატისტიკა</vt:lpstr>
      <vt:lpstr>შესაბამისი დოკუმენტები</vt:lpstr>
      <vt:lpstr>Resources</vt:lpstr>
      <vt:lpstr>Support</vt:lpstr>
      <vt:lpstr>მადლობა ყურადღებისთვის!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Mendeley-ს წარმოდგენა და შესაძლებლობები</dc:title>
  <dc:creator>TAMARA</dc:creator>
  <cp:lastModifiedBy>TAMARA</cp:lastModifiedBy>
  <cp:revision>113</cp:revision>
  <cp:lastPrinted>2016-12-05T06:59:27Z</cp:lastPrinted>
  <dcterms:modified xsi:type="dcterms:W3CDTF">2016-12-05T07:58:19Z</dcterms:modified>
</cp:coreProperties>
</file>